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4"/>
  </p:sldMasterIdLst>
  <p:notesMasterIdLst>
    <p:notesMasterId r:id="rId12"/>
  </p:notesMasterIdLst>
  <p:handoutMasterIdLst>
    <p:handoutMasterId r:id="rId13"/>
  </p:handoutMasterIdLst>
  <p:sldIdLst>
    <p:sldId id="2145704999" r:id="rId5"/>
    <p:sldId id="2145704998" r:id="rId6"/>
    <p:sldId id="423" r:id="rId7"/>
    <p:sldId id="2145704997" r:id="rId8"/>
    <p:sldId id="425" r:id="rId9"/>
    <p:sldId id="424" r:id="rId10"/>
    <p:sldId id="426" r:id="rId11"/>
  </p:sldIdLst>
  <p:sldSz cx="77724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8" userDrawn="1">
          <p15:clr>
            <a:srgbClr val="A4A3A4"/>
          </p15:clr>
        </p15:guide>
        <p15:guide id="2" pos="480" userDrawn="1">
          <p15:clr>
            <a:srgbClr val="A4A3A4"/>
          </p15:clr>
        </p15:guide>
        <p15:guide id="3" pos="4560" userDrawn="1">
          <p15:clr>
            <a:srgbClr val="A4A3A4"/>
          </p15:clr>
        </p15:guide>
        <p15:guide id="4" orient="horz" pos="1200" userDrawn="1">
          <p15:clr>
            <a:srgbClr val="A4A3A4"/>
          </p15:clr>
        </p15:guide>
        <p15:guide id="5" orient="horz" pos="1128" userDrawn="1">
          <p15:clr>
            <a:srgbClr val="A4A3A4"/>
          </p15:clr>
        </p15:guide>
        <p15:guide id="6" orient="horz" pos="5472" userDrawn="1">
          <p15:clr>
            <a:srgbClr val="A4A3A4"/>
          </p15:clr>
        </p15:guide>
        <p15:guide id="7" orient="horz" pos="5832" userDrawn="1">
          <p15:clr>
            <a:srgbClr val="A4A3A4"/>
          </p15:clr>
        </p15:guide>
        <p15:guide id="8" orient="horz" pos="5544" userDrawn="1">
          <p15:clr>
            <a:srgbClr val="A4A3A4"/>
          </p15:clr>
        </p15:guide>
        <p15:guide id="9" orient="horz" pos="5616" userDrawn="1">
          <p15:clr>
            <a:srgbClr val="A4A3A4"/>
          </p15:clr>
        </p15:guide>
        <p15:guide id="10" pos="240" userDrawn="1">
          <p15:clr>
            <a:srgbClr val="A4A3A4"/>
          </p15:clr>
        </p15:guide>
        <p15:guide id="11" pos="4272" userDrawn="1">
          <p15:clr>
            <a:srgbClr val="A4A3A4"/>
          </p15:clr>
        </p15:guide>
        <p15:guide id="12" pos="1632" userDrawn="1">
          <p15:clr>
            <a:srgbClr val="A4A3A4"/>
          </p15:clr>
        </p15:guide>
        <p15:guide id="13" orient="horz" pos="48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chey, Dana - FSA, Washington, DC" initials="RDFWD" lastIdx="1" clrIdx="6">
    <p:extLst>
      <p:ext uri="{19B8F6BF-5375-455C-9EA6-DF929625EA0E}">
        <p15:presenceInfo xmlns:p15="http://schemas.microsoft.com/office/powerpoint/2012/main" userId="S::dana.richey@usda.gov::519179a9-f25a-4fb4-95fe-c1f63f2e9b63" providerId="AD"/>
      </p:ext>
    </p:extLst>
  </p:cmAuthor>
  <p:cmAuthor id="1" name="Chwatek, Alyson" initials="CA" lastIdx="35" clrIdx="0">
    <p:extLst>
      <p:ext uri="{19B8F6BF-5375-455C-9EA6-DF929625EA0E}">
        <p15:presenceInfo xmlns:p15="http://schemas.microsoft.com/office/powerpoint/2012/main" userId="S::achwatek@deloitte.com::71d15f7e-5a9b-4faa-93da-a60a37691343" providerId="AD"/>
      </p:ext>
    </p:extLst>
  </p:cmAuthor>
  <p:cmAuthor id="2" name="Christina Simms" initials="CS" lastIdx="51" clrIdx="1">
    <p:extLst>
      <p:ext uri="{19B8F6BF-5375-455C-9EA6-DF929625EA0E}">
        <p15:presenceInfo xmlns:p15="http://schemas.microsoft.com/office/powerpoint/2012/main" userId="Christina Simms" providerId="None"/>
      </p:ext>
    </p:extLst>
  </p:cmAuthor>
  <p:cmAuthor id="3" name="Alcaro, Anna" initials="AA" lastIdx="1" clrIdx="2">
    <p:extLst>
      <p:ext uri="{19B8F6BF-5375-455C-9EA6-DF929625EA0E}">
        <p15:presenceInfo xmlns:p15="http://schemas.microsoft.com/office/powerpoint/2012/main" userId="S::aalcaro@deloitte.com::5262c2c5-b7de-4139-93fb-fabec3db4dce" providerId="AD"/>
      </p:ext>
    </p:extLst>
  </p:cmAuthor>
  <p:cmAuthor id="4" name="Melvin, Lucy Elizabeth" initials="MLE" lastIdx="4" clrIdx="3">
    <p:extLst>
      <p:ext uri="{19B8F6BF-5375-455C-9EA6-DF929625EA0E}">
        <p15:presenceInfo xmlns:p15="http://schemas.microsoft.com/office/powerpoint/2012/main" userId="S::lmelvin@deloitte.com::8a88fd1e-0131-48ac-9b0c-f01a077bfd0b" providerId="AD"/>
      </p:ext>
    </p:extLst>
  </p:cmAuthor>
  <p:cmAuthor id="5" name="Werstuik, Mike" initials="WM" lastIdx="8" clrIdx="4">
    <p:extLst>
      <p:ext uri="{19B8F6BF-5375-455C-9EA6-DF929625EA0E}">
        <p15:presenceInfo xmlns:p15="http://schemas.microsoft.com/office/powerpoint/2012/main" userId="S::mwerstuik@deloitte.com::1518f5df-ff8f-47f7-85ca-cc9ced07a05d" providerId="AD"/>
      </p:ext>
    </p:extLst>
  </p:cmAuthor>
  <p:cmAuthor id="6" name="Golaszewski, Jesse" initials="GJ" lastIdx="11" clrIdx="5">
    <p:extLst>
      <p:ext uri="{19B8F6BF-5375-455C-9EA6-DF929625EA0E}">
        <p15:presenceInfo xmlns:p15="http://schemas.microsoft.com/office/powerpoint/2012/main" userId="S::jgolaszewski@deloitte.com::0b8cf8b4-4117-4005-bef2-d0d3e24058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5F3"/>
    <a:srgbClr val="3A5E9C"/>
    <a:srgbClr val="74955A"/>
    <a:srgbClr val="41719C"/>
    <a:srgbClr val="D2DFEA"/>
    <a:srgbClr val="E6E6E6"/>
    <a:srgbClr val="0070C0"/>
    <a:srgbClr val="5B9BD5"/>
    <a:srgbClr val="86BC25"/>
    <a:srgbClr val="62B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EF7BE7-9465-4FC2-BB3D-8CD3D48D63B6}" v="1" dt="2022-06-24T17:25:24.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47" autoAdjust="0"/>
    <p:restoredTop sz="94660"/>
  </p:normalViewPr>
  <p:slideViewPr>
    <p:cSldViewPr snapToGrid="0">
      <p:cViewPr varScale="1">
        <p:scale>
          <a:sx n="43" d="100"/>
          <a:sy n="43" d="100"/>
        </p:scale>
        <p:origin x="2264" y="48"/>
      </p:cViewPr>
      <p:guideLst>
        <p:guide orient="horz" pos="768"/>
        <p:guide pos="480"/>
        <p:guide pos="4560"/>
        <p:guide orient="horz" pos="1200"/>
        <p:guide orient="horz" pos="1128"/>
        <p:guide orient="horz" pos="5472"/>
        <p:guide orient="horz" pos="5832"/>
        <p:guide orient="horz" pos="5544"/>
        <p:guide orient="horz" pos="5616"/>
        <p:guide pos="240"/>
        <p:guide pos="4272"/>
        <p:guide pos="1632"/>
        <p:guide orient="horz" pos="484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noFill/>
            <a:ln w="76200">
              <a:solidFill>
                <a:schemeClr val="bg1"/>
              </a:solidFill>
            </a:ln>
          </c:spPr>
          <c:dPt>
            <c:idx val="0"/>
            <c:bubble3D val="0"/>
            <c:spPr>
              <a:noFill/>
              <a:ln w="76200">
                <a:solidFill>
                  <a:schemeClr val="bg1"/>
                </a:solidFill>
              </a:ln>
              <a:effectLst/>
            </c:spPr>
            <c:extLst>
              <c:ext xmlns:c16="http://schemas.microsoft.com/office/drawing/2014/chart" uri="{C3380CC4-5D6E-409C-BE32-E72D297353CC}">
                <c16:uniqueId val="{00000001-1BBC-463D-9C8F-4E655B505199}"/>
              </c:ext>
            </c:extLst>
          </c:dPt>
          <c:dPt>
            <c:idx val="1"/>
            <c:bubble3D val="0"/>
            <c:spPr>
              <a:noFill/>
              <a:ln w="76200">
                <a:solidFill>
                  <a:schemeClr val="bg1"/>
                </a:solidFill>
              </a:ln>
              <a:effectLst/>
            </c:spPr>
            <c:extLst>
              <c:ext xmlns:c16="http://schemas.microsoft.com/office/drawing/2014/chart" uri="{C3380CC4-5D6E-409C-BE32-E72D297353CC}">
                <c16:uniqueId val="{00000003-1BBC-463D-9C8F-4E655B505199}"/>
              </c:ext>
            </c:extLst>
          </c:dPt>
          <c:dPt>
            <c:idx val="2"/>
            <c:bubble3D val="0"/>
            <c:spPr>
              <a:noFill/>
              <a:ln w="76200">
                <a:solidFill>
                  <a:schemeClr val="bg1"/>
                </a:solidFill>
              </a:ln>
              <a:effectLst/>
            </c:spPr>
            <c:extLst>
              <c:ext xmlns:c16="http://schemas.microsoft.com/office/drawing/2014/chart" uri="{C3380CC4-5D6E-409C-BE32-E72D297353CC}">
                <c16:uniqueId val="{00000005-1BBC-463D-9C8F-4E655B505199}"/>
              </c:ext>
            </c:extLst>
          </c:dPt>
          <c:dPt>
            <c:idx val="3"/>
            <c:bubble3D val="0"/>
            <c:spPr>
              <a:noFill/>
              <a:ln w="76200">
                <a:solidFill>
                  <a:schemeClr val="bg1"/>
                </a:solidFill>
              </a:ln>
              <a:effectLst/>
            </c:spPr>
            <c:extLst>
              <c:ext xmlns:c16="http://schemas.microsoft.com/office/drawing/2014/chart" uri="{C3380CC4-5D6E-409C-BE32-E72D297353CC}">
                <c16:uniqueId val="{00000007-1BBC-463D-9C8F-4E655B505199}"/>
              </c:ext>
            </c:extLst>
          </c:dPt>
          <c:dPt>
            <c:idx val="4"/>
            <c:bubble3D val="0"/>
            <c:spPr>
              <a:noFill/>
              <a:ln w="76200">
                <a:solidFill>
                  <a:schemeClr val="bg1"/>
                </a:solidFill>
              </a:ln>
              <a:effectLst/>
            </c:spPr>
            <c:extLst>
              <c:ext xmlns:c16="http://schemas.microsoft.com/office/drawing/2014/chart" uri="{C3380CC4-5D6E-409C-BE32-E72D297353CC}">
                <c16:uniqueId val="{00000009-1BBC-463D-9C8F-4E655B505199}"/>
              </c:ext>
            </c:extLst>
          </c:dPt>
          <c:dPt>
            <c:idx val="5"/>
            <c:bubble3D val="0"/>
            <c:spPr>
              <a:noFill/>
              <a:ln w="76200">
                <a:solidFill>
                  <a:schemeClr val="bg1"/>
                </a:solidFill>
              </a:ln>
              <a:effectLst/>
            </c:spPr>
            <c:extLst>
              <c:ext xmlns:c16="http://schemas.microsoft.com/office/drawing/2014/chart" uri="{C3380CC4-5D6E-409C-BE32-E72D297353CC}">
                <c16:uniqueId val="{0000000B-5DA2-466F-88BF-090AA90D72CB}"/>
              </c:ext>
            </c:extLst>
          </c:dPt>
          <c:cat>
            <c:strRef>
              <c:f>Sheet1!$A$2:$A$7</c:f>
              <c:strCache>
                <c:ptCount val="6"/>
                <c:pt idx="0">
                  <c:v>1st Qtr</c:v>
                </c:pt>
                <c:pt idx="1">
                  <c:v>2nd Qtr</c:v>
                </c:pt>
                <c:pt idx="2">
                  <c:v>3rd Qtr</c:v>
                </c:pt>
                <c:pt idx="3">
                  <c:v>4th Qtr</c:v>
                </c:pt>
                <c:pt idx="4">
                  <c:v>4th Qtr</c:v>
                </c:pt>
                <c:pt idx="5">
                  <c:v>4th Qtr</c:v>
                </c:pt>
              </c:strCache>
            </c:strRef>
          </c:cat>
          <c:val>
            <c:numRef>
              <c:f>Sheet1!$B$2:$B$7</c:f>
              <c:numCache>
                <c:formatCode>General</c:formatCode>
                <c:ptCount val="6"/>
                <c:pt idx="0">
                  <c:v>10</c:v>
                </c:pt>
                <c:pt idx="1">
                  <c:v>10</c:v>
                </c:pt>
                <c:pt idx="2">
                  <c:v>10</c:v>
                </c:pt>
                <c:pt idx="3">
                  <c:v>10</c:v>
                </c:pt>
                <c:pt idx="4">
                  <c:v>10</c:v>
                </c:pt>
                <c:pt idx="5">
                  <c:v>10</c:v>
                </c:pt>
              </c:numCache>
            </c:numRef>
          </c:val>
          <c:extLst>
            <c:ext xmlns:c16="http://schemas.microsoft.com/office/drawing/2014/chart" uri="{C3380CC4-5D6E-409C-BE32-E72D297353CC}">
              <c16:uniqueId val="{0000000A-1BBC-463D-9C8F-4E655B5051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cs:fontRef>
    <cs:defRPr sz="1330" kern="1200"/>
  </cs:axisTitle>
  <cs:categoryAxis>
    <cs:lnRef idx="0"/>
    <cs:fillRef idx="0"/>
    <cs:effectRef idx="0"/>
    <cs:fontRef idx="minor">
      <a:schemeClr val="tx1"/>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cs:fontRef>
    <cs:defRPr sz="1197" kern="12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0.00825</cdr:x>
      <cdr:y>0.01234</cdr:y>
    </cdr:from>
    <cdr:to>
      <cdr:x>0.00858</cdr:x>
      <cdr:y>0.01349</cdr:y>
    </cdr:to>
    <cdr:grpSp>
      <cdr:nvGrpSpPr>
        <cdr:cNvPr id="2" name="Group 1">
          <a:extLst xmlns:a="http://schemas.openxmlformats.org/drawingml/2006/main">
            <a:ext uri="{FF2B5EF4-FFF2-40B4-BE49-F238E27FC236}">
              <a16:creationId xmlns:a16="http://schemas.microsoft.com/office/drawing/2014/main" id="{8D0F1503-DC9F-F340-BADA-ADA16F890474}"/>
            </a:ext>
          </a:extLst>
        </cdr:cNvPr>
        <cdr:cNvGrpSpPr>
          <a:grpSpLocks xmlns:a="http://schemas.openxmlformats.org/drawingml/2006/main" noChangeAspect="1"/>
        </cdr:cNvGrpSpPr>
      </cdr:nvGrpSpPr>
      <cdr:grpSpPr bwMode="auto">
        <a:xfrm xmlns:a="http://schemas.openxmlformats.org/drawingml/2006/main">
          <a:off x="17586" y="18365"/>
          <a:ext cx="704" cy="1711"/>
          <a:chOff x="-8016" y="-1055"/>
          <a:chExt cx="3" cy="7"/>
        </a:xfrm>
      </cdr:grpSpPr>
      <cdr:sp macro="" textlink="">
        <cdr:nvSpPr>
          <cdr:cNvPr id="3" name="AutoShape 3">
            <a:extLst xmlns:a="http://schemas.openxmlformats.org/drawingml/2006/main">
              <a:ext uri="{FF2B5EF4-FFF2-40B4-BE49-F238E27FC236}">
                <a16:creationId xmlns:a16="http://schemas.microsoft.com/office/drawing/2014/main" id="{173717EE-3787-E24E-958F-0328C97E108E}"/>
              </a:ext>
            </a:extLst>
          </cdr:cNvPr>
          <cdr:cNvSpPr>
            <a:spLocks xmlns:a="http://schemas.openxmlformats.org/drawingml/2006/main" noChangeAspect="1" noChangeArrowheads="1" noTextEdit="1"/>
          </cdr:cNvSpPr>
        </cdr:nvSpPr>
        <cdr:spPr bwMode="auto">
          <a:xfrm xmlns:a="http://schemas.openxmlformats.org/drawingml/2006/main">
            <a:off x="-8016" y="-1055"/>
            <a:ext cx="3" cy="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dirty="0"/>
          </a:p>
        </cdr:txBody>
      </cdr:sp>
      <cdr:sp macro="" textlink="">
        <cdr:nvSpPr>
          <cdr:cNvPr id="4" name="Freeform 3">
            <a:extLst xmlns:a="http://schemas.openxmlformats.org/drawingml/2006/main">
              <a:ext uri="{FF2B5EF4-FFF2-40B4-BE49-F238E27FC236}">
                <a16:creationId xmlns:a16="http://schemas.microsoft.com/office/drawing/2014/main" id="{2EFB4185-4946-3B4E-A659-2ED495AE345F}"/>
              </a:ext>
            </a:extLst>
          </cdr:cNvPr>
          <cdr:cNvSpPr>
            <a:spLocks xmlns:a="http://schemas.openxmlformats.org/drawingml/2006/main"/>
          </cdr:cNvSpPr>
        </cdr:nvSpPr>
        <cdr:spPr bwMode="auto">
          <a:xfrm xmlns:a="http://schemas.openxmlformats.org/drawingml/2006/main">
            <a:off x="-8015" y="-1052"/>
            <a:ext cx="1" cy="4"/>
          </a:xfrm>
          <a:custGeom xmlns:a="http://schemas.openxmlformats.org/drawingml/2006/main">
            <a:avLst/>
            <a:gdLst>
              <a:gd name="T0" fmla="*/ 2163 w 2987"/>
              <a:gd name="T1" fmla="*/ 123 h 7299"/>
              <a:gd name="T2" fmla="*/ 1974 w 2987"/>
              <a:gd name="T3" fmla="*/ 157 h 7299"/>
              <a:gd name="T4" fmla="*/ 1907 w 2987"/>
              <a:gd name="T5" fmla="*/ 157 h 7299"/>
              <a:gd name="T6" fmla="*/ 1862 w 2987"/>
              <a:gd name="T7" fmla="*/ 165 h 7299"/>
              <a:gd name="T8" fmla="*/ 1826 w 2987"/>
              <a:gd name="T9" fmla="*/ 208 h 7299"/>
              <a:gd name="T10" fmla="*/ 1200 w 2987"/>
              <a:gd name="T11" fmla="*/ 219 h 7299"/>
              <a:gd name="T12" fmla="*/ 1159 w 2987"/>
              <a:gd name="T13" fmla="*/ 208 h 7299"/>
              <a:gd name="T14" fmla="*/ 1124 w 2987"/>
              <a:gd name="T15" fmla="*/ 165 h 7299"/>
              <a:gd name="T16" fmla="*/ 982 w 2987"/>
              <a:gd name="T17" fmla="*/ 151 h 7299"/>
              <a:gd name="T18" fmla="*/ 409 w 2987"/>
              <a:gd name="T19" fmla="*/ 55 h 7299"/>
              <a:gd name="T20" fmla="*/ 196 w 2987"/>
              <a:gd name="T21" fmla="*/ 18 h 7299"/>
              <a:gd name="T22" fmla="*/ 0 w 2987"/>
              <a:gd name="T23" fmla="*/ 1228 h 7299"/>
              <a:gd name="T24" fmla="*/ 12 w 2987"/>
              <a:gd name="T25" fmla="*/ 1286 h 7299"/>
              <a:gd name="T26" fmla="*/ 45 w 2987"/>
              <a:gd name="T27" fmla="*/ 1334 h 7299"/>
              <a:gd name="T28" fmla="*/ 91 w 2987"/>
              <a:gd name="T29" fmla="*/ 1367 h 7299"/>
              <a:gd name="T30" fmla="*/ 150 w 2987"/>
              <a:gd name="T31" fmla="*/ 1378 h 7299"/>
              <a:gd name="T32" fmla="*/ 192 w 2987"/>
              <a:gd name="T33" fmla="*/ 4101 h 7299"/>
              <a:gd name="T34" fmla="*/ 204 w 2987"/>
              <a:gd name="T35" fmla="*/ 6835 h 7299"/>
              <a:gd name="T36" fmla="*/ 209 w 2987"/>
              <a:gd name="T37" fmla="*/ 6902 h 7299"/>
              <a:gd name="T38" fmla="*/ 230 w 2987"/>
              <a:gd name="T39" fmla="*/ 6988 h 7299"/>
              <a:gd name="T40" fmla="*/ 267 w 2987"/>
              <a:gd name="T41" fmla="*/ 7068 h 7299"/>
              <a:gd name="T42" fmla="*/ 317 w 2987"/>
              <a:gd name="T43" fmla="*/ 7138 h 7299"/>
              <a:gd name="T44" fmla="*/ 381 w 2987"/>
              <a:gd name="T45" fmla="*/ 7197 h 7299"/>
              <a:gd name="T46" fmla="*/ 455 w 2987"/>
              <a:gd name="T47" fmla="*/ 7245 h 7299"/>
              <a:gd name="T48" fmla="*/ 538 w 2987"/>
              <a:gd name="T49" fmla="*/ 7279 h 7299"/>
              <a:gd name="T50" fmla="*/ 630 w 2987"/>
              <a:gd name="T51" fmla="*/ 7297 h 7299"/>
              <a:gd name="T52" fmla="*/ 703 w 2987"/>
              <a:gd name="T53" fmla="*/ 7299 h 7299"/>
              <a:gd name="T54" fmla="*/ 795 w 2987"/>
              <a:gd name="T55" fmla="*/ 7284 h 7299"/>
              <a:gd name="T56" fmla="*/ 880 w 2987"/>
              <a:gd name="T57" fmla="*/ 7252 h 7299"/>
              <a:gd name="T58" fmla="*/ 957 w 2987"/>
              <a:gd name="T59" fmla="*/ 7205 h 7299"/>
              <a:gd name="T60" fmla="*/ 1024 w 2987"/>
              <a:gd name="T61" fmla="*/ 7144 h 7299"/>
              <a:gd name="T62" fmla="*/ 1078 w 2987"/>
              <a:gd name="T63" fmla="*/ 7071 h 7299"/>
              <a:gd name="T64" fmla="*/ 1117 w 2987"/>
              <a:gd name="T65" fmla="*/ 6987 h 7299"/>
              <a:gd name="T66" fmla="*/ 1141 w 2987"/>
              <a:gd name="T67" fmla="*/ 6897 h 7299"/>
              <a:gd name="T68" fmla="*/ 1175 w 2987"/>
              <a:gd name="T69" fmla="*/ 6220 h 7299"/>
              <a:gd name="T70" fmla="*/ 1313 w 2987"/>
              <a:gd name="T71" fmla="*/ 3073 h 7299"/>
              <a:gd name="T72" fmla="*/ 1854 w 2987"/>
              <a:gd name="T73" fmla="*/ 6849 h 7299"/>
              <a:gd name="T74" fmla="*/ 1863 w 2987"/>
              <a:gd name="T75" fmla="*/ 6917 h 7299"/>
              <a:gd name="T76" fmla="*/ 1889 w 2987"/>
              <a:gd name="T77" fmla="*/ 7002 h 7299"/>
              <a:gd name="T78" fmla="*/ 1930 w 2987"/>
              <a:gd name="T79" fmla="*/ 7081 h 7299"/>
              <a:gd name="T80" fmla="*/ 1984 w 2987"/>
              <a:gd name="T81" fmla="*/ 7150 h 7299"/>
              <a:gd name="T82" fmla="*/ 2050 w 2987"/>
              <a:gd name="T83" fmla="*/ 7208 h 7299"/>
              <a:gd name="T84" fmla="*/ 2125 w 2987"/>
              <a:gd name="T85" fmla="*/ 7254 h 7299"/>
              <a:gd name="T86" fmla="*/ 2207 w 2987"/>
              <a:gd name="T87" fmla="*/ 7284 h 7299"/>
              <a:gd name="T88" fmla="*/ 2296 w 2987"/>
              <a:gd name="T89" fmla="*/ 7298 h 7299"/>
              <a:gd name="T90" fmla="*/ 2366 w 2987"/>
              <a:gd name="T91" fmla="*/ 7297 h 7299"/>
              <a:gd name="T92" fmla="*/ 2458 w 2987"/>
              <a:gd name="T93" fmla="*/ 7278 h 7299"/>
              <a:gd name="T94" fmla="*/ 2540 w 2987"/>
              <a:gd name="T95" fmla="*/ 7243 h 7299"/>
              <a:gd name="T96" fmla="*/ 2615 w 2987"/>
              <a:gd name="T97" fmla="*/ 7194 h 7299"/>
              <a:gd name="T98" fmla="*/ 2678 w 2987"/>
              <a:gd name="T99" fmla="*/ 7131 h 7299"/>
              <a:gd name="T100" fmla="*/ 2727 w 2987"/>
              <a:gd name="T101" fmla="*/ 7058 h 7299"/>
              <a:gd name="T102" fmla="*/ 2762 w 2987"/>
              <a:gd name="T103" fmla="*/ 6974 h 7299"/>
              <a:gd name="T104" fmla="*/ 2779 w 2987"/>
              <a:gd name="T105" fmla="*/ 6883 h 7299"/>
              <a:gd name="T106" fmla="*/ 2836 w 2987"/>
              <a:gd name="T107" fmla="*/ 1378 h 7299"/>
              <a:gd name="T108" fmla="*/ 2881 w 2987"/>
              <a:gd name="T109" fmla="*/ 1371 h 7299"/>
              <a:gd name="T110" fmla="*/ 2931 w 2987"/>
              <a:gd name="T111" fmla="*/ 1343 h 7299"/>
              <a:gd name="T112" fmla="*/ 2968 w 2987"/>
              <a:gd name="T113" fmla="*/ 1299 h 7299"/>
              <a:gd name="T114" fmla="*/ 2986 w 2987"/>
              <a:gd name="T115" fmla="*/ 1244 h 7299"/>
              <a:gd name="T116" fmla="*/ 2829 w 2987"/>
              <a:gd name="T117" fmla="*/ 6 h 7299"/>
              <a:gd name="T118" fmla="*/ 2613 w 2987"/>
              <a:gd name="T119" fmla="*/ 49 h 7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87" h="7299">
                <a:moveTo>
                  <a:pt x="2577" y="55"/>
                </a:moveTo>
                <a:lnTo>
                  <a:pt x="2577" y="55"/>
                </a:lnTo>
                <a:lnTo>
                  <a:pt x="2344" y="93"/>
                </a:lnTo>
                <a:lnTo>
                  <a:pt x="2163" y="123"/>
                </a:lnTo>
                <a:lnTo>
                  <a:pt x="2005" y="151"/>
                </a:lnTo>
                <a:lnTo>
                  <a:pt x="2005" y="151"/>
                </a:lnTo>
                <a:lnTo>
                  <a:pt x="1990" y="155"/>
                </a:lnTo>
                <a:lnTo>
                  <a:pt x="1974" y="157"/>
                </a:lnTo>
                <a:lnTo>
                  <a:pt x="1958" y="160"/>
                </a:lnTo>
                <a:lnTo>
                  <a:pt x="1942" y="161"/>
                </a:lnTo>
                <a:lnTo>
                  <a:pt x="1925" y="160"/>
                </a:lnTo>
                <a:lnTo>
                  <a:pt x="1907" y="157"/>
                </a:lnTo>
                <a:lnTo>
                  <a:pt x="1888" y="155"/>
                </a:lnTo>
                <a:lnTo>
                  <a:pt x="1868" y="151"/>
                </a:lnTo>
                <a:lnTo>
                  <a:pt x="1868" y="151"/>
                </a:lnTo>
                <a:lnTo>
                  <a:pt x="1862" y="165"/>
                </a:lnTo>
                <a:lnTo>
                  <a:pt x="1856" y="178"/>
                </a:lnTo>
                <a:lnTo>
                  <a:pt x="1848" y="190"/>
                </a:lnTo>
                <a:lnTo>
                  <a:pt x="1838" y="200"/>
                </a:lnTo>
                <a:lnTo>
                  <a:pt x="1826" y="208"/>
                </a:lnTo>
                <a:lnTo>
                  <a:pt x="1814" y="213"/>
                </a:lnTo>
                <a:lnTo>
                  <a:pt x="1801" y="217"/>
                </a:lnTo>
                <a:lnTo>
                  <a:pt x="1786" y="219"/>
                </a:lnTo>
                <a:lnTo>
                  <a:pt x="1200" y="219"/>
                </a:lnTo>
                <a:lnTo>
                  <a:pt x="1200" y="219"/>
                </a:lnTo>
                <a:lnTo>
                  <a:pt x="1185" y="217"/>
                </a:lnTo>
                <a:lnTo>
                  <a:pt x="1172" y="213"/>
                </a:lnTo>
                <a:lnTo>
                  <a:pt x="1159" y="208"/>
                </a:lnTo>
                <a:lnTo>
                  <a:pt x="1148" y="200"/>
                </a:lnTo>
                <a:lnTo>
                  <a:pt x="1139" y="190"/>
                </a:lnTo>
                <a:lnTo>
                  <a:pt x="1130" y="178"/>
                </a:lnTo>
                <a:lnTo>
                  <a:pt x="1124" y="165"/>
                </a:lnTo>
                <a:lnTo>
                  <a:pt x="1118" y="151"/>
                </a:lnTo>
                <a:lnTo>
                  <a:pt x="1118" y="151"/>
                </a:lnTo>
                <a:lnTo>
                  <a:pt x="982" y="151"/>
                </a:lnTo>
                <a:lnTo>
                  <a:pt x="982" y="151"/>
                </a:lnTo>
                <a:lnTo>
                  <a:pt x="823" y="123"/>
                </a:lnTo>
                <a:lnTo>
                  <a:pt x="642" y="93"/>
                </a:lnTo>
                <a:lnTo>
                  <a:pt x="409" y="55"/>
                </a:lnTo>
                <a:lnTo>
                  <a:pt x="409" y="55"/>
                </a:lnTo>
                <a:lnTo>
                  <a:pt x="343" y="45"/>
                </a:lnTo>
                <a:lnTo>
                  <a:pt x="271" y="32"/>
                </a:lnTo>
                <a:lnTo>
                  <a:pt x="233" y="26"/>
                </a:lnTo>
                <a:lnTo>
                  <a:pt x="196" y="18"/>
                </a:lnTo>
                <a:lnTo>
                  <a:pt x="158" y="10"/>
                </a:lnTo>
                <a:lnTo>
                  <a:pt x="123" y="0"/>
                </a:lnTo>
                <a:lnTo>
                  <a:pt x="0" y="1228"/>
                </a:lnTo>
                <a:lnTo>
                  <a:pt x="0" y="1228"/>
                </a:lnTo>
                <a:lnTo>
                  <a:pt x="1" y="1244"/>
                </a:lnTo>
                <a:lnTo>
                  <a:pt x="3" y="1258"/>
                </a:lnTo>
                <a:lnTo>
                  <a:pt x="7" y="1273"/>
                </a:lnTo>
                <a:lnTo>
                  <a:pt x="12" y="1286"/>
                </a:lnTo>
                <a:lnTo>
                  <a:pt x="18" y="1299"/>
                </a:lnTo>
                <a:lnTo>
                  <a:pt x="26" y="1312"/>
                </a:lnTo>
                <a:lnTo>
                  <a:pt x="34" y="1323"/>
                </a:lnTo>
                <a:lnTo>
                  <a:pt x="45" y="1334"/>
                </a:lnTo>
                <a:lnTo>
                  <a:pt x="55" y="1343"/>
                </a:lnTo>
                <a:lnTo>
                  <a:pt x="67" y="1352"/>
                </a:lnTo>
                <a:lnTo>
                  <a:pt x="79" y="1360"/>
                </a:lnTo>
                <a:lnTo>
                  <a:pt x="91" y="1367"/>
                </a:lnTo>
                <a:lnTo>
                  <a:pt x="106" y="1371"/>
                </a:lnTo>
                <a:lnTo>
                  <a:pt x="119" y="1375"/>
                </a:lnTo>
                <a:lnTo>
                  <a:pt x="135" y="1378"/>
                </a:lnTo>
                <a:lnTo>
                  <a:pt x="150" y="1378"/>
                </a:lnTo>
                <a:lnTo>
                  <a:pt x="191" y="1378"/>
                </a:lnTo>
                <a:lnTo>
                  <a:pt x="191" y="1378"/>
                </a:lnTo>
                <a:lnTo>
                  <a:pt x="191" y="2739"/>
                </a:lnTo>
                <a:lnTo>
                  <a:pt x="192" y="4101"/>
                </a:lnTo>
                <a:lnTo>
                  <a:pt x="194" y="4784"/>
                </a:lnTo>
                <a:lnTo>
                  <a:pt x="196" y="5466"/>
                </a:lnTo>
                <a:lnTo>
                  <a:pt x="200" y="6150"/>
                </a:lnTo>
                <a:lnTo>
                  <a:pt x="204" y="6835"/>
                </a:lnTo>
                <a:lnTo>
                  <a:pt x="204" y="6835"/>
                </a:lnTo>
                <a:lnTo>
                  <a:pt x="205" y="6858"/>
                </a:lnTo>
                <a:lnTo>
                  <a:pt x="207" y="6880"/>
                </a:lnTo>
                <a:lnTo>
                  <a:pt x="209" y="6902"/>
                </a:lnTo>
                <a:lnTo>
                  <a:pt x="213" y="6925"/>
                </a:lnTo>
                <a:lnTo>
                  <a:pt x="218" y="6946"/>
                </a:lnTo>
                <a:lnTo>
                  <a:pt x="223" y="6968"/>
                </a:lnTo>
                <a:lnTo>
                  <a:pt x="230" y="6988"/>
                </a:lnTo>
                <a:lnTo>
                  <a:pt x="238" y="7010"/>
                </a:lnTo>
                <a:lnTo>
                  <a:pt x="247" y="7029"/>
                </a:lnTo>
                <a:lnTo>
                  <a:pt x="257" y="7049"/>
                </a:lnTo>
                <a:lnTo>
                  <a:pt x="267" y="7068"/>
                </a:lnTo>
                <a:lnTo>
                  <a:pt x="278" y="7086"/>
                </a:lnTo>
                <a:lnTo>
                  <a:pt x="290" y="7103"/>
                </a:lnTo>
                <a:lnTo>
                  <a:pt x="304" y="7121"/>
                </a:lnTo>
                <a:lnTo>
                  <a:pt x="317" y="7138"/>
                </a:lnTo>
                <a:lnTo>
                  <a:pt x="332" y="7154"/>
                </a:lnTo>
                <a:lnTo>
                  <a:pt x="347" y="7169"/>
                </a:lnTo>
                <a:lnTo>
                  <a:pt x="364" y="7184"/>
                </a:lnTo>
                <a:lnTo>
                  <a:pt x="381" y="7197"/>
                </a:lnTo>
                <a:lnTo>
                  <a:pt x="399" y="7211"/>
                </a:lnTo>
                <a:lnTo>
                  <a:pt x="417" y="7223"/>
                </a:lnTo>
                <a:lnTo>
                  <a:pt x="436" y="7234"/>
                </a:lnTo>
                <a:lnTo>
                  <a:pt x="455" y="7245"/>
                </a:lnTo>
                <a:lnTo>
                  <a:pt x="475" y="7255"/>
                </a:lnTo>
                <a:lnTo>
                  <a:pt x="496" y="7264"/>
                </a:lnTo>
                <a:lnTo>
                  <a:pt x="517" y="7272"/>
                </a:lnTo>
                <a:lnTo>
                  <a:pt x="538" y="7279"/>
                </a:lnTo>
                <a:lnTo>
                  <a:pt x="561" y="7284"/>
                </a:lnTo>
                <a:lnTo>
                  <a:pt x="583" y="7290"/>
                </a:lnTo>
                <a:lnTo>
                  <a:pt x="606" y="7293"/>
                </a:lnTo>
                <a:lnTo>
                  <a:pt x="630" y="7297"/>
                </a:lnTo>
                <a:lnTo>
                  <a:pt x="655" y="7299"/>
                </a:lnTo>
                <a:lnTo>
                  <a:pt x="655" y="7299"/>
                </a:lnTo>
                <a:lnTo>
                  <a:pt x="679" y="7299"/>
                </a:lnTo>
                <a:lnTo>
                  <a:pt x="703" y="7299"/>
                </a:lnTo>
                <a:lnTo>
                  <a:pt x="726" y="7297"/>
                </a:lnTo>
                <a:lnTo>
                  <a:pt x="749" y="7293"/>
                </a:lnTo>
                <a:lnTo>
                  <a:pt x="772" y="7290"/>
                </a:lnTo>
                <a:lnTo>
                  <a:pt x="795" y="7284"/>
                </a:lnTo>
                <a:lnTo>
                  <a:pt x="817" y="7278"/>
                </a:lnTo>
                <a:lnTo>
                  <a:pt x="839" y="7271"/>
                </a:lnTo>
                <a:lnTo>
                  <a:pt x="860" y="7262"/>
                </a:lnTo>
                <a:lnTo>
                  <a:pt x="880" y="7252"/>
                </a:lnTo>
                <a:lnTo>
                  <a:pt x="900" y="7242"/>
                </a:lnTo>
                <a:lnTo>
                  <a:pt x="920" y="7231"/>
                </a:lnTo>
                <a:lnTo>
                  <a:pt x="939" y="7219"/>
                </a:lnTo>
                <a:lnTo>
                  <a:pt x="957" y="7205"/>
                </a:lnTo>
                <a:lnTo>
                  <a:pt x="975" y="7191"/>
                </a:lnTo>
                <a:lnTo>
                  <a:pt x="992" y="7176"/>
                </a:lnTo>
                <a:lnTo>
                  <a:pt x="1009" y="7160"/>
                </a:lnTo>
                <a:lnTo>
                  <a:pt x="1024" y="7144"/>
                </a:lnTo>
                <a:lnTo>
                  <a:pt x="1039" y="7127"/>
                </a:lnTo>
                <a:lnTo>
                  <a:pt x="1052" y="7109"/>
                </a:lnTo>
                <a:lnTo>
                  <a:pt x="1066" y="7090"/>
                </a:lnTo>
                <a:lnTo>
                  <a:pt x="1078" y="7071"/>
                </a:lnTo>
                <a:lnTo>
                  <a:pt x="1089" y="7051"/>
                </a:lnTo>
                <a:lnTo>
                  <a:pt x="1099" y="7030"/>
                </a:lnTo>
                <a:lnTo>
                  <a:pt x="1109" y="7010"/>
                </a:lnTo>
                <a:lnTo>
                  <a:pt x="1117" y="6987"/>
                </a:lnTo>
                <a:lnTo>
                  <a:pt x="1125" y="6965"/>
                </a:lnTo>
                <a:lnTo>
                  <a:pt x="1132" y="6943"/>
                </a:lnTo>
                <a:lnTo>
                  <a:pt x="1136" y="6920"/>
                </a:lnTo>
                <a:lnTo>
                  <a:pt x="1141" y="6897"/>
                </a:lnTo>
                <a:lnTo>
                  <a:pt x="1144" y="6872"/>
                </a:lnTo>
                <a:lnTo>
                  <a:pt x="1145" y="6849"/>
                </a:lnTo>
                <a:lnTo>
                  <a:pt x="1145" y="6849"/>
                </a:lnTo>
                <a:lnTo>
                  <a:pt x="1175" y="6220"/>
                </a:lnTo>
                <a:lnTo>
                  <a:pt x="1204" y="5590"/>
                </a:lnTo>
                <a:lnTo>
                  <a:pt x="1232" y="4961"/>
                </a:lnTo>
                <a:lnTo>
                  <a:pt x="1260" y="4331"/>
                </a:lnTo>
                <a:lnTo>
                  <a:pt x="1313" y="3073"/>
                </a:lnTo>
                <a:lnTo>
                  <a:pt x="1364" y="1815"/>
                </a:lnTo>
                <a:lnTo>
                  <a:pt x="1364" y="1815"/>
                </a:lnTo>
                <a:lnTo>
                  <a:pt x="1650" y="1815"/>
                </a:lnTo>
                <a:lnTo>
                  <a:pt x="1854" y="6849"/>
                </a:lnTo>
                <a:lnTo>
                  <a:pt x="1854" y="6849"/>
                </a:lnTo>
                <a:lnTo>
                  <a:pt x="1857" y="6871"/>
                </a:lnTo>
                <a:lnTo>
                  <a:pt x="1860" y="6894"/>
                </a:lnTo>
                <a:lnTo>
                  <a:pt x="1863" y="6917"/>
                </a:lnTo>
                <a:lnTo>
                  <a:pt x="1869" y="6938"/>
                </a:lnTo>
                <a:lnTo>
                  <a:pt x="1874" y="6960"/>
                </a:lnTo>
                <a:lnTo>
                  <a:pt x="1881" y="6982"/>
                </a:lnTo>
                <a:lnTo>
                  <a:pt x="1889" y="7002"/>
                </a:lnTo>
                <a:lnTo>
                  <a:pt x="1898" y="7023"/>
                </a:lnTo>
                <a:lnTo>
                  <a:pt x="1908" y="7042"/>
                </a:lnTo>
                <a:lnTo>
                  <a:pt x="1919" y="7062"/>
                </a:lnTo>
                <a:lnTo>
                  <a:pt x="1930" y="7081"/>
                </a:lnTo>
                <a:lnTo>
                  <a:pt x="1943" y="7099"/>
                </a:lnTo>
                <a:lnTo>
                  <a:pt x="1956" y="7117"/>
                </a:lnTo>
                <a:lnTo>
                  <a:pt x="1969" y="7134"/>
                </a:lnTo>
                <a:lnTo>
                  <a:pt x="1984" y="7150"/>
                </a:lnTo>
                <a:lnTo>
                  <a:pt x="2000" y="7166"/>
                </a:lnTo>
                <a:lnTo>
                  <a:pt x="2015" y="7181"/>
                </a:lnTo>
                <a:lnTo>
                  <a:pt x="2032" y="7195"/>
                </a:lnTo>
                <a:lnTo>
                  <a:pt x="2050" y="7208"/>
                </a:lnTo>
                <a:lnTo>
                  <a:pt x="2068" y="7221"/>
                </a:lnTo>
                <a:lnTo>
                  <a:pt x="2086" y="7233"/>
                </a:lnTo>
                <a:lnTo>
                  <a:pt x="2105" y="7244"/>
                </a:lnTo>
                <a:lnTo>
                  <a:pt x="2125" y="7254"/>
                </a:lnTo>
                <a:lnTo>
                  <a:pt x="2144" y="7263"/>
                </a:lnTo>
                <a:lnTo>
                  <a:pt x="2165" y="7271"/>
                </a:lnTo>
                <a:lnTo>
                  <a:pt x="2185" y="7278"/>
                </a:lnTo>
                <a:lnTo>
                  <a:pt x="2207" y="7284"/>
                </a:lnTo>
                <a:lnTo>
                  <a:pt x="2229" y="7289"/>
                </a:lnTo>
                <a:lnTo>
                  <a:pt x="2251" y="7293"/>
                </a:lnTo>
                <a:lnTo>
                  <a:pt x="2273" y="7297"/>
                </a:lnTo>
                <a:lnTo>
                  <a:pt x="2296" y="7298"/>
                </a:lnTo>
                <a:lnTo>
                  <a:pt x="2318" y="7299"/>
                </a:lnTo>
                <a:lnTo>
                  <a:pt x="2318" y="7299"/>
                </a:lnTo>
                <a:lnTo>
                  <a:pt x="2343" y="7298"/>
                </a:lnTo>
                <a:lnTo>
                  <a:pt x="2366" y="7297"/>
                </a:lnTo>
                <a:lnTo>
                  <a:pt x="2390" y="7293"/>
                </a:lnTo>
                <a:lnTo>
                  <a:pt x="2413" y="7289"/>
                </a:lnTo>
                <a:lnTo>
                  <a:pt x="2435" y="7284"/>
                </a:lnTo>
                <a:lnTo>
                  <a:pt x="2458" y="7278"/>
                </a:lnTo>
                <a:lnTo>
                  <a:pt x="2479" y="7271"/>
                </a:lnTo>
                <a:lnTo>
                  <a:pt x="2500" y="7263"/>
                </a:lnTo>
                <a:lnTo>
                  <a:pt x="2520" y="7253"/>
                </a:lnTo>
                <a:lnTo>
                  <a:pt x="2540" y="7243"/>
                </a:lnTo>
                <a:lnTo>
                  <a:pt x="2560" y="7232"/>
                </a:lnTo>
                <a:lnTo>
                  <a:pt x="2579" y="7221"/>
                </a:lnTo>
                <a:lnTo>
                  <a:pt x="2597" y="7207"/>
                </a:lnTo>
                <a:lnTo>
                  <a:pt x="2615" y="7194"/>
                </a:lnTo>
                <a:lnTo>
                  <a:pt x="2632" y="7179"/>
                </a:lnTo>
                <a:lnTo>
                  <a:pt x="2648" y="7164"/>
                </a:lnTo>
                <a:lnTo>
                  <a:pt x="2663" y="7148"/>
                </a:lnTo>
                <a:lnTo>
                  <a:pt x="2678" y="7131"/>
                </a:lnTo>
                <a:lnTo>
                  <a:pt x="2691" y="7114"/>
                </a:lnTo>
                <a:lnTo>
                  <a:pt x="2703" y="7096"/>
                </a:lnTo>
                <a:lnTo>
                  <a:pt x="2716" y="7077"/>
                </a:lnTo>
                <a:lnTo>
                  <a:pt x="2727" y="7058"/>
                </a:lnTo>
                <a:lnTo>
                  <a:pt x="2737" y="7038"/>
                </a:lnTo>
                <a:lnTo>
                  <a:pt x="2746" y="7016"/>
                </a:lnTo>
                <a:lnTo>
                  <a:pt x="2755" y="6995"/>
                </a:lnTo>
                <a:lnTo>
                  <a:pt x="2762" y="6974"/>
                </a:lnTo>
                <a:lnTo>
                  <a:pt x="2768" y="6951"/>
                </a:lnTo>
                <a:lnTo>
                  <a:pt x="2773" y="6929"/>
                </a:lnTo>
                <a:lnTo>
                  <a:pt x="2777" y="6907"/>
                </a:lnTo>
                <a:lnTo>
                  <a:pt x="2779" y="6883"/>
                </a:lnTo>
                <a:lnTo>
                  <a:pt x="2782" y="6859"/>
                </a:lnTo>
                <a:lnTo>
                  <a:pt x="2782" y="6835"/>
                </a:lnTo>
                <a:lnTo>
                  <a:pt x="2782" y="1378"/>
                </a:lnTo>
                <a:lnTo>
                  <a:pt x="2836" y="1378"/>
                </a:lnTo>
                <a:lnTo>
                  <a:pt x="2836" y="1378"/>
                </a:lnTo>
                <a:lnTo>
                  <a:pt x="2852" y="1378"/>
                </a:lnTo>
                <a:lnTo>
                  <a:pt x="2867" y="1375"/>
                </a:lnTo>
                <a:lnTo>
                  <a:pt x="2881" y="1371"/>
                </a:lnTo>
                <a:lnTo>
                  <a:pt x="2894" y="1367"/>
                </a:lnTo>
                <a:lnTo>
                  <a:pt x="2908" y="1360"/>
                </a:lnTo>
                <a:lnTo>
                  <a:pt x="2920" y="1352"/>
                </a:lnTo>
                <a:lnTo>
                  <a:pt x="2931" y="1343"/>
                </a:lnTo>
                <a:lnTo>
                  <a:pt x="2943" y="1334"/>
                </a:lnTo>
                <a:lnTo>
                  <a:pt x="2953" y="1323"/>
                </a:lnTo>
                <a:lnTo>
                  <a:pt x="2960" y="1312"/>
                </a:lnTo>
                <a:lnTo>
                  <a:pt x="2968" y="1299"/>
                </a:lnTo>
                <a:lnTo>
                  <a:pt x="2975" y="1286"/>
                </a:lnTo>
                <a:lnTo>
                  <a:pt x="2979" y="1273"/>
                </a:lnTo>
                <a:lnTo>
                  <a:pt x="2984" y="1258"/>
                </a:lnTo>
                <a:lnTo>
                  <a:pt x="2986" y="1244"/>
                </a:lnTo>
                <a:lnTo>
                  <a:pt x="2987" y="1228"/>
                </a:lnTo>
                <a:lnTo>
                  <a:pt x="2864" y="0"/>
                </a:lnTo>
                <a:lnTo>
                  <a:pt x="2864" y="0"/>
                </a:lnTo>
                <a:lnTo>
                  <a:pt x="2829" y="6"/>
                </a:lnTo>
                <a:lnTo>
                  <a:pt x="2793" y="12"/>
                </a:lnTo>
                <a:lnTo>
                  <a:pt x="2720" y="28"/>
                </a:lnTo>
                <a:lnTo>
                  <a:pt x="2649" y="42"/>
                </a:lnTo>
                <a:lnTo>
                  <a:pt x="2613" y="49"/>
                </a:lnTo>
                <a:lnTo>
                  <a:pt x="2577" y="55"/>
                </a:lnTo>
                <a:lnTo>
                  <a:pt x="2577" y="55"/>
                </a:lnTo>
                <a:close/>
              </a:path>
            </a:pathLst>
          </a:custGeom>
          <a:solidFill xmlns:a="http://schemas.openxmlformats.org/drawingml/2006/main">
            <a:srgbClr val="000000"/>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round/>
                <a:headEnd/>
                <a:tailEnd/>
              </a14:hiddenLine>
            </a:ext>
          </a:extLst>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dirty="0"/>
          </a:p>
        </cdr:txBody>
      </cdr:sp>
      <cdr:sp macro="" textlink="">
        <cdr:nvSpPr>
          <cdr:cNvPr id="5" name="Freeform 4">
            <a:extLst xmlns:a="http://schemas.openxmlformats.org/drawingml/2006/main">
              <a:ext uri="{FF2B5EF4-FFF2-40B4-BE49-F238E27FC236}">
                <a16:creationId xmlns:a16="http://schemas.microsoft.com/office/drawing/2014/main" id="{025176E0-0D32-7F4E-B1F2-1E7BA36BCEEF}"/>
              </a:ext>
            </a:extLst>
          </cdr:cNvPr>
          <cdr:cNvSpPr>
            <a:spLocks xmlns:a="http://schemas.openxmlformats.org/drawingml/2006/main"/>
          </cdr:cNvSpPr>
        </cdr:nvSpPr>
        <cdr:spPr bwMode="auto">
          <a:xfrm xmlns:a="http://schemas.openxmlformats.org/drawingml/2006/main">
            <a:off x="-8016" y="-1053"/>
            <a:ext cx="3" cy="2"/>
          </a:xfrm>
          <a:custGeom xmlns:a="http://schemas.openxmlformats.org/drawingml/2006/main">
            <a:avLst/>
            <a:gdLst>
              <a:gd name="T0" fmla="*/ 5056 w 5148"/>
              <a:gd name="T1" fmla="*/ 2238 h 3406"/>
              <a:gd name="T2" fmla="*/ 4856 w 5148"/>
              <a:gd name="T3" fmla="*/ 1710 h 3406"/>
              <a:gd name="T4" fmla="*/ 4644 w 5148"/>
              <a:gd name="T5" fmla="*/ 1284 h 3406"/>
              <a:gd name="T6" fmla="*/ 4311 w 5148"/>
              <a:gd name="T7" fmla="*/ 757 h 3406"/>
              <a:gd name="T8" fmla="*/ 3989 w 5148"/>
              <a:gd name="T9" fmla="*/ 349 h 3406"/>
              <a:gd name="T10" fmla="*/ 3763 w 5148"/>
              <a:gd name="T11" fmla="*/ 163 h 3406"/>
              <a:gd name="T12" fmla="*/ 3526 w 5148"/>
              <a:gd name="T13" fmla="*/ 38 h 3406"/>
              <a:gd name="T14" fmla="*/ 3230 w 5148"/>
              <a:gd name="T15" fmla="*/ 111 h 3406"/>
              <a:gd name="T16" fmla="*/ 2862 w 5148"/>
              <a:gd name="T17" fmla="*/ 242 h 3406"/>
              <a:gd name="T18" fmla="*/ 2517 w 5148"/>
              <a:gd name="T19" fmla="*/ 271 h 3406"/>
              <a:gd name="T20" fmla="*/ 2127 w 5148"/>
              <a:gd name="T21" fmla="*/ 203 h 3406"/>
              <a:gd name="T22" fmla="*/ 1777 w 5148"/>
              <a:gd name="T23" fmla="*/ 32 h 3406"/>
              <a:gd name="T24" fmla="*/ 1596 w 5148"/>
              <a:gd name="T25" fmla="*/ 52 h 3406"/>
              <a:gd name="T26" fmla="*/ 1351 w 5148"/>
              <a:gd name="T27" fmla="*/ 195 h 3406"/>
              <a:gd name="T28" fmla="*/ 1137 w 5148"/>
              <a:gd name="T29" fmla="*/ 374 h 3406"/>
              <a:gd name="T30" fmla="*/ 831 w 5148"/>
              <a:gd name="T31" fmla="*/ 757 h 3406"/>
              <a:gd name="T32" fmla="*/ 504 w 5148"/>
              <a:gd name="T33" fmla="*/ 1284 h 3406"/>
              <a:gd name="T34" fmla="*/ 302 w 5148"/>
              <a:gd name="T35" fmla="*/ 1708 h 3406"/>
              <a:gd name="T36" fmla="*/ 98 w 5148"/>
              <a:gd name="T37" fmla="*/ 2231 h 3406"/>
              <a:gd name="T38" fmla="*/ 8 w 5148"/>
              <a:gd name="T39" fmla="*/ 2530 h 3406"/>
              <a:gd name="T40" fmla="*/ 6 w 5148"/>
              <a:gd name="T41" fmla="*/ 2664 h 3406"/>
              <a:gd name="T42" fmla="*/ 50 w 5148"/>
              <a:gd name="T43" fmla="*/ 2789 h 3406"/>
              <a:gd name="T44" fmla="*/ 135 w 5148"/>
              <a:gd name="T45" fmla="*/ 2894 h 3406"/>
              <a:gd name="T46" fmla="*/ 252 w 5148"/>
              <a:gd name="T47" fmla="*/ 2968 h 3406"/>
              <a:gd name="T48" fmla="*/ 2118 w 5148"/>
              <a:gd name="T49" fmla="*/ 3402 h 3406"/>
              <a:gd name="T50" fmla="*/ 2232 w 5148"/>
              <a:gd name="T51" fmla="*/ 3398 h 3406"/>
              <a:gd name="T52" fmla="*/ 2336 w 5148"/>
              <a:gd name="T53" fmla="*/ 3358 h 3406"/>
              <a:gd name="T54" fmla="*/ 2422 w 5148"/>
              <a:gd name="T55" fmla="*/ 3288 h 3406"/>
              <a:gd name="T56" fmla="*/ 2482 w 5148"/>
              <a:gd name="T57" fmla="*/ 3194 h 3406"/>
              <a:gd name="T58" fmla="*/ 2507 w 5148"/>
              <a:gd name="T59" fmla="*/ 3097 h 3406"/>
              <a:gd name="T60" fmla="*/ 2496 w 5148"/>
              <a:gd name="T61" fmla="*/ 2980 h 3406"/>
              <a:gd name="T62" fmla="*/ 2448 w 5148"/>
              <a:gd name="T63" fmla="*/ 2871 h 3406"/>
              <a:gd name="T64" fmla="*/ 2368 w 5148"/>
              <a:gd name="T65" fmla="*/ 2783 h 3406"/>
              <a:gd name="T66" fmla="*/ 2262 w 5148"/>
              <a:gd name="T67" fmla="*/ 2728 h 3406"/>
              <a:gd name="T68" fmla="*/ 1026 w 5148"/>
              <a:gd name="T69" fmla="*/ 2138 h 3406"/>
              <a:gd name="T70" fmla="*/ 1229 w 5148"/>
              <a:gd name="T71" fmla="*/ 1726 h 3406"/>
              <a:gd name="T72" fmla="*/ 1364 w 5148"/>
              <a:gd name="T73" fmla="*/ 2312 h 3406"/>
              <a:gd name="T74" fmla="*/ 2110 w 5148"/>
              <a:gd name="T75" fmla="*/ 2553 h 3406"/>
              <a:gd name="T76" fmla="*/ 2201 w 5148"/>
              <a:gd name="T77" fmla="*/ 2275 h 3406"/>
              <a:gd name="T78" fmla="*/ 2239 w 5148"/>
              <a:gd name="T79" fmla="*/ 2235 h 3406"/>
              <a:gd name="T80" fmla="*/ 2862 w 5148"/>
              <a:gd name="T81" fmla="*/ 2223 h 3406"/>
              <a:gd name="T82" fmla="*/ 2913 w 5148"/>
              <a:gd name="T83" fmla="*/ 2243 h 3406"/>
              <a:gd name="T84" fmla="*/ 2943 w 5148"/>
              <a:gd name="T85" fmla="*/ 2290 h 3406"/>
              <a:gd name="T86" fmla="*/ 3409 w 5148"/>
              <a:gd name="T87" fmla="*/ 2428 h 3406"/>
              <a:gd name="T88" fmla="*/ 3749 w 5148"/>
              <a:gd name="T89" fmla="*/ 1474 h 3406"/>
              <a:gd name="T90" fmla="*/ 3973 w 5148"/>
              <a:gd name="T91" fmla="*/ 1853 h 3406"/>
              <a:gd name="T92" fmla="*/ 4149 w 5148"/>
              <a:gd name="T93" fmla="*/ 2231 h 3406"/>
              <a:gd name="T94" fmla="*/ 2843 w 5148"/>
              <a:gd name="T95" fmla="*/ 2740 h 3406"/>
              <a:gd name="T96" fmla="*/ 2745 w 5148"/>
              <a:gd name="T97" fmla="*/ 2803 h 3406"/>
              <a:gd name="T98" fmla="*/ 2673 w 5148"/>
              <a:gd name="T99" fmla="*/ 2895 h 3406"/>
              <a:gd name="T100" fmla="*/ 2635 w 5148"/>
              <a:gd name="T101" fmla="*/ 3007 h 3406"/>
              <a:gd name="T102" fmla="*/ 2635 w 5148"/>
              <a:gd name="T103" fmla="*/ 3128 h 3406"/>
              <a:gd name="T104" fmla="*/ 2670 w 5148"/>
              <a:gd name="T105" fmla="*/ 3227 h 3406"/>
              <a:gd name="T106" fmla="*/ 2739 w 5148"/>
              <a:gd name="T107" fmla="*/ 3316 h 3406"/>
              <a:gd name="T108" fmla="*/ 2831 w 5148"/>
              <a:gd name="T109" fmla="*/ 3377 h 3406"/>
              <a:gd name="T110" fmla="*/ 2938 w 5148"/>
              <a:gd name="T111" fmla="*/ 3404 h 3406"/>
              <a:gd name="T112" fmla="*/ 3053 w 5148"/>
              <a:gd name="T113" fmla="*/ 3397 h 3406"/>
              <a:gd name="T114" fmla="*/ 4927 w 5148"/>
              <a:gd name="T115" fmla="*/ 2946 h 3406"/>
              <a:gd name="T116" fmla="*/ 5039 w 5148"/>
              <a:gd name="T117" fmla="*/ 2860 h 3406"/>
              <a:gd name="T118" fmla="*/ 5112 w 5148"/>
              <a:gd name="T119" fmla="*/ 2750 h 3406"/>
              <a:gd name="T120" fmla="*/ 5147 w 5148"/>
              <a:gd name="T121" fmla="*/ 2625 h 3406"/>
              <a:gd name="T122" fmla="*/ 5140 w 5148"/>
              <a:gd name="T123" fmla="*/ 2509 h 3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48" h="3406">
                <a:moveTo>
                  <a:pt x="5140" y="2509"/>
                </a:moveTo>
                <a:lnTo>
                  <a:pt x="5140" y="2509"/>
                </a:lnTo>
                <a:lnTo>
                  <a:pt x="5129" y="2468"/>
                </a:lnTo>
                <a:lnTo>
                  <a:pt x="5114" y="2419"/>
                </a:lnTo>
                <a:lnTo>
                  <a:pt x="5098" y="2364"/>
                </a:lnTo>
                <a:lnTo>
                  <a:pt x="5078" y="2303"/>
                </a:lnTo>
                <a:lnTo>
                  <a:pt x="5056" y="2238"/>
                </a:lnTo>
                <a:lnTo>
                  <a:pt x="5033" y="2169"/>
                </a:lnTo>
                <a:lnTo>
                  <a:pt x="5007" y="2096"/>
                </a:lnTo>
                <a:lnTo>
                  <a:pt x="4980" y="2021"/>
                </a:lnTo>
                <a:lnTo>
                  <a:pt x="4951" y="1944"/>
                </a:lnTo>
                <a:lnTo>
                  <a:pt x="4921" y="1866"/>
                </a:lnTo>
                <a:lnTo>
                  <a:pt x="4889" y="1788"/>
                </a:lnTo>
                <a:lnTo>
                  <a:pt x="4856" y="1710"/>
                </a:lnTo>
                <a:lnTo>
                  <a:pt x="4823" y="1633"/>
                </a:lnTo>
                <a:lnTo>
                  <a:pt x="4788" y="1558"/>
                </a:lnTo>
                <a:lnTo>
                  <a:pt x="4753" y="1487"/>
                </a:lnTo>
                <a:lnTo>
                  <a:pt x="4718" y="1419"/>
                </a:lnTo>
                <a:lnTo>
                  <a:pt x="4718" y="1419"/>
                </a:lnTo>
                <a:lnTo>
                  <a:pt x="4682" y="1353"/>
                </a:lnTo>
                <a:lnTo>
                  <a:pt x="4644" y="1284"/>
                </a:lnTo>
                <a:lnTo>
                  <a:pt x="4602" y="1211"/>
                </a:lnTo>
                <a:lnTo>
                  <a:pt x="4558" y="1137"/>
                </a:lnTo>
                <a:lnTo>
                  <a:pt x="4511" y="1061"/>
                </a:lnTo>
                <a:lnTo>
                  <a:pt x="4463" y="984"/>
                </a:lnTo>
                <a:lnTo>
                  <a:pt x="4414" y="908"/>
                </a:lnTo>
                <a:lnTo>
                  <a:pt x="4363" y="832"/>
                </a:lnTo>
                <a:lnTo>
                  <a:pt x="4311" y="757"/>
                </a:lnTo>
                <a:lnTo>
                  <a:pt x="4260" y="685"/>
                </a:lnTo>
                <a:lnTo>
                  <a:pt x="4208" y="614"/>
                </a:lnTo>
                <a:lnTo>
                  <a:pt x="4157" y="547"/>
                </a:lnTo>
                <a:lnTo>
                  <a:pt x="4108" y="485"/>
                </a:lnTo>
                <a:lnTo>
                  <a:pt x="4059" y="427"/>
                </a:lnTo>
                <a:lnTo>
                  <a:pt x="4012" y="374"/>
                </a:lnTo>
                <a:lnTo>
                  <a:pt x="3989" y="349"/>
                </a:lnTo>
                <a:lnTo>
                  <a:pt x="3967" y="327"/>
                </a:lnTo>
                <a:lnTo>
                  <a:pt x="3967" y="327"/>
                </a:lnTo>
                <a:lnTo>
                  <a:pt x="3925" y="288"/>
                </a:lnTo>
                <a:lnTo>
                  <a:pt x="3882" y="252"/>
                </a:lnTo>
                <a:lnTo>
                  <a:pt x="3841" y="220"/>
                </a:lnTo>
                <a:lnTo>
                  <a:pt x="3802" y="190"/>
                </a:lnTo>
                <a:lnTo>
                  <a:pt x="3763" y="163"/>
                </a:lnTo>
                <a:lnTo>
                  <a:pt x="3725" y="138"/>
                </a:lnTo>
                <a:lnTo>
                  <a:pt x="3689" y="117"/>
                </a:lnTo>
                <a:lnTo>
                  <a:pt x="3653" y="97"/>
                </a:lnTo>
                <a:lnTo>
                  <a:pt x="3620" y="79"/>
                </a:lnTo>
                <a:lnTo>
                  <a:pt x="3587" y="63"/>
                </a:lnTo>
                <a:lnTo>
                  <a:pt x="3556" y="50"/>
                </a:lnTo>
                <a:lnTo>
                  <a:pt x="3526" y="38"/>
                </a:lnTo>
                <a:lnTo>
                  <a:pt x="3471" y="16"/>
                </a:lnTo>
                <a:lnTo>
                  <a:pt x="3422" y="0"/>
                </a:lnTo>
                <a:lnTo>
                  <a:pt x="3422" y="0"/>
                </a:lnTo>
                <a:lnTo>
                  <a:pt x="3375" y="30"/>
                </a:lnTo>
                <a:lnTo>
                  <a:pt x="3328" y="59"/>
                </a:lnTo>
                <a:lnTo>
                  <a:pt x="3279" y="86"/>
                </a:lnTo>
                <a:lnTo>
                  <a:pt x="3230" y="111"/>
                </a:lnTo>
                <a:lnTo>
                  <a:pt x="3180" y="136"/>
                </a:lnTo>
                <a:lnTo>
                  <a:pt x="3129" y="158"/>
                </a:lnTo>
                <a:lnTo>
                  <a:pt x="3077" y="178"/>
                </a:lnTo>
                <a:lnTo>
                  <a:pt x="3024" y="197"/>
                </a:lnTo>
                <a:lnTo>
                  <a:pt x="2971" y="214"/>
                </a:lnTo>
                <a:lnTo>
                  <a:pt x="2917" y="230"/>
                </a:lnTo>
                <a:lnTo>
                  <a:pt x="2862" y="242"/>
                </a:lnTo>
                <a:lnTo>
                  <a:pt x="2806" y="253"/>
                </a:lnTo>
                <a:lnTo>
                  <a:pt x="2749" y="261"/>
                </a:lnTo>
                <a:lnTo>
                  <a:pt x="2692" y="268"/>
                </a:lnTo>
                <a:lnTo>
                  <a:pt x="2634" y="271"/>
                </a:lnTo>
                <a:lnTo>
                  <a:pt x="2576" y="272"/>
                </a:lnTo>
                <a:lnTo>
                  <a:pt x="2576" y="272"/>
                </a:lnTo>
                <a:lnTo>
                  <a:pt x="2517" y="271"/>
                </a:lnTo>
                <a:lnTo>
                  <a:pt x="2460" y="268"/>
                </a:lnTo>
                <a:lnTo>
                  <a:pt x="2403" y="262"/>
                </a:lnTo>
                <a:lnTo>
                  <a:pt x="2346" y="254"/>
                </a:lnTo>
                <a:lnTo>
                  <a:pt x="2290" y="246"/>
                </a:lnTo>
                <a:lnTo>
                  <a:pt x="2235" y="233"/>
                </a:lnTo>
                <a:lnTo>
                  <a:pt x="2181" y="219"/>
                </a:lnTo>
                <a:lnTo>
                  <a:pt x="2127" y="203"/>
                </a:lnTo>
                <a:lnTo>
                  <a:pt x="2075" y="184"/>
                </a:lnTo>
                <a:lnTo>
                  <a:pt x="2023" y="164"/>
                </a:lnTo>
                <a:lnTo>
                  <a:pt x="1972" y="142"/>
                </a:lnTo>
                <a:lnTo>
                  <a:pt x="1922" y="117"/>
                </a:lnTo>
                <a:lnTo>
                  <a:pt x="1872" y="91"/>
                </a:lnTo>
                <a:lnTo>
                  <a:pt x="1824" y="62"/>
                </a:lnTo>
                <a:lnTo>
                  <a:pt x="1777" y="32"/>
                </a:lnTo>
                <a:lnTo>
                  <a:pt x="1731" y="0"/>
                </a:lnTo>
                <a:lnTo>
                  <a:pt x="1731" y="0"/>
                </a:lnTo>
                <a:lnTo>
                  <a:pt x="1731" y="0"/>
                </a:lnTo>
                <a:lnTo>
                  <a:pt x="1681" y="18"/>
                </a:lnTo>
                <a:lnTo>
                  <a:pt x="1655" y="28"/>
                </a:lnTo>
                <a:lnTo>
                  <a:pt x="1626" y="40"/>
                </a:lnTo>
                <a:lnTo>
                  <a:pt x="1596" y="52"/>
                </a:lnTo>
                <a:lnTo>
                  <a:pt x="1565" y="68"/>
                </a:lnTo>
                <a:lnTo>
                  <a:pt x="1533" y="83"/>
                </a:lnTo>
                <a:lnTo>
                  <a:pt x="1498" y="102"/>
                </a:lnTo>
                <a:lnTo>
                  <a:pt x="1464" y="123"/>
                </a:lnTo>
                <a:lnTo>
                  <a:pt x="1427" y="145"/>
                </a:lnTo>
                <a:lnTo>
                  <a:pt x="1390" y="168"/>
                </a:lnTo>
                <a:lnTo>
                  <a:pt x="1351" y="195"/>
                </a:lnTo>
                <a:lnTo>
                  <a:pt x="1310" y="224"/>
                </a:lnTo>
                <a:lnTo>
                  <a:pt x="1270" y="256"/>
                </a:lnTo>
                <a:lnTo>
                  <a:pt x="1228" y="290"/>
                </a:lnTo>
                <a:lnTo>
                  <a:pt x="1185" y="327"/>
                </a:lnTo>
                <a:lnTo>
                  <a:pt x="1185" y="327"/>
                </a:lnTo>
                <a:lnTo>
                  <a:pt x="1162" y="349"/>
                </a:lnTo>
                <a:lnTo>
                  <a:pt x="1137" y="374"/>
                </a:lnTo>
                <a:lnTo>
                  <a:pt x="1114" y="400"/>
                </a:lnTo>
                <a:lnTo>
                  <a:pt x="1089" y="427"/>
                </a:lnTo>
                <a:lnTo>
                  <a:pt x="1039" y="485"/>
                </a:lnTo>
                <a:lnTo>
                  <a:pt x="988" y="547"/>
                </a:lnTo>
                <a:lnTo>
                  <a:pt x="935" y="614"/>
                </a:lnTo>
                <a:lnTo>
                  <a:pt x="883" y="685"/>
                </a:lnTo>
                <a:lnTo>
                  <a:pt x="831" y="757"/>
                </a:lnTo>
                <a:lnTo>
                  <a:pt x="779" y="832"/>
                </a:lnTo>
                <a:lnTo>
                  <a:pt x="728" y="908"/>
                </a:lnTo>
                <a:lnTo>
                  <a:pt x="679" y="984"/>
                </a:lnTo>
                <a:lnTo>
                  <a:pt x="631" y="1061"/>
                </a:lnTo>
                <a:lnTo>
                  <a:pt x="587" y="1137"/>
                </a:lnTo>
                <a:lnTo>
                  <a:pt x="544" y="1211"/>
                </a:lnTo>
                <a:lnTo>
                  <a:pt x="504" y="1284"/>
                </a:lnTo>
                <a:lnTo>
                  <a:pt x="467" y="1353"/>
                </a:lnTo>
                <a:lnTo>
                  <a:pt x="435" y="1419"/>
                </a:lnTo>
                <a:lnTo>
                  <a:pt x="435" y="1419"/>
                </a:lnTo>
                <a:lnTo>
                  <a:pt x="401" y="1487"/>
                </a:lnTo>
                <a:lnTo>
                  <a:pt x="368" y="1558"/>
                </a:lnTo>
                <a:lnTo>
                  <a:pt x="334" y="1632"/>
                </a:lnTo>
                <a:lnTo>
                  <a:pt x="302" y="1708"/>
                </a:lnTo>
                <a:lnTo>
                  <a:pt x="269" y="1785"/>
                </a:lnTo>
                <a:lnTo>
                  <a:pt x="237" y="1862"/>
                </a:lnTo>
                <a:lnTo>
                  <a:pt x="207" y="1940"/>
                </a:lnTo>
                <a:lnTo>
                  <a:pt x="178" y="2016"/>
                </a:lnTo>
                <a:lnTo>
                  <a:pt x="150" y="2090"/>
                </a:lnTo>
                <a:lnTo>
                  <a:pt x="123" y="2162"/>
                </a:lnTo>
                <a:lnTo>
                  <a:pt x="98" y="2231"/>
                </a:lnTo>
                <a:lnTo>
                  <a:pt x="76" y="2297"/>
                </a:lnTo>
                <a:lnTo>
                  <a:pt x="56" y="2359"/>
                </a:lnTo>
                <a:lnTo>
                  <a:pt x="38" y="2414"/>
                </a:lnTo>
                <a:lnTo>
                  <a:pt x="23" y="2466"/>
                </a:lnTo>
                <a:lnTo>
                  <a:pt x="12" y="2509"/>
                </a:lnTo>
                <a:lnTo>
                  <a:pt x="12" y="2509"/>
                </a:lnTo>
                <a:lnTo>
                  <a:pt x="8" y="2530"/>
                </a:lnTo>
                <a:lnTo>
                  <a:pt x="3" y="2549"/>
                </a:lnTo>
                <a:lnTo>
                  <a:pt x="1" y="2568"/>
                </a:lnTo>
                <a:lnTo>
                  <a:pt x="0" y="2587"/>
                </a:lnTo>
                <a:lnTo>
                  <a:pt x="0" y="2607"/>
                </a:lnTo>
                <a:lnTo>
                  <a:pt x="1" y="2626"/>
                </a:lnTo>
                <a:lnTo>
                  <a:pt x="2" y="2645"/>
                </a:lnTo>
                <a:lnTo>
                  <a:pt x="6" y="2664"/>
                </a:lnTo>
                <a:lnTo>
                  <a:pt x="9" y="2682"/>
                </a:lnTo>
                <a:lnTo>
                  <a:pt x="13" y="2701"/>
                </a:lnTo>
                <a:lnTo>
                  <a:pt x="19" y="2718"/>
                </a:lnTo>
                <a:lnTo>
                  <a:pt x="26" y="2736"/>
                </a:lnTo>
                <a:lnTo>
                  <a:pt x="32" y="2754"/>
                </a:lnTo>
                <a:lnTo>
                  <a:pt x="41" y="2772"/>
                </a:lnTo>
                <a:lnTo>
                  <a:pt x="50" y="2789"/>
                </a:lnTo>
                <a:lnTo>
                  <a:pt x="59" y="2806"/>
                </a:lnTo>
                <a:lnTo>
                  <a:pt x="70" y="2821"/>
                </a:lnTo>
                <a:lnTo>
                  <a:pt x="82" y="2837"/>
                </a:lnTo>
                <a:lnTo>
                  <a:pt x="94" y="2851"/>
                </a:lnTo>
                <a:lnTo>
                  <a:pt x="107" y="2866"/>
                </a:lnTo>
                <a:lnTo>
                  <a:pt x="121" y="2880"/>
                </a:lnTo>
                <a:lnTo>
                  <a:pt x="135" y="2894"/>
                </a:lnTo>
                <a:lnTo>
                  <a:pt x="150" y="2906"/>
                </a:lnTo>
                <a:lnTo>
                  <a:pt x="165" y="2918"/>
                </a:lnTo>
                <a:lnTo>
                  <a:pt x="182" y="2930"/>
                </a:lnTo>
                <a:lnTo>
                  <a:pt x="199" y="2941"/>
                </a:lnTo>
                <a:lnTo>
                  <a:pt x="216" y="2951"/>
                </a:lnTo>
                <a:lnTo>
                  <a:pt x="235" y="2960"/>
                </a:lnTo>
                <a:lnTo>
                  <a:pt x="252" y="2968"/>
                </a:lnTo>
                <a:lnTo>
                  <a:pt x="271" y="2975"/>
                </a:lnTo>
                <a:lnTo>
                  <a:pt x="292" y="2982"/>
                </a:lnTo>
                <a:lnTo>
                  <a:pt x="312" y="2988"/>
                </a:lnTo>
                <a:lnTo>
                  <a:pt x="2085" y="3397"/>
                </a:lnTo>
                <a:lnTo>
                  <a:pt x="2085" y="3397"/>
                </a:lnTo>
                <a:lnTo>
                  <a:pt x="2101" y="3400"/>
                </a:lnTo>
                <a:lnTo>
                  <a:pt x="2118" y="3402"/>
                </a:lnTo>
                <a:lnTo>
                  <a:pt x="2135" y="3404"/>
                </a:lnTo>
                <a:lnTo>
                  <a:pt x="2152" y="3406"/>
                </a:lnTo>
                <a:lnTo>
                  <a:pt x="2167" y="3406"/>
                </a:lnTo>
                <a:lnTo>
                  <a:pt x="2184" y="3404"/>
                </a:lnTo>
                <a:lnTo>
                  <a:pt x="2200" y="3403"/>
                </a:lnTo>
                <a:lnTo>
                  <a:pt x="2217" y="3401"/>
                </a:lnTo>
                <a:lnTo>
                  <a:pt x="2232" y="3398"/>
                </a:lnTo>
                <a:lnTo>
                  <a:pt x="2248" y="3394"/>
                </a:lnTo>
                <a:lnTo>
                  <a:pt x="2263" y="3390"/>
                </a:lnTo>
                <a:lnTo>
                  <a:pt x="2278" y="3384"/>
                </a:lnTo>
                <a:lnTo>
                  <a:pt x="2292" y="3379"/>
                </a:lnTo>
                <a:lnTo>
                  <a:pt x="2307" y="3372"/>
                </a:lnTo>
                <a:lnTo>
                  <a:pt x="2322" y="3365"/>
                </a:lnTo>
                <a:lnTo>
                  <a:pt x="2336" y="3358"/>
                </a:lnTo>
                <a:lnTo>
                  <a:pt x="2349" y="3350"/>
                </a:lnTo>
                <a:lnTo>
                  <a:pt x="2363" y="3341"/>
                </a:lnTo>
                <a:lnTo>
                  <a:pt x="2375" y="3331"/>
                </a:lnTo>
                <a:lnTo>
                  <a:pt x="2387" y="3321"/>
                </a:lnTo>
                <a:lnTo>
                  <a:pt x="2400" y="3311"/>
                </a:lnTo>
                <a:lnTo>
                  <a:pt x="2411" y="3299"/>
                </a:lnTo>
                <a:lnTo>
                  <a:pt x="2422" y="3288"/>
                </a:lnTo>
                <a:lnTo>
                  <a:pt x="2432" y="3276"/>
                </a:lnTo>
                <a:lnTo>
                  <a:pt x="2442" y="3264"/>
                </a:lnTo>
                <a:lnTo>
                  <a:pt x="2451" y="3250"/>
                </a:lnTo>
                <a:lnTo>
                  <a:pt x="2460" y="3237"/>
                </a:lnTo>
                <a:lnTo>
                  <a:pt x="2468" y="3223"/>
                </a:lnTo>
                <a:lnTo>
                  <a:pt x="2476" y="3209"/>
                </a:lnTo>
                <a:lnTo>
                  <a:pt x="2482" y="3194"/>
                </a:lnTo>
                <a:lnTo>
                  <a:pt x="2489" y="3180"/>
                </a:lnTo>
                <a:lnTo>
                  <a:pt x="2495" y="3165"/>
                </a:lnTo>
                <a:lnTo>
                  <a:pt x="2495" y="3165"/>
                </a:lnTo>
                <a:lnTo>
                  <a:pt x="2499" y="3149"/>
                </a:lnTo>
                <a:lnTo>
                  <a:pt x="2503" y="3131"/>
                </a:lnTo>
                <a:lnTo>
                  <a:pt x="2506" y="3114"/>
                </a:lnTo>
                <a:lnTo>
                  <a:pt x="2507" y="3097"/>
                </a:lnTo>
                <a:lnTo>
                  <a:pt x="2508" y="3080"/>
                </a:lnTo>
                <a:lnTo>
                  <a:pt x="2508" y="3064"/>
                </a:lnTo>
                <a:lnTo>
                  <a:pt x="2508" y="3047"/>
                </a:lnTo>
                <a:lnTo>
                  <a:pt x="2506" y="3029"/>
                </a:lnTo>
                <a:lnTo>
                  <a:pt x="2504" y="3012"/>
                </a:lnTo>
                <a:lnTo>
                  <a:pt x="2500" y="2996"/>
                </a:lnTo>
                <a:lnTo>
                  <a:pt x="2496" y="2980"/>
                </a:lnTo>
                <a:lnTo>
                  <a:pt x="2491" y="2963"/>
                </a:lnTo>
                <a:lnTo>
                  <a:pt x="2486" y="2947"/>
                </a:lnTo>
                <a:lnTo>
                  <a:pt x="2480" y="2931"/>
                </a:lnTo>
                <a:lnTo>
                  <a:pt x="2472" y="2916"/>
                </a:lnTo>
                <a:lnTo>
                  <a:pt x="2466" y="2901"/>
                </a:lnTo>
                <a:lnTo>
                  <a:pt x="2457" y="2886"/>
                </a:lnTo>
                <a:lnTo>
                  <a:pt x="2448" y="2871"/>
                </a:lnTo>
                <a:lnTo>
                  <a:pt x="2439" y="2857"/>
                </a:lnTo>
                <a:lnTo>
                  <a:pt x="2428" y="2844"/>
                </a:lnTo>
                <a:lnTo>
                  <a:pt x="2418" y="2830"/>
                </a:lnTo>
                <a:lnTo>
                  <a:pt x="2405" y="2818"/>
                </a:lnTo>
                <a:lnTo>
                  <a:pt x="2394" y="2806"/>
                </a:lnTo>
                <a:lnTo>
                  <a:pt x="2381" y="2794"/>
                </a:lnTo>
                <a:lnTo>
                  <a:pt x="2368" y="2783"/>
                </a:lnTo>
                <a:lnTo>
                  <a:pt x="2354" y="2773"/>
                </a:lnTo>
                <a:lnTo>
                  <a:pt x="2341" y="2764"/>
                </a:lnTo>
                <a:lnTo>
                  <a:pt x="2326" y="2755"/>
                </a:lnTo>
                <a:lnTo>
                  <a:pt x="2310" y="2747"/>
                </a:lnTo>
                <a:lnTo>
                  <a:pt x="2295" y="2741"/>
                </a:lnTo>
                <a:lnTo>
                  <a:pt x="2279" y="2734"/>
                </a:lnTo>
                <a:lnTo>
                  <a:pt x="2262" y="2728"/>
                </a:lnTo>
                <a:lnTo>
                  <a:pt x="953" y="2333"/>
                </a:lnTo>
                <a:lnTo>
                  <a:pt x="953" y="2333"/>
                </a:lnTo>
                <a:lnTo>
                  <a:pt x="962" y="2304"/>
                </a:lnTo>
                <a:lnTo>
                  <a:pt x="974" y="2270"/>
                </a:lnTo>
                <a:lnTo>
                  <a:pt x="989" y="2231"/>
                </a:lnTo>
                <a:lnTo>
                  <a:pt x="1005" y="2186"/>
                </a:lnTo>
                <a:lnTo>
                  <a:pt x="1026" y="2138"/>
                </a:lnTo>
                <a:lnTo>
                  <a:pt x="1048" y="2087"/>
                </a:lnTo>
                <a:lnTo>
                  <a:pt x="1073" y="2032"/>
                </a:lnTo>
                <a:lnTo>
                  <a:pt x="1099" y="1974"/>
                </a:lnTo>
                <a:lnTo>
                  <a:pt x="1128" y="1915"/>
                </a:lnTo>
                <a:lnTo>
                  <a:pt x="1161" y="1853"/>
                </a:lnTo>
                <a:lnTo>
                  <a:pt x="1194" y="1790"/>
                </a:lnTo>
                <a:lnTo>
                  <a:pt x="1229" y="1726"/>
                </a:lnTo>
                <a:lnTo>
                  <a:pt x="1267" y="1662"/>
                </a:lnTo>
                <a:lnTo>
                  <a:pt x="1306" y="1599"/>
                </a:lnTo>
                <a:lnTo>
                  <a:pt x="1347" y="1535"/>
                </a:lnTo>
                <a:lnTo>
                  <a:pt x="1390" y="1474"/>
                </a:lnTo>
                <a:lnTo>
                  <a:pt x="1307" y="2292"/>
                </a:lnTo>
                <a:lnTo>
                  <a:pt x="1307" y="2292"/>
                </a:lnTo>
                <a:lnTo>
                  <a:pt x="1364" y="2312"/>
                </a:lnTo>
                <a:lnTo>
                  <a:pt x="1420" y="2331"/>
                </a:lnTo>
                <a:lnTo>
                  <a:pt x="1529" y="2365"/>
                </a:lnTo>
                <a:lnTo>
                  <a:pt x="1633" y="2398"/>
                </a:lnTo>
                <a:lnTo>
                  <a:pt x="1731" y="2428"/>
                </a:lnTo>
                <a:lnTo>
                  <a:pt x="1731" y="2428"/>
                </a:lnTo>
                <a:lnTo>
                  <a:pt x="2003" y="2518"/>
                </a:lnTo>
                <a:lnTo>
                  <a:pt x="2110" y="2553"/>
                </a:lnTo>
                <a:lnTo>
                  <a:pt x="2194" y="2579"/>
                </a:lnTo>
                <a:lnTo>
                  <a:pt x="2194" y="2305"/>
                </a:lnTo>
                <a:lnTo>
                  <a:pt x="2194" y="2305"/>
                </a:lnTo>
                <a:lnTo>
                  <a:pt x="2194" y="2298"/>
                </a:lnTo>
                <a:lnTo>
                  <a:pt x="2196" y="2290"/>
                </a:lnTo>
                <a:lnTo>
                  <a:pt x="2199" y="2283"/>
                </a:lnTo>
                <a:lnTo>
                  <a:pt x="2201" y="2275"/>
                </a:lnTo>
                <a:lnTo>
                  <a:pt x="2205" y="2268"/>
                </a:lnTo>
                <a:lnTo>
                  <a:pt x="2210" y="2261"/>
                </a:lnTo>
                <a:lnTo>
                  <a:pt x="2214" y="2255"/>
                </a:lnTo>
                <a:lnTo>
                  <a:pt x="2220" y="2249"/>
                </a:lnTo>
                <a:lnTo>
                  <a:pt x="2225" y="2243"/>
                </a:lnTo>
                <a:lnTo>
                  <a:pt x="2232" y="2239"/>
                </a:lnTo>
                <a:lnTo>
                  <a:pt x="2239" y="2235"/>
                </a:lnTo>
                <a:lnTo>
                  <a:pt x="2246" y="2230"/>
                </a:lnTo>
                <a:lnTo>
                  <a:pt x="2253" y="2228"/>
                </a:lnTo>
                <a:lnTo>
                  <a:pt x="2261" y="2226"/>
                </a:lnTo>
                <a:lnTo>
                  <a:pt x="2268" y="2224"/>
                </a:lnTo>
                <a:lnTo>
                  <a:pt x="2276" y="2223"/>
                </a:lnTo>
                <a:lnTo>
                  <a:pt x="2862" y="2223"/>
                </a:lnTo>
                <a:lnTo>
                  <a:pt x="2862" y="2223"/>
                </a:lnTo>
                <a:lnTo>
                  <a:pt x="2870" y="2224"/>
                </a:lnTo>
                <a:lnTo>
                  <a:pt x="2878" y="2226"/>
                </a:lnTo>
                <a:lnTo>
                  <a:pt x="2886" y="2228"/>
                </a:lnTo>
                <a:lnTo>
                  <a:pt x="2892" y="2230"/>
                </a:lnTo>
                <a:lnTo>
                  <a:pt x="2899" y="2235"/>
                </a:lnTo>
                <a:lnTo>
                  <a:pt x="2906" y="2239"/>
                </a:lnTo>
                <a:lnTo>
                  <a:pt x="2913" y="2243"/>
                </a:lnTo>
                <a:lnTo>
                  <a:pt x="2919" y="2249"/>
                </a:lnTo>
                <a:lnTo>
                  <a:pt x="2925" y="2255"/>
                </a:lnTo>
                <a:lnTo>
                  <a:pt x="2929" y="2261"/>
                </a:lnTo>
                <a:lnTo>
                  <a:pt x="2934" y="2268"/>
                </a:lnTo>
                <a:lnTo>
                  <a:pt x="2937" y="2275"/>
                </a:lnTo>
                <a:lnTo>
                  <a:pt x="2940" y="2283"/>
                </a:lnTo>
                <a:lnTo>
                  <a:pt x="2943" y="2290"/>
                </a:lnTo>
                <a:lnTo>
                  <a:pt x="2944" y="2298"/>
                </a:lnTo>
                <a:lnTo>
                  <a:pt x="2944" y="2305"/>
                </a:lnTo>
                <a:lnTo>
                  <a:pt x="2944" y="2579"/>
                </a:lnTo>
                <a:lnTo>
                  <a:pt x="2944" y="2579"/>
                </a:lnTo>
                <a:lnTo>
                  <a:pt x="3029" y="2553"/>
                </a:lnTo>
                <a:lnTo>
                  <a:pt x="3135" y="2518"/>
                </a:lnTo>
                <a:lnTo>
                  <a:pt x="3409" y="2428"/>
                </a:lnTo>
                <a:lnTo>
                  <a:pt x="3409" y="2428"/>
                </a:lnTo>
                <a:lnTo>
                  <a:pt x="3505" y="2398"/>
                </a:lnTo>
                <a:lnTo>
                  <a:pt x="3610" y="2365"/>
                </a:lnTo>
                <a:lnTo>
                  <a:pt x="3719" y="2331"/>
                </a:lnTo>
                <a:lnTo>
                  <a:pt x="3775" y="2312"/>
                </a:lnTo>
                <a:lnTo>
                  <a:pt x="3831" y="2292"/>
                </a:lnTo>
                <a:lnTo>
                  <a:pt x="3749" y="1474"/>
                </a:lnTo>
                <a:lnTo>
                  <a:pt x="3749" y="1474"/>
                </a:lnTo>
                <a:lnTo>
                  <a:pt x="3790" y="1535"/>
                </a:lnTo>
                <a:lnTo>
                  <a:pt x="3829" y="1599"/>
                </a:lnTo>
                <a:lnTo>
                  <a:pt x="3867" y="1662"/>
                </a:lnTo>
                <a:lnTo>
                  <a:pt x="3903" y="1726"/>
                </a:lnTo>
                <a:lnTo>
                  <a:pt x="3939" y="1790"/>
                </a:lnTo>
                <a:lnTo>
                  <a:pt x="3973" y="1853"/>
                </a:lnTo>
                <a:lnTo>
                  <a:pt x="4004" y="1915"/>
                </a:lnTo>
                <a:lnTo>
                  <a:pt x="4034" y="1974"/>
                </a:lnTo>
                <a:lnTo>
                  <a:pt x="4061" y="2032"/>
                </a:lnTo>
                <a:lnTo>
                  <a:pt x="4087" y="2087"/>
                </a:lnTo>
                <a:lnTo>
                  <a:pt x="4110" y="2138"/>
                </a:lnTo>
                <a:lnTo>
                  <a:pt x="4130" y="2186"/>
                </a:lnTo>
                <a:lnTo>
                  <a:pt x="4149" y="2231"/>
                </a:lnTo>
                <a:lnTo>
                  <a:pt x="4164" y="2270"/>
                </a:lnTo>
                <a:lnTo>
                  <a:pt x="4176" y="2304"/>
                </a:lnTo>
                <a:lnTo>
                  <a:pt x="4185" y="2333"/>
                </a:lnTo>
                <a:lnTo>
                  <a:pt x="2876" y="2728"/>
                </a:lnTo>
                <a:lnTo>
                  <a:pt x="2876" y="2728"/>
                </a:lnTo>
                <a:lnTo>
                  <a:pt x="2860" y="2734"/>
                </a:lnTo>
                <a:lnTo>
                  <a:pt x="2843" y="2740"/>
                </a:lnTo>
                <a:lnTo>
                  <a:pt x="2828" y="2747"/>
                </a:lnTo>
                <a:lnTo>
                  <a:pt x="2813" y="2755"/>
                </a:lnTo>
                <a:lnTo>
                  <a:pt x="2799" y="2763"/>
                </a:lnTo>
                <a:lnTo>
                  <a:pt x="2784" y="2772"/>
                </a:lnTo>
                <a:lnTo>
                  <a:pt x="2771" y="2782"/>
                </a:lnTo>
                <a:lnTo>
                  <a:pt x="2757" y="2792"/>
                </a:lnTo>
                <a:lnTo>
                  <a:pt x="2745" y="2803"/>
                </a:lnTo>
                <a:lnTo>
                  <a:pt x="2733" y="2816"/>
                </a:lnTo>
                <a:lnTo>
                  <a:pt x="2721" y="2828"/>
                </a:lnTo>
                <a:lnTo>
                  <a:pt x="2710" y="2840"/>
                </a:lnTo>
                <a:lnTo>
                  <a:pt x="2700" y="2854"/>
                </a:lnTo>
                <a:lnTo>
                  <a:pt x="2690" y="2867"/>
                </a:lnTo>
                <a:lnTo>
                  <a:pt x="2681" y="2880"/>
                </a:lnTo>
                <a:lnTo>
                  <a:pt x="2673" y="2895"/>
                </a:lnTo>
                <a:lnTo>
                  <a:pt x="2666" y="2911"/>
                </a:lnTo>
                <a:lnTo>
                  <a:pt x="2659" y="2925"/>
                </a:lnTo>
                <a:lnTo>
                  <a:pt x="2652" y="2941"/>
                </a:lnTo>
                <a:lnTo>
                  <a:pt x="2647" y="2958"/>
                </a:lnTo>
                <a:lnTo>
                  <a:pt x="2642" y="2973"/>
                </a:lnTo>
                <a:lnTo>
                  <a:pt x="2638" y="2990"/>
                </a:lnTo>
                <a:lnTo>
                  <a:pt x="2635" y="3007"/>
                </a:lnTo>
                <a:lnTo>
                  <a:pt x="2632" y="3023"/>
                </a:lnTo>
                <a:lnTo>
                  <a:pt x="2631" y="3041"/>
                </a:lnTo>
                <a:lnTo>
                  <a:pt x="2630" y="3058"/>
                </a:lnTo>
                <a:lnTo>
                  <a:pt x="2630" y="3076"/>
                </a:lnTo>
                <a:lnTo>
                  <a:pt x="2631" y="3094"/>
                </a:lnTo>
                <a:lnTo>
                  <a:pt x="2633" y="3112"/>
                </a:lnTo>
                <a:lnTo>
                  <a:pt x="2635" y="3128"/>
                </a:lnTo>
                <a:lnTo>
                  <a:pt x="2640" y="3146"/>
                </a:lnTo>
                <a:lnTo>
                  <a:pt x="2644" y="3165"/>
                </a:lnTo>
                <a:lnTo>
                  <a:pt x="2644" y="3165"/>
                </a:lnTo>
                <a:lnTo>
                  <a:pt x="2650" y="3181"/>
                </a:lnTo>
                <a:lnTo>
                  <a:pt x="2656" y="3197"/>
                </a:lnTo>
                <a:lnTo>
                  <a:pt x="2662" y="3212"/>
                </a:lnTo>
                <a:lnTo>
                  <a:pt x="2670" y="3227"/>
                </a:lnTo>
                <a:lnTo>
                  <a:pt x="2678" y="3241"/>
                </a:lnTo>
                <a:lnTo>
                  <a:pt x="2687" y="3256"/>
                </a:lnTo>
                <a:lnTo>
                  <a:pt x="2697" y="3269"/>
                </a:lnTo>
                <a:lnTo>
                  <a:pt x="2706" y="3282"/>
                </a:lnTo>
                <a:lnTo>
                  <a:pt x="2717" y="3294"/>
                </a:lnTo>
                <a:lnTo>
                  <a:pt x="2728" y="3305"/>
                </a:lnTo>
                <a:lnTo>
                  <a:pt x="2739" y="3316"/>
                </a:lnTo>
                <a:lnTo>
                  <a:pt x="2751" y="3327"/>
                </a:lnTo>
                <a:lnTo>
                  <a:pt x="2763" y="3336"/>
                </a:lnTo>
                <a:lnTo>
                  <a:pt x="2776" y="3346"/>
                </a:lnTo>
                <a:lnTo>
                  <a:pt x="2790" y="3354"/>
                </a:lnTo>
                <a:lnTo>
                  <a:pt x="2803" y="3363"/>
                </a:lnTo>
                <a:lnTo>
                  <a:pt x="2816" y="3370"/>
                </a:lnTo>
                <a:lnTo>
                  <a:pt x="2831" y="3377"/>
                </a:lnTo>
                <a:lnTo>
                  <a:pt x="2845" y="3383"/>
                </a:lnTo>
                <a:lnTo>
                  <a:pt x="2860" y="3388"/>
                </a:lnTo>
                <a:lnTo>
                  <a:pt x="2876" y="3393"/>
                </a:lnTo>
                <a:lnTo>
                  <a:pt x="2891" y="3397"/>
                </a:lnTo>
                <a:lnTo>
                  <a:pt x="2907" y="3400"/>
                </a:lnTo>
                <a:lnTo>
                  <a:pt x="2923" y="3402"/>
                </a:lnTo>
                <a:lnTo>
                  <a:pt x="2938" y="3404"/>
                </a:lnTo>
                <a:lnTo>
                  <a:pt x="2955" y="3406"/>
                </a:lnTo>
                <a:lnTo>
                  <a:pt x="2971" y="3406"/>
                </a:lnTo>
                <a:lnTo>
                  <a:pt x="2987" y="3406"/>
                </a:lnTo>
                <a:lnTo>
                  <a:pt x="3004" y="3404"/>
                </a:lnTo>
                <a:lnTo>
                  <a:pt x="3020" y="3402"/>
                </a:lnTo>
                <a:lnTo>
                  <a:pt x="3037" y="3400"/>
                </a:lnTo>
                <a:lnTo>
                  <a:pt x="3053" y="3397"/>
                </a:lnTo>
                <a:lnTo>
                  <a:pt x="4826" y="2988"/>
                </a:lnTo>
                <a:lnTo>
                  <a:pt x="4826" y="2988"/>
                </a:lnTo>
                <a:lnTo>
                  <a:pt x="4847" y="2981"/>
                </a:lnTo>
                <a:lnTo>
                  <a:pt x="4869" y="2973"/>
                </a:lnTo>
                <a:lnTo>
                  <a:pt x="4889" y="2965"/>
                </a:lnTo>
                <a:lnTo>
                  <a:pt x="4908" y="2955"/>
                </a:lnTo>
                <a:lnTo>
                  <a:pt x="4927" y="2946"/>
                </a:lnTo>
                <a:lnTo>
                  <a:pt x="4945" y="2935"/>
                </a:lnTo>
                <a:lnTo>
                  <a:pt x="4963" y="2924"/>
                </a:lnTo>
                <a:lnTo>
                  <a:pt x="4979" y="2913"/>
                </a:lnTo>
                <a:lnTo>
                  <a:pt x="4995" y="2901"/>
                </a:lnTo>
                <a:lnTo>
                  <a:pt x="5011" y="2888"/>
                </a:lnTo>
                <a:lnTo>
                  <a:pt x="5025" y="2875"/>
                </a:lnTo>
                <a:lnTo>
                  <a:pt x="5039" y="2860"/>
                </a:lnTo>
                <a:lnTo>
                  <a:pt x="5052" y="2846"/>
                </a:lnTo>
                <a:lnTo>
                  <a:pt x="5063" y="2831"/>
                </a:lnTo>
                <a:lnTo>
                  <a:pt x="5075" y="2816"/>
                </a:lnTo>
                <a:lnTo>
                  <a:pt x="5085" y="2800"/>
                </a:lnTo>
                <a:lnTo>
                  <a:pt x="5095" y="2783"/>
                </a:lnTo>
                <a:lnTo>
                  <a:pt x="5104" y="2768"/>
                </a:lnTo>
                <a:lnTo>
                  <a:pt x="5112" y="2750"/>
                </a:lnTo>
                <a:lnTo>
                  <a:pt x="5120" y="2733"/>
                </a:lnTo>
                <a:lnTo>
                  <a:pt x="5127" y="2715"/>
                </a:lnTo>
                <a:lnTo>
                  <a:pt x="5132" y="2697"/>
                </a:lnTo>
                <a:lnTo>
                  <a:pt x="5137" y="2679"/>
                </a:lnTo>
                <a:lnTo>
                  <a:pt x="5141" y="2661"/>
                </a:lnTo>
                <a:lnTo>
                  <a:pt x="5145" y="2642"/>
                </a:lnTo>
                <a:lnTo>
                  <a:pt x="5147" y="2625"/>
                </a:lnTo>
                <a:lnTo>
                  <a:pt x="5148" y="2606"/>
                </a:lnTo>
                <a:lnTo>
                  <a:pt x="5148" y="2587"/>
                </a:lnTo>
                <a:lnTo>
                  <a:pt x="5148" y="2568"/>
                </a:lnTo>
                <a:lnTo>
                  <a:pt x="5146" y="2549"/>
                </a:lnTo>
                <a:lnTo>
                  <a:pt x="5144" y="2530"/>
                </a:lnTo>
                <a:lnTo>
                  <a:pt x="5140" y="2509"/>
                </a:lnTo>
                <a:lnTo>
                  <a:pt x="5140" y="2509"/>
                </a:lnTo>
                <a:close/>
              </a:path>
            </a:pathLst>
          </a:custGeom>
          <a:solidFill xmlns:a="http://schemas.openxmlformats.org/drawingml/2006/main">
            <a:srgbClr val="000000"/>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round/>
                <a:headEnd/>
                <a:tailEnd/>
              </a14:hiddenLine>
            </a:ext>
          </a:extLst>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dirty="0"/>
          </a:p>
        </cdr:txBody>
      </cdr:sp>
      <cdr:sp macro="" textlink="">
        <cdr:nvSpPr>
          <cdr:cNvPr id="6" name="Freeform 5">
            <a:extLst xmlns:a="http://schemas.openxmlformats.org/drawingml/2006/main">
              <a:ext uri="{FF2B5EF4-FFF2-40B4-BE49-F238E27FC236}">
                <a16:creationId xmlns:a16="http://schemas.microsoft.com/office/drawing/2014/main" id="{747168A5-4DC5-2946-8DC2-57A0EB3299BE}"/>
              </a:ext>
            </a:extLst>
          </cdr:cNvPr>
          <cdr:cNvSpPr>
            <a:spLocks xmlns:a="http://schemas.openxmlformats.org/drawingml/2006/main"/>
          </cdr:cNvSpPr>
        </cdr:nvSpPr>
        <cdr:spPr bwMode="auto">
          <a:xfrm xmlns:a="http://schemas.openxmlformats.org/drawingml/2006/main">
            <a:off x="-8015" y="-1054"/>
            <a:ext cx="1" cy="1"/>
          </a:xfrm>
          <a:custGeom xmlns:a="http://schemas.openxmlformats.org/drawingml/2006/main">
            <a:avLst/>
            <a:gdLst>
              <a:gd name="T0" fmla="*/ 1175 w 2237"/>
              <a:gd name="T1" fmla="*/ 1 h 2237"/>
              <a:gd name="T2" fmla="*/ 1288 w 2237"/>
              <a:gd name="T3" fmla="*/ 12 h 2237"/>
              <a:gd name="T4" fmla="*/ 1398 w 2237"/>
              <a:gd name="T5" fmla="*/ 35 h 2237"/>
              <a:gd name="T6" fmla="*/ 1503 w 2237"/>
              <a:gd name="T7" fmla="*/ 67 h 2237"/>
              <a:gd name="T8" fmla="*/ 1651 w 2237"/>
              <a:gd name="T9" fmla="*/ 135 h 2237"/>
              <a:gd name="T10" fmla="*/ 1830 w 2237"/>
              <a:gd name="T11" fmla="*/ 255 h 2237"/>
              <a:gd name="T12" fmla="*/ 1981 w 2237"/>
              <a:gd name="T13" fmla="*/ 407 h 2237"/>
              <a:gd name="T14" fmla="*/ 2101 w 2237"/>
              <a:gd name="T15" fmla="*/ 586 h 2237"/>
              <a:gd name="T16" fmla="*/ 2168 w 2237"/>
              <a:gd name="T17" fmla="*/ 734 h 2237"/>
              <a:gd name="T18" fmla="*/ 2201 w 2237"/>
              <a:gd name="T19" fmla="*/ 839 h 2237"/>
              <a:gd name="T20" fmla="*/ 2223 w 2237"/>
              <a:gd name="T21" fmla="*/ 948 h 2237"/>
              <a:gd name="T22" fmla="*/ 2235 w 2237"/>
              <a:gd name="T23" fmla="*/ 1060 h 2237"/>
              <a:gd name="T24" fmla="*/ 2237 w 2237"/>
              <a:gd name="T25" fmla="*/ 1148 h 2237"/>
              <a:gd name="T26" fmla="*/ 2228 w 2237"/>
              <a:gd name="T27" fmla="*/ 1260 h 2237"/>
              <a:gd name="T28" fmla="*/ 2207 w 2237"/>
              <a:gd name="T29" fmla="*/ 1371 h 2237"/>
              <a:gd name="T30" fmla="*/ 2177 w 2237"/>
              <a:gd name="T31" fmla="*/ 1477 h 2237"/>
              <a:gd name="T32" fmla="*/ 2126 w 2237"/>
              <a:gd name="T33" fmla="*/ 1604 h 2237"/>
              <a:gd name="T34" fmla="*/ 2014 w 2237"/>
              <a:gd name="T35" fmla="*/ 1788 h 2237"/>
              <a:gd name="T36" fmla="*/ 1870 w 2237"/>
              <a:gd name="T37" fmla="*/ 1947 h 2237"/>
              <a:gd name="T38" fmla="*/ 1698 w 2237"/>
              <a:gd name="T39" fmla="*/ 2075 h 2237"/>
              <a:gd name="T40" fmla="*/ 1528 w 2237"/>
              <a:gd name="T41" fmla="*/ 2159 h 2237"/>
              <a:gd name="T42" fmla="*/ 1424 w 2237"/>
              <a:gd name="T43" fmla="*/ 2195 h 2237"/>
              <a:gd name="T44" fmla="*/ 1316 w 2237"/>
              <a:gd name="T45" fmla="*/ 2219 h 2237"/>
              <a:gd name="T46" fmla="*/ 1204 w 2237"/>
              <a:gd name="T47" fmla="*/ 2234 h 2237"/>
              <a:gd name="T48" fmla="*/ 1118 w 2237"/>
              <a:gd name="T49" fmla="*/ 2237 h 2237"/>
              <a:gd name="T50" fmla="*/ 1003 w 2237"/>
              <a:gd name="T51" fmla="*/ 2232 h 2237"/>
              <a:gd name="T52" fmla="*/ 893 w 2237"/>
              <a:gd name="T53" fmla="*/ 2215 h 2237"/>
              <a:gd name="T54" fmla="*/ 785 w 2237"/>
              <a:gd name="T55" fmla="*/ 2187 h 2237"/>
              <a:gd name="T56" fmla="*/ 683 w 2237"/>
              <a:gd name="T57" fmla="*/ 2149 h 2237"/>
              <a:gd name="T58" fmla="*/ 493 w 2237"/>
              <a:gd name="T59" fmla="*/ 2046 h 2237"/>
              <a:gd name="T60" fmla="*/ 327 w 2237"/>
              <a:gd name="T61" fmla="*/ 1910 h 2237"/>
              <a:gd name="T62" fmla="*/ 191 w 2237"/>
              <a:gd name="T63" fmla="*/ 1744 h 2237"/>
              <a:gd name="T64" fmla="*/ 87 w 2237"/>
              <a:gd name="T65" fmla="*/ 1553 h 2237"/>
              <a:gd name="T66" fmla="*/ 50 w 2237"/>
              <a:gd name="T67" fmla="*/ 1450 h 2237"/>
              <a:gd name="T68" fmla="*/ 22 w 2237"/>
              <a:gd name="T69" fmla="*/ 1344 h 2237"/>
              <a:gd name="T70" fmla="*/ 6 w 2237"/>
              <a:gd name="T71" fmla="*/ 1233 h 2237"/>
              <a:gd name="T72" fmla="*/ 0 w 2237"/>
              <a:gd name="T73" fmla="*/ 1119 h 2237"/>
              <a:gd name="T74" fmla="*/ 3 w 2237"/>
              <a:gd name="T75" fmla="*/ 1033 h 2237"/>
              <a:gd name="T76" fmla="*/ 17 w 2237"/>
              <a:gd name="T77" fmla="*/ 921 h 2237"/>
              <a:gd name="T78" fmla="*/ 42 w 2237"/>
              <a:gd name="T79" fmla="*/ 812 h 2237"/>
              <a:gd name="T80" fmla="*/ 77 w 2237"/>
              <a:gd name="T81" fmla="*/ 708 h 2237"/>
              <a:gd name="T82" fmla="*/ 162 w 2237"/>
              <a:gd name="T83" fmla="*/ 539 h 2237"/>
              <a:gd name="T84" fmla="*/ 290 w 2237"/>
              <a:gd name="T85" fmla="*/ 367 h 2237"/>
              <a:gd name="T86" fmla="*/ 449 w 2237"/>
              <a:gd name="T87" fmla="*/ 222 h 2237"/>
              <a:gd name="T88" fmla="*/ 633 w 2237"/>
              <a:gd name="T89" fmla="*/ 110 h 2237"/>
              <a:gd name="T90" fmla="*/ 760 w 2237"/>
              <a:gd name="T91" fmla="*/ 58 h 2237"/>
              <a:gd name="T92" fmla="*/ 866 w 2237"/>
              <a:gd name="T93" fmla="*/ 28 h 2237"/>
              <a:gd name="T94" fmla="*/ 975 w 2237"/>
              <a:gd name="T95" fmla="*/ 9 h 2237"/>
              <a:gd name="T96" fmla="*/ 1089 w 2237"/>
              <a:gd name="T97" fmla="*/ 0 h 2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37" h="2237">
                <a:moveTo>
                  <a:pt x="1118" y="0"/>
                </a:moveTo>
                <a:lnTo>
                  <a:pt x="1118" y="0"/>
                </a:lnTo>
                <a:lnTo>
                  <a:pt x="1147" y="0"/>
                </a:lnTo>
                <a:lnTo>
                  <a:pt x="1175" y="1"/>
                </a:lnTo>
                <a:lnTo>
                  <a:pt x="1204" y="3"/>
                </a:lnTo>
                <a:lnTo>
                  <a:pt x="1232" y="6"/>
                </a:lnTo>
                <a:lnTo>
                  <a:pt x="1260" y="9"/>
                </a:lnTo>
                <a:lnTo>
                  <a:pt x="1288" y="12"/>
                </a:lnTo>
                <a:lnTo>
                  <a:pt x="1316" y="17"/>
                </a:lnTo>
                <a:lnTo>
                  <a:pt x="1344" y="22"/>
                </a:lnTo>
                <a:lnTo>
                  <a:pt x="1371" y="28"/>
                </a:lnTo>
                <a:lnTo>
                  <a:pt x="1398" y="35"/>
                </a:lnTo>
                <a:lnTo>
                  <a:pt x="1424" y="42"/>
                </a:lnTo>
                <a:lnTo>
                  <a:pt x="1451" y="50"/>
                </a:lnTo>
                <a:lnTo>
                  <a:pt x="1477" y="58"/>
                </a:lnTo>
                <a:lnTo>
                  <a:pt x="1503" y="67"/>
                </a:lnTo>
                <a:lnTo>
                  <a:pt x="1528" y="77"/>
                </a:lnTo>
                <a:lnTo>
                  <a:pt x="1554" y="87"/>
                </a:lnTo>
                <a:lnTo>
                  <a:pt x="1603" y="110"/>
                </a:lnTo>
                <a:lnTo>
                  <a:pt x="1651" y="135"/>
                </a:lnTo>
                <a:lnTo>
                  <a:pt x="1698" y="162"/>
                </a:lnTo>
                <a:lnTo>
                  <a:pt x="1744" y="191"/>
                </a:lnTo>
                <a:lnTo>
                  <a:pt x="1787" y="222"/>
                </a:lnTo>
                <a:lnTo>
                  <a:pt x="1830" y="255"/>
                </a:lnTo>
                <a:lnTo>
                  <a:pt x="1870" y="291"/>
                </a:lnTo>
                <a:lnTo>
                  <a:pt x="1909" y="327"/>
                </a:lnTo>
                <a:lnTo>
                  <a:pt x="1946" y="367"/>
                </a:lnTo>
                <a:lnTo>
                  <a:pt x="1981" y="407"/>
                </a:lnTo>
                <a:lnTo>
                  <a:pt x="2014" y="449"/>
                </a:lnTo>
                <a:lnTo>
                  <a:pt x="2046" y="493"/>
                </a:lnTo>
                <a:lnTo>
                  <a:pt x="2075" y="539"/>
                </a:lnTo>
                <a:lnTo>
                  <a:pt x="2101" y="586"/>
                </a:lnTo>
                <a:lnTo>
                  <a:pt x="2126" y="634"/>
                </a:lnTo>
                <a:lnTo>
                  <a:pt x="2148" y="683"/>
                </a:lnTo>
                <a:lnTo>
                  <a:pt x="2158" y="708"/>
                </a:lnTo>
                <a:lnTo>
                  <a:pt x="2168" y="734"/>
                </a:lnTo>
                <a:lnTo>
                  <a:pt x="2177" y="760"/>
                </a:lnTo>
                <a:lnTo>
                  <a:pt x="2186" y="786"/>
                </a:lnTo>
                <a:lnTo>
                  <a:pt x="2194" y="812"/>
                </a:lnTo>
                <a:lnTo>
                  <a:pt x="2201" y="839"/>
                </a:lnTo>
                <a:lnTo>
                  <a:pt x="2207" y="866"/>
                </a:lnTo>
                <a:lnTo>
                  <a:pt x="2214" y="893"/>
                </a:lnTo>
                <a:lnTo>
                  <a:pt x="2219" y="921"/>
                </a:lnTo>
                <a:lnTo>
                  <a:pt x="2223" y="948"/>
                </a:lnTo>
                <a:lnTo>
                  <a:pt x="2228" y="976"/>
                </a:lnTo>
                <a:lnTo>
                  <a:pt x="2231" y="1003"/>
                </a:lnTo>
                <a:lnTo>
                  <a:pt x="2233" y="1033"/>
                </a:lnTo>
                <a:lnTo>
                  <a:pt x="2235" y="1060"/>
                </a:lnTo>
                <a:lnTo>
                  <a:pt x="2237" y="1089"/>
                </a:lnTo>
                <a:lnTo>
                  <a:pt x="2237" y="1119"/>
                </a:lnTo>
                <a:lnTo>
                  <a:pt x="2237" y="1119"/>
                </a:lnTo>
                <a:lnTo>
                  <a:pt x="2237" y="1148"/>
                </a:lnTo>
                <a:lnTo>
                  <a:pt x="2235" y="1176"/>
                </a:lnTo>
                <a:lnTo>
                  <a:pt x="2233" y="1205"/>
                </a:lnTo>
                <a:lnTo>
                  <a:pt x="2231" y="1233"/>
                </a:lnTo>
                <a:lnTo>
                  <a:pt x="2228" y="1260"/>
                </a:lnTo>
                <a:lnTo>
                  <a:pt x="2223" y="1288"/>
                </a:lnTo>
                <a:lnTo>
                  <a:pt x="2219" y="1316"/>
                </a:lnTo>
                <a:lnTo>
                  <a:pt x="2214" y="1344"/>
                </a:lnTo>
                <a:lnTo>
                  <a:pt x="2207" y="1371"/>
                </a:lnTo>
                <a:lnTo>
                  <a:pt x="2201" y="1398"/>
                </a:lnTo>
                <a:lnTo>
                  <a:pt x="2194" y="1425"/>
                </a:lnTo>
                <a:lnTo>
                  <a:pt x="2186" y="1450"/>
                </a:lnTo>
                <a:lnTo>
                  <a:pt x="2177" y="1477"/>
                </a:lnTo>
                <a:lnTo>
                  <a:pt x="2168" y="1503"/>
                </a:lnTo>
                <a:lnTo>
                  <a:pt x="2158" y="1529"/>
                </a:lnTo>
                <a:lnTo>
                  <a:pt x="2148" y="1553"/>
                </a:lnTo>
                <a:lnTo>
                  <a:pt x="2126" y="1604"/>
                </a:lnTo>
                <a:lnTo>
                  <a:pt x="2101" y="1652"/>
                </a:lnTo>
                <a:lnTo>
                  <a:pt x="2075" y="1698"/>
                </a:lnTo>
                <a:lnTo>
                  <a:pt x="2046" y="1744"/>
                </a:lnTo>
                <a:lnTo>
                  <a:pt x="2014" y="1788"/>
                </a:lnTo>
                <a:lnTo>
                  <a:pt x="1981" y="1830"/>
                </a:lnTo>
                <a:lnTo>
                  <a:pt x="1946" y="1871"/>
                </a:lnTo>
                <a:lnTo>
                  <a:pt x="1909" y="1910"/>
                </a:lnTo>
                <a:lnTo>
                  <a:pt x="1870" y="1947"/>
                </a:lnTo>
                <a:lnTo>
                  <a:pt x="1830" y="1981"/>
                </a:lnTo>
                <a:lnTo>
                  <a:pt x="1787" y="2015"/>
                </a:lnTo>
                <a:lnTo>
                  <a:pt x="1744" y="2046"/>
                </a:lnTo>
                <a:lnTo>
                  <a:pt x="1698" y="2075"/>
                </a:lnTo>
                <a:lnTo>
                  <a:pt x="1651" y="2102"/>
                </a:lnTo>
                <a:lnTo>
                  <a:pt x="1603" y="2126"/>
                </a:lnTo>
                <a:lnTo>
                  <a:pt x="1554" y="2149"/>
                </a:lnTo>
                <a:lnTo>
                  <a:pt x="1528" y="2159"/>
                </a:lnTo>
                <a:lnTo>
                  <a:pt x="1503" y="2169"/>
                </a:lnTo>
                <a:lnTo>
                  <a:pt x="1477" y="2178"/>
                </a:lnTo>
                <a:lnTo>
                  <a:pt x="1451" y="2187"/>
                </a:lnTo>
                <a:lnTo>
                  <a:pt x="1424" y="2195"/>
                </a:lnTo>
                <a:lnTo>
                  <a:pt x="1398" y="2201"/>
                </a:lnTo>
                <a:lnTo>
                  <a:pt x="1371" y="2208"/>
                </a:lnTo>
                <a:lnTo>
                  <a:pt x="1344" y="2215"/>
                </a:lnTo>
                <a:lnTo>
                  <a:pt x="1316" y="2219"/>
                </a:lnTo>
                <a:lnTo>
                  <a:pt x="1288" y="2224"/>
                </a:lnTo>
                <a:lnTo>
                  <a:pt x="1260" y="2228"/>
                </a:lnTo>
                <a:lnTo>
                  <a:pt x="1232" y="2232"/>
                </a:lnTo>
                <a:lnTo>
                  <a:pt x="1204" y="2234"/>
                </a:lnTo>
                <a:lnTo>
                  <a:pt x="1175" y="2236"/>
                </a:lnTo>
                <a:lnTo>
                  <a:pt x="1147" y="2237"/>
                </a:lnTo>
                <a:lnTo>
                  <a:pt x="1118" y="2237"/>
                </a:lnTo>
                <a:lnTo>
                  <a:pt x="1118" y="2237"/>
                </a:lnTo>
                <a:lnTo>
                  <a:pt x="1089" y="2237"/>
                </a:lnTo>
                <a:lnTo>
                  <a:pt x="1060" y="2236"/>
                </a:lnTo>
                <a:lnTo>
                  <a:pt x="1032" y="2234"/>
                </a:lnTo>
                <a:lnTo>
                  <a:pt x="1003" y="2232"/>
                </a:lnTo>
                <a:lnTo>
                  <a:pt x="975" y="2228"/>
                </a:lnTo>
                <a:lnTo>
                  <a:pt x="947" y="2224"/>
                </a:lnTo>
                <a:lnTo>
                  <a:pt x="920" y="2219"/>
                </a:lnTo>
                <a:lnTo>
                  <a:pt x="893" y="2215"/>
                </a:lnTo>
                <a:lnTo>
                  <a:pt x="866" y="2208"/>
                </a:lnTo>
                <a:lnTo>
                  <a:pt x="839" y="2201"/>
                </a:lnTo>
                <a:lnTo>
                  <a:pt x="812" y="2195"/>
                </a:lnTo>
                <a:lnTo>
                  <a:pt x="785" y="2187"/>
                </a:lnTo>
                <a:lnTo>
                  <a:pt x="760" y="2178"/>
                </a:lnTo>
                <a:lnTo>
                  <a:pt x="734" y="2169"/>
                </a:lnTo>
                <a:lnTo>
                  <a:pt x="708" y="2159"/>
                </a:lnTo>
                <a:lnTo>
                  <a:pt x="683" y="2149"/>
                </a:lnTo>
                <a:lnTo>
                  <a:pt x="633" y="2126"/>
                </a:lnTo>
                <a:lnTo>
                  <a:pt x="585" y="2102"/>
                </a:lnTo>
                <a:lnTo>
                  <a:pt x="538" y="2075"/>
                </a:lnTo>
                <a:lnTo>
                  <a:pt x="493" y="2046"/>
                </a:lnTo>
                <a:lnTo>
                  <a:pt x="449" y="2015"/>
                </a:lnTo>
                <a:lnTo>
                  <a:pt x="407" y="1981"/>
                </a:lnTo>
                <a:lnTo>
                  <a:pt x="366" y="1947"/>
                </a:lnTo>
                <a:lnTo>
                  <a:pt x="327" y="1910"/>
                </a:lnTo>
                <a:lnTo>
                  <a:pt x="290" y="1871"/>
                </a:lnTo>
                <a:lnTo>
                  <a:pt x="255" y="1830"/>
                </a:lnTo>
                <a:lnTo>
                  <a:pt x="222" y="1788"/>
                </a:lnTo>
                <a:lnTo>
                  <a:pt x="191" y="1744"/>
                </a:lnTo>
                <a:lnTo>
                  <a:pt x="162" y="1698"/>
                </a:lnTo>
                <a:lnTo>
                  <a:pt x="135" y="1652"/>
                </a:lnTo>
                <a:lnTo>
                  <a:pt x="109" y="1604"/>
                </a:lnTo>
                <a:lnTo>
                  <a:pt x="87" y="1553"/>
                </a:lnTo>
                <a:lnTo>
                  <a:pt x="77" y="1529"/>
                </a:lnTo>
                <a:lnTo>
                  <a:pt x="67" y="1503"/>
                </a:lnTo>
                <a:lnTo>
                  <a:pt x="58" y="1477"/>
                </a:lnTo>
                <a:lnTo>
                  <a:pt x="50" y="1450"/>
                </a:lnTo>
                <a:lnTo>
                  <a:pt x="42" y="1425"/>
                </a:lnTo>
                <a:lnTo>
                  <a:pt x="35" y="1398"/>
                </a:lnTo>
                <a:lnTo>
                  <a:pt x="28" y="1371"/>
                </a:lnTo>
                <a:lnTo>
                  <a:pt x="22" y="1344"/>
                </a:lnTo>
                <a:lnTo>
                  <a:pt x="17" y="1316"/>
                </a:lnTo>
                <a:lnTo>
                  <a:pt x="12" y="1288"/>
                </a:lnTo>
                <a:lnTo>
                  <a:pt x="9" y="1260"/>
                </a:lnTo>
                <a:lnTo>
                  <a:pt x="6" y="1233"/>
                </a:lnTo>
                <a:lnTo>
                  <a:pt x="3" y="1205"/>
                </a:lnTo>
                <a:lnTo>
                  <a:pt x="1" y="1176"/>
                </a:lnTo>
                <a:lnTo>
                  <a:pt x="0" y="1148"/>
                </a:lnTo>
                <a:lnTo>
                  <a:pt x="0" y="1119"/>
                </a:lnTo>
                <a:lnTo>
                  <a:pt x="0" y="1119"/>
                </a:lnTo>
                <a:lnTo>
                  <a:pt x="0" y="1089"/>
                </a:lnTo>
                <a:lnTo>
                  <a:pt x="1" y="1060"/>
                </a:lnTo>
                <a:lnTo>
                  <a:pt x="3" y="1033"/>
                </a:lnTo>
                <a:lnTo>
                  <a:pt x="6" y="1003"/>
                </a:lnTo>
                <a:lnTo>
                  <a:pt x="9" y="976"/>
                </a:lnTo>
                <a:lnTo>
                  <a:pt x="12" y="948"/>
                </a:lnTo>
                <a:lnTo>
                  <a:pt x="17" y="921"/>
                </a:lnTo>
                <a:lnTo>
                  <a:pt x="22" y="893"/>
                </a:lnTo>
                <a:lnTo>
                  <a:pt x="28" y="866"/>
                </a:lnTo>
                <a:lnTo>
                  <a:pt x="35" y="839"/>
                </a:lnTo>
                <a:lnTo>
                  <a:pt x="42" y="812"/>
                </a:lnTo>
                <a:lnTo>
                  <a:pt x="50" y="786"/>
                </a:lnTo>
                <a:lnTo>
                  <a:pt x="58" y="760"/>
                </a:lnTo>
                <a:lnTo>
                  <a:pt x="67" y="734"/>
                </a:lnTo>
                <a:lnTo>
                  <a:pt x="77" y="708"/>
                </a:lnTo>
                <a:lnTo>
                  <a:pt x="87" y="683"/>
                </a:lnTo>
                <a:lnTo>
                  <a:pt x="109" y="634"/>
                </a:lnTo>
                <a:lnTo>
                  <a:pt x="135" y="586"/>
                </a:lnTo>
                <a:lnTo>
                  <a:pt x="162" y="539"/>
                </a:lnTo>
                <a:lnTo>
                  <a:pt x="191" y="493"/>
                </a:lnTo>
                <a:lnTo>
                  <a:pt x="222" y="449"/>
                </a:lnTo>
                <a:lnTo>
                  <a:pt x="255" y="407"/>
                </a:lnTo>
                <a:lnTo>
                  <a:pt x="290" y="367"/>
                </a:lnTo>
                <a:lnTo>
                  <a:pt x="327" y="327"/>
                </a:lnTo>
                <a:lnTo>
                  <a:pt x="366" y="291"/>
                </a:lnTo>
                <a:lnTo>
                  <a:pt x="407" y="255"/>
                </a:lnTo>
                <a:lnTo>
                  <a:pt x="449" y="222"/>
                </a:lnTo>
                <a:lnTo>
                  <a:pt x="493" y="191"/>
                </a:lnTo>
                <a:lnTo>
                  <a:pt x="538" y="162"/>
                </a:lnTo>
                <a:lnTo>
                  <a:pt x="585" y="135"/>
                </a:lnTo>
                <a:lnTo>
                  <a:pt x="633" y="110"/>
                </a:lnTo>
                <a:lnTo>
                  <a:pt x="683" y="87"/>
                </a:lnTo>
                <a:lnTo>
                  <a:pt x="708" y="77"/>
                </a:lnTo>
                <a:lnTo>
                  <a:pt x="734" y="67"/>
                </a:lnTo>
                <a:lnTo>
                  <a:pt x="760" y="58"/>
                </a:lnTo>
                <a:lnTo>
                  <a:pt x="785" y="50"/>
                </a:lnTo>
                <a:lnTo>
                  <a:pt x="812" y="42"/>
                </a:lnTo>
                <a:lnTo>
                  <a:pt x="839" y="35"/>
                </a:lnTo>
                <a:lnTo>
                  <a:pt x="866" y="28"/>
                </a:lnTo>
                <a:lnTo>
                  <a:pt x="893" y="22"/>
                </a:lnTo>
                <a:lnTo>
                  <a:pt x="920" y="17"/>
                </a:lnTo>
                <a:lnTo>
                  <a:pt x="947" y="12"/>
                </a:lnTo>
                <a:lnTo>
                  <a:pt x="975" y="9"/>
                </a:lnTo>
                <a:lnTo>
                  <a:pt x="1003" y="6"/>
                </a:lnTo>
                <a:lnTo>
                  <a:pt x="1032" y="3"/>
                </a:lnTo>
                <a:lnTo>
                  <a:pt x="1060" y="1"/>
                </a:lnTo>
                <a:lnTo>
                  <a:pt x="1089" y="0"/>
                </a:lnTo>
                <a:lnTo>
                  <a:pt x="1118" y="0"/>
                </a:lnTo>
                <a:lnTo>
                  <a:pt x="1118" y="0"/>
                </a:lnTo>
                <a:close/>
              </a:path>
            </a:pathLst>
          </a:custGeom>
          <a:solidFill xmlns:a="http://schemas.openxmlformats.org/drawingml/2006/main">
            <a:srgbClr val="000000"/>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round/>
                <a:headEnd/>
                <a:tailEnd/>
              </a14:hiddenLine>
            </a:ext>
          </a:extLst>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dirty="0"/>
          </a:p>
        </cdr:txBody>
      </cdr:sp>
      <cdr:sp macro="" textlink="">
        <cdr:nvSpPr>
          <cdr:cNvPr id="7" name="Freeform 6">
            <a:extLst xmlns:a="http://schemas.openxmlformats.org/drawingml/2006/main">
              <a:ext uri="{FF2B5EF4-FFF2-40B4-BE49-F238E27FC236}">
                <a16:creationId xmlns:a16="http://schemas.microsoft.com/office/drawing/2014/main" id="{B570EE81-0157-2745-8551-440FDD3A6166}"/>
              </a:ext>
            </a:extLst>
          </cdr:cNvPr>
          <cdr:cNvSpPr>
            <a:spLocks xmlns:a="http://schemas.openxmlformats.org/drawingml/2006/main"/>
          </cdr:cNvSpPr>
        </cdr:nvSpPr>
        <cdr:spPr bwMode="auto">
          <a:xfrm xmlns:a="http://schemas.openxmlformats.org/drawingml/2006/main">
            <a:off x="-8014" y="-1052"/>
            <a:ext cx="0" cy="0"/>
          </a:xfrm>
          <a:custGeom xmlns:a="http://schemas.openxmlformats.org/drawingml/2006/main">
            <a:avLst/>
            <a:gdLst>
              <a:gd name="T0" fmla="*/ 69 w 178"/>
              <a:gd name="T1" fmla="*/ 0 h 136"/>
              <a:gd name="T2" fmla="*/ 69 w 178"/>
              <a:gd name="T3" fmla="*/ 0 h 136"/>
              <a:gd name="T4" fmla="*/ 54 w 178"/>
              <a:gd name="T5" fmla="*/ 1 h 136"/>
              <a:gd name="T6" fmla="*/ 41 w 178"/>
              <a:gd name="T7" fmla="*/ 5 h 136"/>
              <a:gd name="T8" fmla="*/ 35 w 178"/>
              <a:gd name="T9" fmla="*/ 7 h 136"/>
              <a:gd name="T10" fmla="*/ 29 w 178"/>
              <a:gd name="T11" fmla="*/ 11 h 136"/>
              <a:gd name="T12" fmla="*/ 24 w 178"/>
              <a:gd name="T13" fmla="*/ 14 h 136"/>
              <a:gd name="T14" fmla="*/ 19 w 178"/>
              <a:gd name="T15" fmla="*/ 19 h 136"/>
              <a:gd name="T16" fmla="*/ 15 w 178"/>
              <a:gd name="T17" fmla="*/ 23 h 136"/>
              <a:gd name="T18" fmla="*/ 11 w 178"/>
              <a:gd name="T19" fmla="*/ 29 h 136"/>
              <a:gd name="T20" fmla="*/ 8 w 178"/>
              <a:gd name="T21" fmla="*/ 34 h 136"/>
              <a:gd name="T22" fmla="*/ 6 w 178"/>
              <a:gd name="T23" fmla="*/ 40 h 136"/>
              <a:gd name="T24" fmla="*/ 2 w 178"/>
              <a:gd name="T25" fmla="*/ 53 h 136"/>
              <a:gd name="T26" fmla="*/ 0 w 178"/>
              <a:gd name="T27" fmla="*/ 68 h 136"/>
              <a:gd name="T28" fmla="*/ 0 w 178"/>
              <a:gd name="T29" fmla="*/ 68 h 136"/>
              <a:gd name="T30" fmla="*/ 2 w 178"/>
              <a:gd name="T31" fmla="*/ 82 h 136"/>
              <a:gd name="T32" fmla="*/ 6 w 178"/>
              <a:gd name="T33" fmla="*/ 96 h 136"/>
              <a:gd name="T34" fmla="*/ 8 w 178"/>
              <a:gd name="T35" fmla="*/ 102 h 136"/>
              <a:gd name="T36" fmla="*/ 11 w 178"/>
              <a:gd name="T37" fmla="*/ 108 h 136"/>
              <a:gd name="T38" fmla="*/ 15 w 178"/>
              <a:gd name="T39" fmla="*/ 112 h 136"/>
              <a:gd name="T40" fmla="*/ 19 w 178"/>
              <a:gd name="T41" fmla="*/ 117 h 136"/>
              <a:gd name="T42" fmla="*/ 24 w 178"/>
              <a:gd name="T43" fmla="*/ 121 h 136"/>
              <a:gd name="T44" fmla="*/ 29 w 178"/>
              <a:gd name="T45" fmla="*/ 126 h 136"/>
              <a:gd name="T46" fmla="*/ 35 w 178"/>
              <a:gd name="T47" fmla="*/ 128 h 136"/>
              <a:gd name="T48" fmla="*/ 41 w 178"/>
              <a:gd name="T49" fmla="*/ 131 h 136"/>
              <a:gd name="T50" fmla="*/ 54 w 178"/>
              <a:gd name="T51" fmla="*/ 135 h 136"/>
              <a:gd name="T52" fmla="*/ 69 w 178"/>
              <a:gd name="T53" fmla="*/ 136 h 136"/>
              <a:gd name="T54" fmla="*/ 110 w 178"/>
              <a:gd name="T55" fmla="*/ 136 h 136"/>
              <a:gd name="T56" fmla="*/ 110 w 178"/>
              <a:gd name="T57" fmla="*/ 136 h 136"/>
              <a:gd name="T58" fmla="*/ 124 w 178"/>
              <a:gd name="T59" fmla="*/ 135 h 136"/>
              <a:gd name="T60" fmla="*/ 138 w 178"/>
              <a:gd name="T61" fmla="*/ 131 h 136"/>
              <a:gd name="T62" fmla="*/ 144 w 178"/>
              <a:gd name="T63" fmla="*/ 128 h 136"/>
              <a:gd name="T64" fmla="*/ 150 w 178"/>
              <a:gd name="T65" fmla="*/ 126 h 136"/>
              <a:gd name="T66" fmla="*/ 154 w 178"/>
              <a:gd name="T67" fmla="*/ 121 h 136"/>
              <a:gd name="T68" fmla="*/ 159 w 178"/>
              <a:gd name="T69" fmla="*/ 117 h 136"/>
              <a:gd name="T70" fmla="*/ 163 w 178"/>
              <a:gd name="T71" fmla="*/ 112 h 136"/>
              <a:gd name="T72" fmla="*/ 168 w 178"/>
              <a:gd name="T73" fmla="*/ 108 h 136"/>
              <a:gd name="T74" fmla="*/ 170 w 178"/>
              <a:gd name="T75" fmla="*/ 102 h 136"/>
              <a:gd name="T76" fmla="*/ 173 w 178"/>
              <a:gd name="T77" fmla="*/ 96 h 136"/>
              <a:gd name="T78" fmla="*/ 177 w 178"/>
              <a:gd name="T79" fmla="*/ 82 h 136"/>
              <a:gd name="T80" fmla="*/ 178 w 178"/>
              <a:gd name="T81" fmla="*/ 68 h 136"/>
              <a:gd name="T82" fmla="*/ 178 w 178"/>
              <a:gd name="T83" fmla="*/ 68 h 136"/>
              <a:gd name="T84" fmla="*/ 177 w 178"/>
              <a:gd name="T85" fmla="*/ 53 h 136"/>
              <a:gd name="T86" fmla="*/ 173 w 178"/>
              <a:gd name="T87" fmla="*/ 40 h 136"/>
              <a:gd name="T88" fmla="*/ 170 w 178"/>
              <a:gd name="T89" fmla="*/ 34 h 136"/>
              <a:gd name="T90" fmla="*/ 168 w 178"/>
              <a:gd name="T91" fmla="*/ 29 h 136"/>
              <a:gd name="T92" fmla="*/ 163 w 178"/>
              <a:gd name="T93" fmla="*/ 23 h 136"/>
              <a:gd name="T94" fmla="*/ 159 w 178"/>
              <a:gd name="T95" fmla="*/ 19 h 136"/>
              <a:gd name="T96" fmla="*/ 154 w 178"/>
              <a:gd name="T97" fmla="*/ 14 h 136"/>
              <a:gd name="T98" fmla="*/ 150 w 178"/>
              <a:gd name="T99" fmla="*/ 11 h 136"/>
              <a:gd name="T100" fmla="*/ 144 w 178"/>
              <a:gd name="T101" fmla="*/ 7 h 136"/>
              <a:gd name="T102" fmla="*/ 138 w 178"/>
              <a:gd name="T103" fmla="*/ 5 h 136"/>
              <a:gd name="T104" fmla="*/ 124 w 178"/>
              <a:gd name="T105" fmla="*/ 1 h 136"/>
              <a:gd name="T106" fmla="*/ 110 w 178"/>
              <a:gd name="T107" fmla="*/ 0 h 136"/>
              <a:gd name="T108" fmla="*/ 69 w 178"/>
              <a:gd name="T109"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8" h="136">
                <a:moveTo>
                  <a:pt x="69" y="0"/>
                </a:moveTo>
                <a:lnTo>
                  <a:pt x="69" y="0"/>
                </a:lnTo>
                <a:lnTo>
                  <a:pt x="54" y="1"/>
                </a:lnTo>
                <a:lnTo>
                  <a:pt x="41" y="5"/>
                </a:lnTo>
                <a:lnTo>
                  <a:pt x="35" y="7"/>
                </a:lnTo>
                <a:lnTo>
                  <a:pt x="29" y="11"/>
                </a:lnTo>
                <a:lnTo>
                  <a:pt x="24" y="14"/>
                </a:lnTo>
                <a:lnTo>
                  <a:pt x="19" y="19"/>
                </a:lnTo>
                <a:lnTo>
                  <a:pt x="15" y="23"/>
                </a:lnTo>
                <a:lnTo>
                  <a:pt x="11" y="29"/>
                </a:lnTo>
                <a:lnTo>
                  <a:pt x="8" y="34"/>
                </a:lnTo>
                <a:lnTo>
                  <a:pt x="6" y="40"/>
                </a:lnTo>
                <a:lnTo>
                  <a:pt x="2" y="53"/>
                </a:lnTo>
                <a:lnTo>
                  <a:pt x="0" y="68"/>
                </a:lnTo>
                <a:lnTo>
                  <a:pt x="0" y="68"/>
                </a:lnTo>
                <a:lnTo>
                  <a:pt x="2" y="82"/>
                </a:lnTo>
                <a:lnTo>
                  <a:pt x="6" y="96"/>
                </a:lnTo>
                <a:lnTo>
                  <a:pt x="8" y="102"/>
                </a:lnTo>
                <a:lnTo>
                  <a:pt x="11" y="108"/>
                </a:lnTo>
                <a:lnTo>
                  <a:pt x="15" y="112"/>
                </a:lnTo>
                <a:lnTo>
                  <a:pt x="19" y="117"/>
                </a:lnTo>
                <a:lnTo>
                  <a:pt x="24" y="121"/>
                </a:lnTo>
                <a:lnTo>
                  <a:pt x="29" y="126"/>
                </a:lnTo>
                <a:lnTo>
                  <a:pt x="35" y="128"/>
                </a:lnTo>
                <a:lnTo>
                  <a:pt x="41" y="131"/>
                </a:lnTo>
                <a:lnTo>
                  <a:pt x="54" y="135"/>
                </a:lnTo>
                <a:lnTo>
                  <a:pt x="69" y="136"/>
                </a:lnTo>
                <a:lnTo>
                  <a:pt x="110" y="136"/>
                </a:lnTo>
                <a:lnTo>
                  <a:pt x="110" y="136"/>
                </a:lnTo>
                <a:lnTo>
                  <a:pt x="124" y="135"/>
                </a:lnTo>
                <a:lnTo>
                  <a:pt x="138" y="131"/>
                </a:lnTo>
                <a:lnTo>
                  <a:pt x="144" y="128"/>
                </a:lnTo>
                <a:lnTo>
                  <a:pt x="150" y="126"/>
                </a:lnTo>
                <a:lnTo>
                  <a:pt x="154" y="121"/>
                </a:lnTo>
                <a:lnTo>
                  <a:pt x="159" y="117"/>
                </a:lnTo>
                <a:lnTo>
                  <a:pt x="163" y="112"/>
                </a:lnTo>
                <a:lnTo>
                  <a:pt x="168" y="108"/>
                </a:lnTo>
                <a:lnTo>
                  <a:pt x="170" y="102"/>
                </a:lnTo>
                <a:lnTo>
                  <a:pt x="173" y="96"/>
                </a:lnTo>
                <a:lnTo>
                  <a:pt x="177" y="82"/>
                </a:lnTo>
                <a:lnTo>
                  <a:pt x="178" y="68"/>
                </a:lnTo>
                <a:lnTo>
                  <a:pt x="178" y="68"/>
                </a:lnTo>
                <a:lnTo>
                  <a:pt x="177" y="53"/>
                </a:lnTo>
                <a:lnTo>
                  <a:pt x="173" y="40"/>
                </a:lnTo>
                <a:lnTo>
                  <a:pt x="170" y="34"/>
                </a:lnTo>
                <a:lnTo>
                  <a:pt x="168" y="29"/>
                </a:lnTo>
                <a:lnTo>
                  <a:pt x="163" y="23"/>
                </a:lnTo>
                <a:lnTo>
                  <a:pt x="159" y="19"/>
                </a:lnTo>
                <a:lnTo>
                  <a:pt x="154" y="14"/>
                </a:lnTo>
                <a:lnTo>
                  <a:pt x="150" y="11"/>
                </a:lnTo>
                <a:lnTo>
                  <a:pt x="144" y="7"/>
                </a:lnTo>
                <a:lnTo>
                  <a:pt x="138" y="5"/>
                </a:lnTo>
                <a:lnTo>
                  <a:pt x="124" y="1"/>
                </a:lnTo>
                <a:lnTo>
                  <a:pt x="110" y="0"/>
                </a:lnTo>
                <a:lnTo>
                  <a:pt x="69" y="0"/>
                </a:lnTo>
                <a:close/>
              </a:path>
            </a:pathLst>
          </a:custGeom>
          <a:solidFill xmlns:a="http://schemas.openxmlformats.org/drawingml/2006/main">
            <a:srgbClr val="000000"/>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round/>
                <a:headEnd/>
                <a:tailEnd/>
              </a14:hiddenLine>
            </a:ext>
          </a:extLst>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dirty="0"/>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8B1470-1FF5-4751-8472-23C5A5FA07B0}"/>
              </a:ext>
            </a:extLst>
          </p:cNvPr>
          <p:cNvSpPr>
            <a:spLocks noGrp="1"/>
          </p:cNvSpPr>
          <p:nvPr>
            <p:ph type="hdr" sz="quarter"/>
          </p:nvPr>
        </p:nvSpPr>
        <p:spPr>
          <a:xfrm>
            <a:off x="0" y="0"/>
            <a:ext cx="3043876" cy="466411"/>
          </a:xfrm>
          <a:prstGeom prst="rect">
            <a:avLst/>
          </a:prstGeom>
        </p:spPr>
        <p:txBody>
          <a:bodyPr vert="horz" lIns="91797" tIns="45898" rIns="91797" bIns="45898" rtlCol="0"/>
          <a:lstStyle>
            <a:lvl1pPr algn="l">
              <a:defRPr sz="1200"/>
            </a:lvl1pPr>
          </a:lstStyle>
          <a:p>
            <a:endParaRPr lang="en-US"/>
          </a:p>
        </p:txBody>
      </p:sp>
      <p:sp>
        <p:nvSpPr>
          <p:cNvPr id="3" name="Date Placeholder 2">
            <a:extLst>
              <a:ext uri="{FF2B5EF4-FFF2-40B4-BE49-F238E27FC236}">
                <a16:creationId xmlns:a16="http://schemas.microsoft.com/office/drawing/2014/main" id="{B4C2850A-727A-4B1F-9334-9ABE0ED16189}"/>
              </a:ext>
            </a:extLst>
          </p:cNvPr>
          <p:cNvSpPr>
            <a:spLocks noGrp="1"/>
          </p:cNvSpPr>
          <p:nvPr>
            <p:ph type="dt" sz="quarter" idx="1"/>
          </p:nvPr>
        </p:nvSpPr>
        <p:spPr>
          <a:xfrm>
            <a:off x="3977629" y="0"/>
            <a:ext cx="3043876" cy="466411"/>
          </a:xfrm>
          <a:prstGeom prst="rect">
            <a:avLst/>
          </a:prstGeom>
        </p:spPr>
        <p:txBody>
          <a:bodyPr vert="horz" lIns="91797" tIns="45898" rIns="91797" bIns="45898" rtlCol="0"/>
          <a:lstStyle>
            <a:lvl1pPr algn="r">
              <a:defRPr sz="1200"/>
            </a:lvl1pPr>
          </a:lstStyle>
          <a:p>
            <a:fld id="{003354F4-AF87-4EB7-B499-82D1B9DE12BB}" type="datetimeFigureOut">
              <a:rPr lang="en-US" smtClean="0"/>
              <a:t>7/1/2022</a:t>
            </a:fld>
            <a:endParaRPr lang="en-US"/>
          </a:p>
        </p:txBody>
      </p:sp>
      <p:sp>
        <p:nvSpPr>
          <p:cNvPr id="4" name="Footer Placeholder 3">
            <a:extLst>
              <a:ext uri="{FF2B5EF4-FFF2-40B4-BE49-F238E27FC236}">
                <a16:creationId xmlns:a16="http://schemas.microsoft.com/office/drawing/2014/main" id="{3789FB91-E245-4D54-A4FE-8D4A823332DC}"/>
              </a:ext>
            </a:extLst>
          </p:cNvPr>
          <p:cNvSpPr>
            <a:spLocks noGrp="1"/>
          </p:cNvSpPr>
          <p:nvPr>
            <p:ph type="ftr" sz="quarter" idx="2"/>
          </p:nvPr>
        </p:nvSpPr>
        <p:spPr>
          <a:xfrm>
            <a:off x="0" y="8842691"/>
            <a:ext cx="3043876" cy="466410"/>
          </a:xfrm>
          <a:prstGeom prst="rect">
            <a:avLst/>
          </a:prstGeom>
        </p:spPr>
        <p:txBody>
          <a:bodyPr vert="horz" lIns="91797" tIns="45898" rIns="91797" bIns="4589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45FE3F5-1FC2-4EA5-B618-BCA0EDA2CB80}"/>
              </a:ext>
            </a:extLst>
          </p:cNvPr>
          <p:cNvSpPr>
            <a:spLocks noGrp="1"/>
          </p:cNvSpPr>
          <p:nvPr>
            <p:ph type="sldNum" sz="quarter" idx="3"/>
          </p:nvPr>
        </p:nvSpPr>
        <p:spPr>
          <a:xfrm>
            <a:off x="3977629" y="8842691"/>
            <a:ext cx="3043876" cy="466410"/>
          </a:xfrm>
          <a:prstGeom prst="rect">
            <a:avLst/>
          </a:prstGeom>
        </p:spPr>
        <p:txBody>
          <a:bodyPr vert="horz" lIns="91797" tIns="45898" rIns="91797" bIns="45898" rtlCol="0" anchor="b"/>
          <a:lstStyle>
            <a:lvl1pPr algn="r">
              <a:defRPr sz="1200"/>
            </a:lvl1pPr>
          </a:lstStyle>
          <a:p>
            <a:fld id="{BE6DC415-8E9C-477B-AC7C-9F64746EC9BD}" type="slidenum">
              <a:rPr lang="en-US" smtClean="0"/>
              <a:t>‹#›</a:t>
            </a:fld>
            <a:endParaRPr lang="en-US"/>
          </a:p>
        </p:txBody>
      </p:sp>
    </p:spTree>
    <p:extLst>
      <p:ext uri="{BB962C8B-B14F-4D97-AF65-F5344CB8AC3E}">
        <p14:creationId xmlns:p14="http://schemas.microsoft.com/office/powerpoint/2010/main" val="3833351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1"/>
          </a:xfrm>
          <a:prstGeom prst="rect">
            <a:avLst/>
          </a:prstGeom>
        </p:spPr>
        <p:txBody>
          <a:bodyPr vert="horz" lIns="93321" tIns="46660" rIns="93321" bIns="46660" rtlCol="0"/>
          <a:lstStyle>
            <a:lvl1pPr algn="l">
              <a:defRPr sz="1200"/>
            </a:lvl1pPr>
          </a:lstStyle>
          <a:p>
            <a:endParaRPr lang="en-US"/>
          </a:p>
        </p:txBody>
      </p:sp>
      <p:sp>
        <p:nvSpPr>
          <p:cNvPr id="3" name="Date Placeholder 2"/>
          <p:cNvSpPr>
            <a:spLocks noGrp="1"/>
          </p:cNvSpPr>
          <p:nvPr>
            <p:ph type="dt" idx="1"/>
          </p:nvPr>
        </p:nvSpPr>
        <p:spPr>
          <a:xfrm>
            <a:off x="3978132" y="1"/>
            <a:ext cx="3043343" cy="467071"/>
          </a:xfrm>
          <a:prstGeom prst="rect">
            <a:avLst/>
          </a:prstGeom>
        </p:spPr>
        <p:txBody>
          <a:bodyPr vert="horz" lIns="93321" tIns="46660" rIns="93321" bIns="46660" rtlCol="0"/>
          <a:lstStyle>
            <a:lvl1pPr algn="r">
              <a:defRPr sz="1200"/>
            </a:lvl1pPr>
          </a:lstStyle>
          <a:p>
            <a:fld id="{9A9B1FEC-72AB-4EE3-B86A-E5FCF692D23A}" type="datetimeFigureOut">
              <a:rPr lang="en-US" smtClean="0"/>
              <a:t>7/1/2022</a:t>
            </a:fld>
            <a:endParaRPr lang="en-US"/>
          </a:p>
        </p:txBody>
      </p:sp>
      <p:sp>
        <p:nvSpPr>
          <p:cNvPr id="4" name="Slide Image Placeholder 3"/>
          <p:cNvSpPr>
            <a:spLocks noGrp="1" noRot="1" noChangeAspect="1"/>
          </p:cNvSpPr>
          <p:nvPr>
            <p:ph type="sldImg" idx="2"/>
          </p:nvPr>
        </p:nvSpPr>
        <p:spPr>
          <a:xfrm>
            <a:off x="2297113" y="1163638"/>
            <a:ext cx="2428875" cy="3141662"/>
          </a:xfrm>
          <a:prstGeom prst="rect">
            <a:avLst/>
          </a:prstGeom>
          <a:noFill/>
          <a:ln w="12700">
            <a:solidFill>
              <a:prstClr val="black"/>
            </a:solidFill>
          </a:ln>
        </p:spPr>
        <p:txBody>
          <a:bodyPr vert="horz" lIns="93321" tIns="46660" rIns="93321" bIns="46660" rtlCol="0" anchor="ctr"/>
          <a:lstStyle/>
          <a:p>
            <a:endParaRPr lang="en-US"/>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3321" tIns="46660" rIns="93321" bIns="4666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7070"/>
          </a:xfrm>
          <a:prstGeom prst="rect">
            <a:avLst/>
          </a:prstGeom>
        </p:spPr>
        <p:txBody>
          <a:bodyPr vert="horz" lIns="93321" tIns="46660" rIns="93321" bIns="46660"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21" tIns="46660" rIns="93321" bIns="46660" rtlCol="0" anchor="b"/>
          <a:lstStyle>
            <a:lvl1pPr algn="r">
              <a:defRPr sz="1200"/>
            </a:lvl1pPr>
          </a:lstStyle>
          <a:p>
            <a:fld id="{5FD8E4DC-AD00-46BD-BA63-BFFCC6CFCC90}" type="slidenum">
              <a:rPr lang="en-US" smtClean="0"/>
              <a:t>‹#›</a:t>
            </a:fld>
            <a:endParaRPr lang="en-US"/>
          </a:p>
        </p:txBody>
      </p:sp>
    </p:spTree>
    <p:extLst>
      <p:ext uri="{BB962C8B-B14F-4D97-AF65-F5344CB8AC3E}">
        <p14:creationId xmlns:p14="http://schemas.microsoft.com/office/powerpoint/2010/main" val="350766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8E4DC-AD00-46BD-BA63-BFFCC6CFCC90}" type="slidenum">
              <a:rPr lang="en-US" smtClean="0"/>
              <a:t>1</a:t>
            </a:fld>
            <a:endParaRPr lang="en-US"/>
          </a:p>
        </p:txBody>
      </p:sp>
    </p:spTree>
    <p:extLst>
      <p:ext uri="{BB962C8B-B14F-4D97-AF65-F5344CB8AC3E}">
        <p14:creationId xmlns:p14="http://schemas.microsoft.com/office/powerpoint/2010/main" val="31849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8E4DC-AD00-46BD-BA63-BFFCC6CFCC90}" type="slidenum">
              <a:rPr lang="en-US" smtClean="0"/>
              <a:t>2</a:t>
            </a:fld>
            <a:endParaRPr lang="en-US"/>
          </a:p>
        </p:txBody>
      </p:sp>
    </p:spTree>
    <p:extLst>
      <p:ext uri="{BB962C8B-B14F-4D97-AF65-F5344CB8AC3E}">
        <p14:creationId xmlns:p14="http://schemas.microsoft.com/office/powerpoint/2010/main" val="255534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8E4DC-AD00-46BD-BA63-BFFCC6CFCC90}" type="slidenum">
              <a:rPr lang="en-US" smtClean="0"/>
              <a:t>4</a:t>
            </a:fld>
            <a:endParaRPr lang="en-US"/>
          </a:p>
        </p:txBody>
      </p:sp>
    </p:spTree>
    <p:extLst>
      <p:ext uri="{BB962C8B-B14F-4D97-AF65-F5344CB8AC3E}">
        <p14:creationId xmlns:p14="http://schemas.microsoft.com/office/powerpoint/2010/main" val="118238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ACBB1-5F58-4791-BB7A-F713B31AEB81}" type="slidenum">
              <a:rPr lang="en-US" smtClean="0"/>
              <a:t>‹#›</a:t>
            </a:fld>
            <a:endParaRPr lang="en-US"/>
          </a:p>
        </p:txBody>
      </p:sp>
    </p:spTree>
    <p:extLst>
      <p:ext uri="{BB962C8B-B14F-4D97-AF65-F5344CB8AC3E}">
        <p14:creationId xmlns:p14="http://schemas.microsoft.com/office/powerpoint/2010/main" val="375405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983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88ACBB1-5F58-4791-BB7A-F713B31AEB81}" type="slidenum">
              <a:rPr lang="en-US" smtClean="0"/>
              <a:t>‹#›</a:t>
            </a:fld>
            <a:endParaRPr lang="en-US"/>
          </a:p>
        </p:txBody>
      </p:sp>
    </p:spTree>
    <p:extLst>
      <p:ext uri="{BB962C8B-B14F-4D97-AF65-F5344CB8AC3E}">
        <p14:creationId xmlns:p14="http://schemas.microsoft.com/office/powerpoint/2010/main" val="1713619236"/>
      </p:ext>
    </p:extLst>
  </p:cSld>
  <p:clrMap bg1="lt1" tx1="dk1" bg2="lt2" tx2="dk2" accent1="accent1" accent2="accent2" accent3="accent3" accent4="accent4" accent5="accent5" accent6="accent6" hlink="hlink" folHlink="folHlink"/>
  <p:sldLayoutIdLst>
    <p:sldLayoutId id="2147483734" r:id="rId1"/>
    <p:sldLayoutId id="2147483735" r:id="rId2"/>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1.xml"/><Relationship Id="rId7" Type="http://schemas.microsoft.com/office/2007/relationships/hdphoto" Target="../media/hdphoto2.wdp"/><Relationship Id="rId12" Type="http://schemas.openxmlformats.org/officeDocument/2006/relationships/image" Target="../media/image7.png"/><Relationship Id="rId17" Type="http://schemas.openxmlformats.org/officeDocument/2006/relationships/image" Target="../media/image12.svg"/><Relationship Id="rId2" Type="http://schemas.openxmlformats.org/officeDocument/2006/relationships/notesSlide" Target="../notesSlides/notesSlide1.xml"/><Relationship Id="rId16"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6.svg"/><Relationship Id="rId5" Type="http://schemas.microsoft.com/office/2007/relationships/hdphoto" Target="../media/hdphoto1.wdp"/><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svg"/><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Chart 67">
            <a:extLst>
              <a:ext uri="{FF2B5EF4-FFF2-40B4-BE49-F238E27FC236}">
                <a16:creationId xmlns:a16="http://schemas.microsoft.com/office/drawing/2014/main" id="{FCD4DF28-4579-4C42-9062-47AD6D45A28A}"/>
              </a:ext>
            </a:extLst>
          </p:cNvPr>
          <p:cNvGraphicFramePr/>
          <p:nvPr>
            <p:extLst>
              <p:ext uri="{D42A27DB-BD31-4B8C-83A1-F6EECF244321}">
                <p14:modId xmlns:p14="http://schemas.microsoft.com/office/powerpoint/2010/main" val="1763850338"/>
              </p:ext>
            </p:extLst>
          </p:nvPr>
        </p:nvGraphicFramePr>
        <p:xfrm>
          <a:off x="2959894" y="2109802"/>
          <a:ext cx="2131665" cy="1488248"/>
        </p:xfrm>
        <a:graphic>
          <a:graphicData uri="http://schemas.openxmlformats.org/drawingml/2006/chart">
            <c:chart xmlns:c="http://schemas.openxmlformats.org/drawingml/2006/chart" xmlns:r="http://schemas.openxmlformats.org/officeDocument/2006/relationships" r:id="rId3"/>
          </a:graphicData>
        </a:graphic>
      </p:graphicFrame>
      <p:sp>
        <p:nvSpPr>
          <p:cNvPr id="200" name="Rectangle 199">
            <a:extLst>
              <a:ext uri="{FF2B5EF4-FFF2-40B4-BE49-F238E27FC236}">
                <a16:creationId xmlns:a16="http://schemas.microsoft.com/office/drawing/2014/main" id="{08B81308-B997-411E-8858-2CD51C140197}"/>
              </a:ext>
            </a:extLst>
          </p:cNvPr>
          <p:cNvSpPr/>
          <p:nvPr/>
        </p:nvSpPr>
        <p:spPr bwMode="gray">
          <a:xfrm>
            <a:off x="-9791" y="994495"/>
            <a:ext cx="7782191" cy="437985"/>
          </a:xfrm>
          <a:prstGeom prst="rect">
            <a:avLst/>
          </a:prstGeom>
          <a:solidFill>
            <a:srgbClr val="020163"/>
          </a:solidFill>
          <a:ln w="19050" algn="ctr">
            <a:solidFill>
              <a:srgbClr val="020163"/>
            </a:solidFill>
            <a:miter lim="800000"/>
            <a:headEnd/>
            <a:tailEnd/>
          </a:ln>
        </p:spPr>
        <p:txBody>
          <a:bodyPr wrap="square" lIns="88659" tIns="88659" rIns="88659" bIns="88659" rtlCol="0" anchor="ctr"/>
          <a:lstStyle/>
          <a:p>
            <a:pPr algn="ctr" defTabSz="461406">
              <a:lnSpc>
                <a:spcPct val="106000"/>
              </a:lnSpc>
              <a:defRPr/>
            </a:pPr>
            <a:endParaRPr lang="en-US" sz="1817" b="1">
              <a:solidFill>
                <a:prstClr val="white"/>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 name="Rectangle 2"/>
          <p:cNvSpPr txBox="1">
            <a:spLocks noChangeArrowheads="1"/>
          </p:cNvSpPr>
          <p:nvPr/>
        </p:nvSpPr>
        <p:spPr>
          <a:xfrm>
            <a:off x="0" y="9780650"/>
            <a:ext cx="7772400"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a:defRPr/>
            </a:pPr>
            <a:r>
              <a:rPr kumimoji="0" lang="en-US" sz="800" b="1" i="0" u="none" strike="noStrike" kern="1200" cap="none" spc="0" normalizeH="0" baseline="0" noProof="0" dirty="0">
                <a:ln>
                  <a:noFill/>
                </a:ln>
                <a:effectLst/>
                <a:uLnTx/>
                <a:uFillTx/>
                <a:latin typeface="Open Sans"/>
                <a:ea typeface="+mn-ea"/>
                <a:cs typeface="+mn-cs"/>
              </a:rPr>
              <a:t>Farm Service Agency  |  Farm Loan Programs</a:t>
            </a:r>
          </a:p>
        </p:txBody>
      </p:sp>
      <p:sp>
        <p:nvSpPr>
          <p:cNvPr id="69" name="Oval 68">
            <a:extLst>
              <a:ext uri="{FF2B5EF4-FFF2-40B4-BE49-F238E27FC236}">
                <a16:creationId xmlns:a16="http://schemas.microsoft.com/office/drawing/2014/main" id="{BC94C776-694D-4EDC-A888-980AD744C314}"/>
              </a:ext>
            </a:extLst>
          </p:cNvPr>
          <p:cNvSpPr/>
          <p:nvPr/>
        </p:nvSpPr>
        <p:spPr>
          <a:xfrm>
            <a:off x="3549399" y="2416506"/>
            <a:ext cx="880128" cy="784567"/>
          </a:xfrm>
          <a:prstGeom prst="ellipse">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FFFFFF"/>
              </a:solidFill>
              <a:effectLst/>
              <a:uLnTx/>
              <a:uFillTx/>
              <a:latin typeface="Open Sans"/>
              <a:ea typeface="+mn-ea"/>
              <a:cs typeface="+mn-cs"/>
            </a:endParaRPr>
          </a:p>
        </p:txBody>
      </p:sp>
      <p:sp>
        <p:nvSpPr>
          <p:cNvPr id="100" name="Freeform 5">
            <a:extLst>
              <a:ext uri="{FF2B5EF4-FFF2-40B4-BE49-F238E27FC236}">
                <a16:creationId xmlns:a16="http://schemas.microsoft.com/office/drawing/2014/main" id="{AAE67E23-C99D-4573-BBD9-44BEF2106DE9}"/>
              </a:ext>
            </a:extLst>
          </p:cNvPr>
          <p:cNvSpPr>
            <a:spLocks noEditPoints="1"/>
          </p:cNvSpPr>
          <p:nvPr/>
        </p:nvSpPr>
        <p:spPr bwMode="auto">
          <a:xfrm>
            <a:off x="3737978" y="2494892"/>
            <a:ext cx="513366" cy="552860"/>
          </a:xfrm>
          <a:custGeom>
            <a:avLst/>
            <a:gdLst>
              <a:gd name="T0" fmla="*/ 1114 w 1114"/>
              <a:gd name="T1" fmla="*/ 1366 h 1366"/>
              <a:gd name="T2" fmla="*/ 0 w 1114"/>
              <a:gd name="T3" fmla="*/ 1366 h 1366"/>
              <a:gd name="T4" fmla="*/ 0 w 1114"/>
              <a:gd name="T5" fmla="*/ 1364 h 1366"/>
              <a:gd name="T6" fmla="*/ 556 w 1114"/>
              <a:gd name="T7" fmla="*/ 0 h 1366"/>
              <a:gd name="T8" fmla="*/ 558 w 1114"/>
              <a:gd name="T9" fmla="*/ 4 h 1366"/>
              <a:gd name="T10" fmla="*/ 1114 w 1114"/>
              <a:gd name="T11" fmla="*/ 1366 h 1366"/>
              <a:gd name="T12" fmla="*/ 4 w 1114"/>
              <a:gd name="T13" fmla="*/ 1364 h 1366"/>
              <a:gd name="T14" fmla="*/ 1110 w 1114"/>
              <a:gd name="T15" fmla="*/ 1364 h 1366"/>
              <a:gd name="T16" fmla="*/ 556 w 1114"/>
              <a:gd name="T17" fmla="*/ 8 h 1366"/>
              <a:gd name="T18" fmla="*/ 4 w 1114"/>
              <a:gd name="T19" fmla="*/ 13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4" h="1366">
                <a:moveTo>
                  <a:pt x="1114" y="1366"/>
                </a:moveTo>
                <a:lnTo>
                  <a:pt x="0" y="1366"/>
                </a:lnTo>
                <a:lnTo>
                  <a:pt x="0" y="1364"/>
                </a:lnTo>
                <a:lnTo>
                  <a:pt x="556" y="0"/>
                </a:lnTo>
                <a:lnTo>
                  <a:pt x="558" y="4"/>
                </a:lnTo>
                <a:lnTo>
                  <a:pt x="1114" y="1366"/>
                </a:lnTo>
                <a:close/>
                <a:moveTo>
                  <a:pt x="4" y="1364"/>
                </a:moveTo>
                <a:lnTo>
                  <a:pt x="1110" y="1364"/>
                </a:lnTo>
                <a:lnTo>
                  <a:pt x="556" y="8"/>
                </a:lnTo>
                <a:lnTo>
                  <a:pt x="4" y="1364"/>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01" name="Freeform 6">
            <a:extLst>
              <a:ext uri="{FF2B5EF4-FFF2-40B4-BE49-F238E27FC236}">
                <a16:creationId xmlns:a16="http://schemas.microsoft.com/office/drawing/2014/main" id="{8D6D6B19-3DB4-45F2-B551-5980F55B822C}"/>
              </a:ext>
            </a:extLst>
          </p:cNvPr>
          <p:cNvSpPr>
            <a:spLocks noEditPoints="1"/>
          </p:cNvSpPr>
          <p:nvPr/>
        </p:nvSpPr>
        <p:spPr bwMode="auto">
          <a:xfrm>
            <a:off x="3737978" y="2592027"/>
            <a:ext cx="514288" cy="552860"/>
          </a:xfrm>
          <a:custGeom>
            <a:avLst/>
            <a:gdLst>
              <a:gd name="T0" fmla="*/ 558 w 1116"/>
              <a:gd name="T1" fmla="*/ 1366 h 1366"/>
              <a:gd name="T2" fmla="*/ 556 w 1116"/>
              <a:gd name="T3" fmla="*/ 1362 h 1366"/>
              <a:gd name="T4" fmla="*/ 0 w 1116"/>
              <a:gd name="T5" fmla="*/ 0 h 1366"/>
              <a:gd name="T6" fmla="*/ 1116 w 1116"/>
              <a:gd name="T7" fmla="*/ 0 h 1366"/>
              <a:gd name="T8" fmla="*/ 1116 w 1116"/>
              <a:gd name="T9" fmla="*/ 2 h 1366"/>
              <a:gd name="T10" fmla="*/ 558 w 1116"/>
              <a:gd name="T11" fmla="*/ 1366 h 1366"/>
              <a:gd name="T12" fmla="*/ 4 w 1116"/>
              <a:gd name="T13" fmla="*/ 2 h 1366"/>
              <a:gd name="T14" fmla="*/ 558 w 1116"/>
              <a:gd name="T15" fmla="*/ 1358 h 1366"/>
              <a:gd name="T16" fmla="*/ 1112 w 1116"/>
              <a:gd name="T17" fmla="*/ 2 h 1366"/>
              <a:gd name="T18" fmla="*/ 4 w 1116"/>
              <a:gd name="T19" fmla="*/ 2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6" h="1366">
                <a:moveTo>
                  <a:pt x="558" y="1366"/>
                </a:moveTo>
                <a:lnTo>
                  <a:pt x="556" y="1362"/>
                </a:lnTo>
                <a:lnTo>
                  <a:pt x="0" y="0"/>
                </a:lnTo>
                <a:lnTo>
                  <a:pt x="1116" y="0"/>
                </a:lnTo>
                <a:lnTo>
                  <a:pt x="1116" y="2"/>
                </a:lnTo>
                <a:lnTo>
                  <a:pt x="558" y="1366"/>
                </a:lnTo>
                <a:close/>
                <a:moveTo>
                  <a:pt x="4" y="2"/>
                </a:moveTo>
                <a:lnTo>
                  <a:pt x="558" y="1358"/>
                </a:lnTo>
                <a:lnTo>
                  <a:pt x="1112" y="2"/>
                </a:lnTo>
                <a:lnTo>
                  <a:pt x="4" y="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02" name="Freeform 7">
            <a:extLst>
              <a:ext uri="{FF2B5EF4-FFF2-40B4-BE49-F238E27FC236}">
                <a16:creationId xmlns:a16="http://schemas.microsoft.com/office/drawing/2014/main" id="{ABCD2FF0-1D10-486B-8264-D54809DEE401}"/>
              </a:ext>
            </a:extLst>
          </p:cNvPr>
          <p:cNvSpPr>
            <a:spLocks noEditPoints="1"/>
          </p:cNvSpPr>
          <p:nvPr/>
        </p:nvSpPr>
        <p:spPr bwMode="auto">
          <a:xfrm>
            <a:off x="3655950" y="2697257"/>
            <a:ext cx="680186" cy="251742"/>
          </a:xfrm>
          <a:custGeom>
            <a:avLst/>
            <a:gdLst>
              <a:gd name="T0" fmla="*/ 1476 w 1476"/>
              <a:gd name="T1" fmla="*/ 622 h 622"/>
              <a:gd name="T2" fmla="*/ 0 w 1476"/>
              <a:gd name="T3" fmla="*/ 622 h 622"/>
              <a:gd name="T4" fmla="*/ 0 w 1476"/>
              <a:gd name="T5" fmla="*/ 0 h 622"/>
              <a:gd name="T6" fmla="*/ 1476 w 1476"/>
              <a:gd name="T7" fmla="*/ 0 h 622"/>
              <a:gd name="T8" fmla="*/ 1476 w 1476"/>
              <a:gd name="T9" fmla="*/ 622 h 622"/>
              <a:gd name="T10" fmla="*/ 2 w 1476"/>
              <a:gd name="T11" fmla="*/ 620 h 622"/>
              <a:gd name="T12" fmla="*/ 1474 w 1476"/>
              <a:gd name="T13" fmla="*/ 620 h 622"/>
              <a:gd name="T14" fmla="*/ 1474 w 1476"/>
              <a:gd name="T15" fmla="*/ 4 h 622"/>
              <a:gd name="T16" fmla="*/ 2 w 1476"/>
              <a:gd name="T17" fmla="*/ 4 h 622"/>
              <a:gd name="T18" fmla="*/ 2 w 1476"/>
              <a:gd name="T19" fmla="*/ 620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76" h="622">
                <a:moveTo>
                  <a:pt x="1476" y="622"/>
                </a:moveTo>
                <a:lnTo>
                  <a:pt x="0" y="622"/>
                </a:lnTo>
                <a:lnTo>
                  <a:pt x="0" y="0"/>
                </a:lnTo>
                <a:lnTo>
                  <a:pt x="1476" y="0"/>
                </a:lnTo>
                <a:lnTo>
                  <a:pt x="1476" y="622"/>
                </a:lnTo>
                <a:close/>
                <a:moveTo>
                  <a:pt x="2" y="620"/>
                </a:moveTo>
                <a:lnTo>
                  <a:pt x="1474" y="620"/>
                </a:lnTo>
                <a:lnTo>
                  <a:pt x="1474" y="4"/>
                </a:lnTo>
                <a:lnTo>
                  <a:pt x="2" y="4"/>
                </a:lnTo>
                <a:lnTo>
                  <a:pt x="2" y="62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03" name="Freeform 8">
            <a:extLst>
              <a:ext uri="{FF2B5EF4-FFF2-40B4-BE49-F238E27FC236}">
                <a16:creationId xmlns:a16="http://schemas.microsoft.com/office/drawing/2014/main" id="{51DA5D9C-74C6-46C7-B98F-355ADDF78068}"/>
              </a:ext>
            </a:extLst>
          </p:cNvPr>
          <p:cNvSpPr>
            <a:spLocks noEditPoints="1"/>
          </p:cNvSpPr>
          <p:nvPr/>
        </p:nvSpPr>
        <p:spPr bwMode="auto">
          <a:xfrm>
            <a:off x="3852265" y="2524033"/>
            <a:ext cx="286637" cy="598190"/>
          </a:xfrm>
          <a:custGeom>
            <a:avLst/>
            <a:gdLst>
              <a:gd name="T0" fmla="*/ 622 w 622"/>
              <a:gd name="T1" fmla="*/ 1478 h 1478"/>
              <a:gd name="T2" fmla="*/ 0 w 622"/>
              <a:gd name="T3" fmla="*/ 1478 h 1478"/>
              <a:gd name="T4" fmla="*/ 0 w 622"/>
              <a:gd name="T5" fmla="*/ 0 h 1478"/>
              <a:gd name="T6" fmla="*/ 622 w 622"/>
              <a:gd name="T7" fmla="*/ 0 h 1478"/>
              <a:gd name="T8" fmla="*/ 622 w 622"/>
              <a:gd name="T9" fmla="*/ 1478 h 1478"/>
              <a:gd name="T10" fmla="*/ 4 w 622"/>
              <a:gd name="T11" fmla="*/ 1476 h 1478"/>
              <a:gd name="T12" fmla="*/ 620 w 622"/>
              <a:gd name="T13" fmla="*/ 1476 h 1478"/>
              <a:gd name="T14" fmla="*/ 620 w 622"/>
              <a:gd name="T15" fmla="*/ 4 h 1478"/>
              <a:gd name="T16" fmla="*/ 4 w 622"/>
              <a:gd name="T17" fmla="*/ 4 h 1478"/>
              <a:gd name="T18" fmla="*/ 4 w 622"/>
              <a:gd name="T19" fmla="*/ 1476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2" h="1478">
                <a:moveTo>
                  <a:pt x="622" y="1478"/>
                </a:moveTo>
                <a:lnTo>
                  <a:pt x="0" y="1478"/>
                </a:lnTo>
                <a:lnTo>
                  <a:pt x="0" y="0"/>
                </a:lnTo>
                <a:lnTo>
                  <a:pt x="622" y="0"/>
                </a:lnTo>
                <a:lnTo>
                  <a:pt x="622" y="1478"/>
                </a:lnTo>
                <a:close/>
                <a:moveTo>
                  <a:pt x="4" y="1476"/>
                </a:moveTo>
                <a:lnTo>
                  <a:pt x="620" y="1476"/>
                </a:lnTo>
                <a:lnTo>
                  <a:pt x="620" y="4"/>
                </a:lnTo>
                <a:lnTo>
                  <a:pt x="4" y="4"/>
                </a:lnTo>
                <a:lnTo>
                  <a:pt x="4" y="1476"/>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04" name="Freeform 9">
            <a:extLst>
              <a:ext uri="{FF2B5EF4-FFF2-40B4-BE49-F238E27FC236}">
                <a16:creationId xmlns:a16="http://schemas.microsoft.com/office/drawing/2014/main" id="{CBD70BCE-42DE-459A-9E6B-BA8000F3E3B1}"/>
              </a:ext>
            </a:extLst>
          </p:cNvPr>
          <p:cNvSpPr>
            <a:spLocks/>
          </p:cNvSpPr>
          <p:nvPr/>
        </p:nvSpPr>
        <p:spPr bwMode="auto">
          <a:xfrm>
            <a:off x="3655950" y="2697257"/>
            <a:ext cx="680186" cy="251742"/>
          </a:xfrm>
          <a:custGeom>
            <a:avLst/>
            <a:gdLst>
              <a:gd name="T0" fmla="*/ 1474 w 1476"/>
              <a:gd name="T1" fmla="*/ 622 h 622"/>
              <a:gd name="T2" fmla="*/ 0 w 1476"/>
              <a:gd name="T3" fmla="*/ 2 h 622"/>
              <a:gd name="T4" fmla="*/ 0 w 1476"/>
              <a:gd name="T5" fmla="*/ 0 h 622"/>
              <a:gd name="T6" fmla="*/ 1476 w 1476"/>
              <a:gd name="T7" fmla="*/ 620 h 622"/>
              <a:gd name="T8" fmla="*/ 1474 w 1476"/>
              <a:gd name="T9" fmla="*/ 622 h 622"/>
            </a:gdLst>
            <a:ahLst/>
            <a:cxnLst>
              <a:cxn ang="0">
                <a:pos x="T0" y="T1"/>
              </a:cxn>
              <a:cxn ang="0">
                <a:pos x="T2" y="T3"/>
              </a:cxn>
              <a:cxn ang="0">
                <a:pos x="T4" y="T5"/>
              </a:cxn>
              <a:cxn ang="0">
                <a:pos x="T6" y="T7"/>
              </a:cxn>
              <a:cxn ang="0">
                <a:pos x="T8" y="T9"/>
              </a:cxn>
            </a:cxnLst>
            <a:rect l="0" t="0" r="r" b="b"/>
            <a:pathLst>
              <a:path w="1476" h="622">
                <a:moveTo>
                  <a:pt x="1474" y="622"/>
                </a:moveTo>
                <a:lnTo>
                  <a:pt x="0" y="2"/>
                </a:lnTo>
                <a:lnTo>
                  <a:pt x="0" y="0"/>
                </a:lnTo>
                <a:lnTo>
                  <a:pt x="1476" y="620"/>
                </a:lnTo>
                <a:lnTo>
                  <a:pt x="1474" y="62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15" name="Freeform 10">
            <a:extLst>
              <a:ext uri="{FF2B5EF4-FFF2-40B4-BE49-F238E27FC236}">
                <a16:creationId xmlns:a16="http://schemas.microsoft.com/office/drawing/2014/main" id="{7FBAB765-F1D8-4279-8838-A3ADB0E5865F}"/>
              </a:ext>
            </a:extLst>
          </p:cNvPr>
          <p:cNvSpPr>
            <a:spLocks/>
          </p:cNvSpPr>
          <p:nvPr/>
        </p:nvSpPr>
        <p:spPr bwMode="auto">
          <a:xfrm>
            <a:off x="3742587" y="2592027"/>
            <a:ext cx="619357" cy="230696"/>
          </a:xfrm>
          <a:custGeom>
            <a:avLst/>
            <a:gdLst>
              <a:gd name="T0" fmla="*/ 1342 w 1344"/>
              <a:gd name="T1" fmla="*/ 570 h 570"/>
              <a:gd name="T2" fmla="*/ 0 w 1344"/>
              <a:gd name="T3" fmla="*/ 2 h 570"/>
              <a:gd name="T4" fmla="*/ 0 w 1344"/>
              <a:gd name="T5" fmla="*/ 0 h 570"/>
              <a:gd name="T6" fmla="*/ 1344 w 1344"/>
              <a:gd name="T7" fmla="*/ 568 h 570"/>
              <a:gd name="T8" fmla="*/ 1342 w 1344"/>
              <a:gd name="T9" fmla="*/ 570 h 570"/>
            </a:gdLst>
            <a:ahLst/>
            <a:cxnLst>
              <a:cxn ang="0">
                <a:pos x="T0" y="T1"/>
              </a:cxn>
              <a:cxn ang="0">
                <a:pos x="T2" y="T3"/>
              </a:cxn>
              <a:cxn ang="0">
                <a:pos x="T4" y="T5"/>
              </a:cxn>
              <a:cxn ang="0">
                <a:pos x="T6" y="T7"/>
              </a:cxn>
              <a:cxn ang="0">
                <a:pos x="T8" y="T9"/>
              </a:cxn>
            </a:cxnLst>
            <a:rect l="0" t="0" r="r" b="b"/>
            <a:pathLst>
              <a:path w="1344" h="570">
                <a:moveTo>
                  <a:pt x="1342" y="570"/>
                </a:moveTo>
                <a:lnTo>
                  <a:pt x="0" y="2"/>
                </a:lnTo>
                <a:lnTo>
                  <a:pt x="0" y="0"/>
                </a:lnTo>
                <a:lnTo>
                  <a:pt x="1344" y="568"/>
                </a:lnTo>
                <a:lnTo>
                  <a:pt x="1342" y="57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18" name="Freeform 11">
            <a:extLst>
              <a:ext uri="{FF2B5EF4-FFF2-40B4-BE49-F238E27FC236}">
                <a16:creationId xmlns:a16="http://schemas.microsoft.com/office/drawing/2014/main" id="{4FE7FD9A-A615-4864-84AA-E5564A5F9596}"/>
              </a:ext>
            </a:extLst>
          </p:cNvPr>
          <p:cNvSpPr>
            <a:spLocks/>
          </p:cNvSpPr>
          <p:nvPr/>
        </p:nvSpPr>
        <p:spPr bwMode="auto">
          <a:xfrm>
            <a:off x="3623692" y="2816247"/>
            <a:ext cx="627652" cy="231505"/>
          </a:xfrm>
          <a:custGeom>
            <a:avLst/>
            <a:gdLst>
              <a:gd name="T0" fmla="*/ 1360 w 1362"/>
              <a:gd name="T1" fmla="*/ 572 h 572"/>
              <a:gd name="T2" fmla="*/ 0 w 1362"/>
              <a:gd name="T3" fmla="*/ 2 h 572"/>
              <a:gd name="T4" fmla="*/ 2 w 1362"/>
              <a:gd name="T5" fmla="*/ 0 h 572"/>
              <a:gd name="T6" fmla="*/ 1362 w 1362"/>
              <a:gd name="T7" fmla="*/ 570 h 572"/>
              <a:gd name="T8" fmla="*/ 1360 w 1362"/>
              <a:gd name="T9" fmla="*/ 572 h 572"/>
            </a:gdLst>
            <a:ahLst/>
            <a:cxnLst>
              <a:cxn ang="0">
                <a:pos x="T0" y="T1"/>
              </a:cxn>
              <a:cxn ang="0">
                <a:pos x="T2" y="T3"/>
              </a:cxn>
              <a:cxn ang="0">
                <a:pos x="T4" y="T5"/>
              </a:cxn>
              <a:cxn ang="0">
                <a:pos x="T6" y="T7"/>
              </a:cxn>
              <a:cxn ang="0">
                <a:pos x="T8" y="T9"/>
              </a:cxn>
            </a:cxnLst>
            <a:rect l="0" t="0" r="r" b="b"/>
            <a:pathLst>
              <a:path w="1362" h="572">
                <a:moveTo>
                  <a:pt x="1360" y="572"/>
                </a:moveTo>
                <a:lnTo>
                  <a:pt x="0" y="2"/>
                </a:lnTo>
                <a:lnTo>
                  <a:pt x="2" y="0"/>
                </a:lnTo>
                <a:lnTo>
                  <a:pt x="1362" y="570"/>
                </a:lnTo>
                <a:lnTo>
                  <a:pt x="1360" y="57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19" name="Freeform 12">
            <a:extLst>
              <a:ext uri="{FF2B5EF4-FFF2-40B4-BE49-F238E27FC236}">
                <a16:creationId xmlns:a16="http://schemas.microsoft.com/office/drawing/2014/main" id="{DF1245AC-FE89-4D4C-BA49-B4F8285567D7}"/>
              </a:ext>
            </a:extLst>
          </p:cNvPr>
          <p:cNvSpPr>
            <a:spLocks/>
          </p:cNvSpPr>
          <p:nvPr/>
        </p:nvSpPr>
        <p:spPr bwMode="auto">
          <a:xfrm>
            <a:off x="3650420" y="2697257"/>
            <a:ext cx="685717" cy="251742"/>
          </a:xfrm>
          <a:custGeom>
            <a:avLst/>
            <a:gdLst>
              <a:gd name="T0" fmla="*/ 0 w 1488"/>
              <a:gd name="T1" fmla="*/ 622 h 622"/>
              <a:gd name="T2" fmla="*/ 0 w 1488"/>
              <a:gd name="T3" fmla="*/ 620 h 622"/>
              <a:gd name="T4" fmla="*/ 1486 w 1488"/>
              <a:gd name="T5" fmla="*/ 0 h 622"/>
              <a:gd name="T6" fmla="*/ 1488 w 1488"/>
              <a:gd name="T7" fmla="*/ 2 h 622"/>
              <a:gd name="T8" fmla="*/ 0 w 1488"/>
              <a:gd name="T9" fmla="*/ 622 h 622"/>
            </a:gdLst>
            <a:ahLst/>
            <a:cxnLst>
              <a:cxn ang="0">
                <a:pos x="T0" y="T1"/>
              </a:cxn>
              <a:cxn ang="0">
                <a:pos x="T2" y="T3"/>
              </a:cxn>
              <a:cxn ang="0">
                <a:pos x="T4" y="T5"/>
              </a:cxn>
              <a:cxn ang="0">
                <a:pos x="T6" y="T7"/>
              </a:cxn>
              <a:cxn ang="0">
                <a:pos x="T8" y="T9"/>
              </a:cxn>
            </a:cxnLst>
            <a:rect l="0" t="0" r="r" b="b"/>
            <a:pathLst>
              <a:path w="1488" h="622">
                <a:moveTo>
                  <a:pt x="0" y="622"/>
                </a:moveTo>
                <a:lnTo>
                  <a:pt x="0" y="620"/>
                </a:lnTo>
                <a:lnTo>
                  <a:pt x="1486" y="0"/>
                </a:lnTo>
                <a:lnTo>
                  <a:pt x="1488" y="2"/>
                </a:lnTo>
                <a:lnTo>
                  <a:pt x="0" y="62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20" name="Freeform 13">
            <a:extLst>
              <a:ext uri="{FF2B5EF4-FFF2-40B4-BE49-F238E27FC236}">
                <a16:creationId xmlns:a16="http://schemas.microsoft.com/office/drawing/2014/main" id="{892DED50-9B37-4FDB-89E9-3D760E9312EF}"/>
              </a:ext>
            </a:extLst>
          </p:cNvPr>
          <p:cNvSpPr>
            <a:spLocks/>
          </p:cNvSpPr>
          <p:nvPr/>
        </p:nvSpPr>
        <p:spPr bwMode="auto">
          <a:xfrm>
            <a:off x="3624614" y="2592027"/>
            <a:ext cx="626730" cy="225029"/>
          </a:xfrm>
          <a:custGeom>
            <a:avLst/>
            <a:gdLst>
              <a:gd name="T0" fmla="*/ 0 w 1360"/>
              <a:gd name="T1" fmla="*/ 556 h 556"/>
              <a:gd name="T2" fmla="*/ 0 w 1360"/>
              <a:gd name="T3" fmla="*/ 554 h 556"/>
              <a:gd name="T4" fmla="*/ 1360 w 1360"/>
              <a:gd name="T5" fmla="*/ 0 h 556"/>
              <a:gd name="T6" fmla="*/ 1360 w 1360"/>
              <a:gd name="T7" fmla="*/ 2 h 556"/>
              <a:gd name="T8" fmla="*/ 0 w 1360"/>
              <a:gd name="T9" fmla="*/ 556 h 556"/>
            </a:gdLst>
            <a:ahLst/>
            <a:cxnLst>
              <a:cxn ang="0">
                <a:pos x="T0" y="T1"/>
              </a:cxn>
              <a:cxn ang="0">
                <a:pos x="T2" y="T3"/>
              </a:cxn>
              <a:cxn ang="0">
                <a:pos x="T4" y="T5"/>
              </a:cxn>
              <a:cxn ang="0">
                <a:pos x="T6" y="T7"/>
              </a:cxn>
              <a:cxn ang="0">
                <a:pos x="T8" y="T9"/>
              </a:cxn>
            </a:cxnLst>
            <a:rect l="0" t="0" r="r" b="b"/>
            <a:pathLst>
              <a:path w="1360" h="556">
                <a:moveTo>
                  <a:pt x="0" y="556"/>
                </a:moveTo>
                <a:lnTo>
                  <a:pt x="0" y="554"/>
                </a:lnTo>
                <a:lnTo>
                  <a:pt x="1360" y="0"/>
                </a:lnTo>
                <a:lnTo>
                  <a:pt x="1360" y="2"/>
                </a:lnTo>
                <a:lnTo>
                  <a:pt x="0" y="556"/>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22" name="Freeform 14">
            <a:extLst>
              <a:ext uri="{FF2B5EF4-FFF2-40B4-BE49-F238E27FC236}">
                <a16:creationId xmlns:a16="http://schemas.microsoft.com/office/drawing/2014/main" id="{9FC84270-CB2D-4660-9E55-3811E4853388}"/>
              </a:ext>
            </a:extLst>
          </p:cNvPr>
          <p:cNvSpPr>
            <a:spLocks/>
          </p:cNvSpPr>
          <p:nvPr/>
        </p:nvSpPr>
        <p:spPr bwMode="auto">
          <a:xfrm>
            <a:off x="3737978" y="2821913"/>
            <a:ext cx="623965" cy="225839"/>
          </a:xfrm>
          <a:custGeom>
            <a:avLst/>
            <a:gdLst>
              <a:gd name="T0" fmla="*/ 2 w 1354"/>
              <a:gd name="T1" fmla="*/ 558 h 558"/>
              <a:gd name="T2" fmla="*/ 0 w 1354"/>
              <a:gd name="T3" fmla="*/ 556 h 558"/>
              <a:gd name="T4" fmla="*/ 1352 w 1354"/>
              <a:gd name="T5" fmla="*/ 0 h 558"/>
              <a:gd name="T6" fmla="*/ 1354 w 1354"/>
              <a:gd name="T7" fmla="*/ 4 h 558"/>
              <a:gd name="T8" fmla="*/ 2 w 1354"/>
              <a:gd name="T9" fmla="*/ 558 h 558"/>
            </a:gdLst>
            <a:ahLst/>
            <a:cxnLst>
              <a:cxn ang="0">
                <a:pos x="T0" y="T1"/>
              </a:cxn>
              <a:cxn ang="0">
                <a:pos x="T2" y="T3"/>
              </a:cxn>
              <a:cxn ang="0">
                <a:pos x="T4" y="T5"/>
              </a:cxn>
              <a:cxn ang="0">
                <a:pos x="T6" y="T7"/>
              </a:cxn>
              <a:cxn ang="0">
                <a:pos x="T8" y="T9"/>
              </a:cxn>
            </a:cxnLst>
            <a:rect l="0" t="0" r="r" b="b"/>
            <a:pathLst>
              <a:path w="1354" h="558">
                <a:moveTo>
                  <a:pt x="2" y="558"/>
                </a:moveTo>
                <a:lnTo>
                  <a:pt x="0" y="556"/>
                </a:lnTo>
                <a:lnTo>
                  <a:pt x="1352" y="0"/>
                </a:lnTo>
                <a:lnTo>
                  <a:pt x="1354" y="4"/>
                </a:lnTo>
                <a:lnTo>
                  <a:pt x="2" y="558"/>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28" name="Freeform 15">
            <a:extLst>
              <a:ext uri="{FF2B5EF4-FFF2-40B4-BE49-F238E27FC236}">
                <a16:creationId xmlns:a16="http://schemas.microsoft.com/office/drawing/2014/main" id="{D864AE66-1E0E-4B50-BEB8-4E8825DF5488}"/>
              </a:ext>
            </a:extLst>
          </p:cNvPr>
          <p:cNvSpPr>
            <a:spLocks/>
          </p:cNvSpPr>
          <p:nvPr/>
        </p:nvSpPr>
        <p:spPr bwMode="auto">
          <a:xfrm>
            <a:off x="3852265" y="2524842"/>
            <a:ext cx="286637" cy="597381"/>
          </a:xfrm>
          <a:custGeom>
            <a:avLst/>
            <a:gdLst>
              <a:gd name="T0" fmla="*/ 620 w 622"/>
              <a:gd name="T1" fmla="*/ 1476 h 1476"/>
              <a:gd name="T2" fmla="*/ 0 w 622"/>
              <a:gd name="T3" fmla="*/ 0 h 1476"/>
              <a:gd name="T4" fmla="*/ 4 w 622"/>
              <a:gd name="T5" fmla="*/ 0 h 1476"/>
              <a:gd name="T6" fmla="*/ 622 w 622"/>
              <a:gd name="T7" fmla="*/ 1474 h 1476"/>
              <a:gd name="T8" fmla="*/ 620 w 622"/>
              <a:gd name="T9" fmla="*/ 1476 h 1476"/>
            </a:gdLst>
            <a:ahLst/>
            <a:cxnLst>
              <a:cxn ang="0">
                <a:pos x="T0" y="T1"/>
              </a:cxn>
              <a:cxn ang="0">
                <a:pos x="T2" y="T3"/>
              </a:cxn>
              <a:cxn ang="0">
                <a:pos x="T4" y="T5"/>
              </a:cxn>
              <a:cxn ang="0">
                <a:pos x="T6" y="T7"/>
              </a:cxn>
              <a:cxn ang="0">
                <a:pos x="T8" y="T9"/>
              </a:cxn>
            </a:cxnLst>
            <a:rect l="0" t="0" r="r" b="b"/>
            <a:pathLst>
              <a:path w="622" h="1476">
                <a:moveTo>
                  <a:pt x="620" y="1476"/>
                </a:moveTo>
                <a:lnTo>
                  <a:pt x="0" y="0"/>
                </a:lnTo>
                <a:lnTo>
                  <a:pt x="4" y="0"/>
                </a:lnTo>
                <a:lnTo>
                  <a:pt x="622" y="1474"/>
                </a:lnTo>
                <a:lnTo>
                  <a:pt x="620" y="1476"/>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29" name="Freeform 16">
            <a:extLst>
              <a:ext uri="{FF2B5EF4-FFF2-40B4-BE49-F238E27FC236}">
                <a16:creationId xmlns:a16="http://schemas.microsoft.com/office/drawing/2014/main" id="{02086AEB-1ED9-4E52-82F4-92C8A0ACADB4}"/>
              </a:ext>
            </a:extLst>
          </p:cNvPr>
          <p:cNvSpPr>
            <a:spLocks/>
          </p:cNvSpPr>
          <p:nvPr/>
        </p:nvSpPr>
        <p:spPr bwMode="auto">
          <a:xfrm>
            <a:off x="3852265" y="2524842"/>
            <a:ext cx="286637" cy="597381"/>
          </a:xfrm>
          <a:custGeom>
            <a:avLst/>
            <a:gdLst>
              <a:gd name="T0" fmla="*/ 4 w 622"/>
              <a:gd name="T1" fmla="*/ 1476 h 1476"/>
              <a:gd name="T2" fmla="*/ 0 w 622"/>
              <a:gd name="T3" fmla="*/ 1474 h 1476"/>
              <a:gd name="T4" fmla="*/ 620 w 622"/>
              <a:gd name="T5" fmla="*/ 0 h 1476"/>
              <a:gd name="T6" fmla="*/ 622 w 622"/>
              <a:gd name="T7" fmla="*/ 0 h 1476"/>
              <a:gd name="T8" fmla="*/ 4 w 622"/>
              <a:gd name="T9" fmla="*/ 1476 h 1476"/>
            </a:gdLst>
            <a:ahLst/>
            <a:cxnLst>
              <a:cxn ang="0">
                <a:pos x="T0" y="T1"/>
              </a:cxn>
              <a:cxn ang="0">
                <a:pos x="T2" y="T3"/>
              </a:cxn>
              <a:cxn ang="0">
                <a:pos x="T4" y="T5"/>
              </a:cxn>
              <a:cxn ang="0">
                <a:pos x="T6" y="T7"/>
              </a:cxn>
              <a:cxn ang="0">
                <a:pos x="T8" y="T9"/>
              </a:cxn>
            </a:cxnLst>
            <a:rect l="0" t="0" r="r" b="b"/>
            <a:pathLst>
              <a:path w="622" h="1476">
                <a:moveTo>
                  <a:pt x="4" y="1476"/>
                </a:moveTo>
                <a:lnTo>
                  <a:pt x="0" y="1474"/>
                </a:lnTo>
                <a:lnTo>
                  <a:pt x="620" y="0"/>
                </a:lnTo>
                <a:lnTo>
                  <a:pt x="622" y="0"/>
                </a:lnTo>
                <a:lnTo>
                  <a:pt x="4" y="1476"/>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30" name="Freeform 17">
            <a:extLst>
              <a:ext uri="{FF2B5EF4-FFF2-40B4-BE49-F238E27FC236}">
                <a16:creationId xmlns:a16="http://schemas.microsoft.com/office/drawing/2014/main" id="{C7BA01C6-8B3D-4AC5-B919-01B80391382D}"/>
              </a:ext>
            </a:extLst>
          </p:cNvPr>
          <p:cNvSpPr>
            <a:spLocks/>
          </p:cNvSpPr>
          <p:nvPr/>
        </p:nvSpPr>
        <p:spPr bwMode="auto">
          <a:xfrm>
            <a:off x="3650420" y="2694019"/>
            <a:ext cx="10138" cy="8904"/>
          </a:xfrm>
          <a:custGeom>
            <a:avLst/>
            <a:gdLst>
              <a:gd name="T0" fmla="*/ 22 w 22"/>
              <a:gd name="T1" fmla="*/ 10 h 22"/>
              <a:gd name="T2" fmla="*/ 22 w 22"/>
              <a:gd name="T3" fmla="*/ 10 h 22"/>
              <a:gd name="T4" fmla="*/ 20 w 22"/>
              <a:gd name="T5" fmla="*/ 6 h 22"/>
              <a:gd name="T6" fmla="*/ 18 w 22"/>
              <a:gd name="T7" fmla="*/ 2 h 22"/>
              <a:gd name="T8" fmla="*/ 14 w 22"/>
              <a:gd name="T9" fmla="*/ 0 h 22"/>
              <a:gd name="T10" fmla="*/ 10 w 22"/>
              <a:gd name="T11" fmla="*/ 0 h 22"/>
              <a:gd name="T12" fmla="*/ 10 w 22"/>
              <a:gd name="T13" fmla="*/ 0 h 22"/>
              <a:gd name="T14" fmla="*/ 6 w 22"/>
              <a:gd name="T15" fmla="*/ 0 h 22"/>
              <a:gd name="T16" fmla="*/ 2 w 22"/>
              <a:gd name="T17" fmla="*/ 2 h 22"/>
              <a:gd name="T18" fmla="*/ 0 w 22"/>
              <a:gd name="T19" fmla="*/ 6 h 22"/>
              <a:gd name="T20" fmla="*/ 0 w 22"/>
              <a:gd name="T21" fmla="*/ 10 h 22"/>
              <a:gd name="T22" fmla="*/ 0 w 22"/>
              <a:gd name="T23" fmla="*/ 10 h 22"/>
              <a:gd name="T24" fmla="*/ 0 w 22"/>
              <a:gd name="T25" fmla="*/ 16 h 22"/>
              <a:gd name="T26" fmla="*/ 2 w 22"/>
              <a:gd name="T27" fmla="*/ 18 h 22"/>
              <a:gd name="T28" fmla="*/ 6 w 22"/>
              <a:gd name="T29" fmla="*/ 22 h 22"/>
              <a:gd name="T30" fmla="*/ 10 w 22"/>
              <a:gd name="T31" fmla="*/ 22 h 22"/>
              <a:gd name="T32" fmla="*/ 10 w 22"/>
              <a:gd name="T33" fmla="*/ 22 h 22"/>
              <a:gd name="T34" fmla="*/ 14 w 22"/>
              <a:gd name="T35" fmla="*/ 22 h 22"/>
              <a:gd name="T36" fmla="*/ 18 w 22"/>
              <a:gd name="T37" fmla="*/ 18 h 22"/>
              <a:gd name="T38" fmla="*/ 20 w 22"/>
              <a:gd name="T39" fmla="*/ 16 h 22"/>
              <a:gd name="T40" fmla="*/ 22 w 22"/>
              <a:gd name="T41" fmla="*/ 10 h 22"/>
              <a:gd name="T42" fmla="*/ 22 w 22"/>
              <a:gd name="T43"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0"/>
                </a:moveTo>
                <a:lnTo>
                  <a:pt x="22" y="10"/>
                </a:lnTo>
                <a:lnTo>
                  <a:pt x="20" y="6"/>
                </a:lnTo>
                <a:lnTo>
                  <a:pt x="18" y="2"/>
                </a:lnTo>
                <a:lnTo>
                  <a:pt x="14" y="0"/>
                </a:lnTo>
                <a:lnTo>
                  <a:pt x="10" y="0"/>
                </a:lnTo>
                <a:lnTo>
                  <a:pt x="10" y="0"/>
                </a:lnTo>
                <a:lnTo>
                  <a:pt x="6" y="0"/>
                </a:lnTo>
                <a:lnTo>
                  <a:pt x="2" y="2"/>
                </a:lnTo>
                <a:lnTo>
                  <a:pt x="0" y="6"/>
                </a:lnTo>
                <a:lnTo>
                  <a:pt x="0" y="10"/>
                </a:lnTo>
                <a:lnTo>
                  <a:pt x="0" y="10"/>
                </a:lnTo>
                <a:lnTo>
                  <a:pt x="0" y="16"/>
                </a:lnTo>
                <a:lnTo>
                  <a:pt x="2" y="18"/>
                </a:lnTo>
                <a:lnTo>
                  <a:pt x="6" y="22"/>
                </a:lnTo>
                <a:lnTo>
                  <a:pt x="10" y="22"/>
                </a:lnTo>
                <a:lnTo>
                  <a:pt x="10" y="22"/>
                </a:lnTo>
                <a:lnTo>
                  <a:pt x="14" y="22"/>
                </a:lnTo>
                <a:lnTo>
                  <a:pt x="18" y="18"/>
                </a:lnTo>
                <a:lnTo>
                  <a:pt x="20" y="16"/>
                </a:lnTo>
                <a:lnTo>
                  <a:pt x="22" y="10"/>
                </a:lnTo>
                <a:lnTo>
                  <a:pt x="22" y="1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31" name="Freeform 18">
            <a:extLst>
              <a:ext uri="{FF2B5EF4-FFF2-40B4-BE49-F238E27FC236}">
                <a16:creationId xmlns:a16="http://schemas.microsoft.com/office/drawing/2014/main" id="{E7475E37-56C8-4B02-A2A3-EF22EADADA5C}"/>
              </a:ext>
            </a:extLst>
          </p:cNvPr>
          <p:cNvSpPr>
            <a:spLocks/>
          </p:cNvSpPr>
          <p:nvPr/>
        </p:nvSpPr>
        <p:spPr bwMode="auto">
          <a:xfrm>
            <a:off x="3733370" y="2587980"/>
            <a:ext cx="10138" cy="8904"/>
          </a:xfrm>
          <a:custGeom>
            <a:avLst/>
            <a:gdLst>
              <a:gd name="T0" fmla="*/ 22 w 22"/>
              <a:gd name="T1" fmla="*/ 12 h 22"/>
              <a:gd name="T2" fmla="*/ 22 w 22"/>
              <a:gd name="T3" fmla="*/ 12 h 22"/>
              <a:gd name="T4" fmla="*/ 22 w 22"/>
              <a:gd name="T5" fmla="*/ 6 h 22"/>
              <a:gd name="T6" fmla="*/ 18 w 22"/>
              <a:gd name="T7" fmla="*/ 4 h 22"/>
              <a:gd name="T8" fmla="*/ 16 w 22"/>
              <a:gd name="T9" fmla="*/ 0 h 22"/>
              <a:gd name="T10" fmla="*/ 12 w 22"/>
              <a:gd name="T11" fmla="*/ 0 h 22"/>
              <a:gd name="T12" fmla="*/ 12 w 22"/>
              <a:gd name="T13" fmla="*/ 0 h 22"/>
              <a:gd name="T14" fmla="*/ 6 w 22"/>
              <a:gd name="T15" fmla="*/ 0 h 22"/>
              <a:gd name="T16" fmla="*/ 4 w 22"/>
              <a:gd name="T17" fmla="*/ 4 h 22"/>
              <a:gd name="T18" fmla="*/ 0 w 22"/>
              <a:gd name="T19" fmla="*/ 6 h 22"/>
              <a:gd name="T20" fmla="*/ 0 w 22"/>
              <a:gd name="T21" fmla="*/ 12 h 22"/>
              <a:gd name="T22" fmla="*/ 0 w 22"/>
              <a:gd name="T23" fmla="*/ 12 h 22"/>
              <a:gd name="T24" fmla="*/ 0 w 22"/>
              <a:gd name="T25" fmla="*/ 16 h 22"/>
              <a:gd name="T26" fmla="*/ 4 w 22"/>
              <a:gd name="T27" fmla="*/ 20 h 22"/>
              <a:gd name="T28" fmla="*/ 6 w 22"/>
              <a:gd name="T29" fmla="*/ 22 h 22"/>
              <a:gd name="T30" fmla="*/ 12 w 22"/>
              <a:gd name="T31" fmla="*/ 22 h 22"/>
              <a:gd name="T32" fmla="*/ 12 w 22"/>
              <a:gd name="T33" fmla="*/ 22 h 22"/>
              <a:gd name="T34" fmla="*/ 16 w 22"/>
              <a:gd name="T35" fmla="*/ 22 h 22"/>
              <a:gd name="T36" fmla="*/ 18 w 22"/>
              <a:gd name="T37" fmla="*/ 20 h 22"/>
              <a:gd name="T38" fmla="*/ 22 w 22"/>
              <a:gd name="T39" fmla="*/ 16 h 22"/>
              <a:gd name="T40" fmla="*/ 22 w 22"/>
              <a:gd name="T41" fmla="*/ 12 h 22"/>
              <a:gd name="T42" fmla="*/ 22 w 22"/>
              <a:gd name="T43"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2"/>
                </a:moveTo>
                <a:lnTo>
                  <a:pt x="22" y="12"/>
                </a:lnTo>
                <a:lnTo>
                  <a:pt x="22" y="6"/>
                </a:lnTo>
                <a:lnTo>
                  <a:pt x="18" y="4"/>
                </a:lnTo>
                <a:lnTo>
                  <a:pt x="16" y="0"/>
                </a:lnTo>
                <a:lnTo>
                  <a:pt x="12" y="0"/>
                </a:lnTo>
                <a:lnTo>
                  <a:pt x="12" y="0"/>
                </a:lnTo>
                <a:lnTo>
                  <a:pt x="6" y="0"/>
                </a:lnTo>
                <a:lnTo>
                  <a:pt x="4" y="4"/>
                </a:lnTo>
                <a:lnTo>
                  <a:pt x="0" y="6"/>
                </a:lnTo>
                <a:lnTo>
                  <a:pt x="0" y="12"/>
                </a:lnTo>
                <a:lnTo>
                  <a:pt x="0" y="12"/>
                </a:lnTo>
                <a:lnTo>
                  <a:pt x="0" y="16"/>
                </a:lnTo>
                <a:lnTo>
                  <a:pt x="4" y="20"/>
                </a:lnTo>
                <a:lnTo>
                  <a:pt x="6" y="22"/>
                </a:lnTo>
                <a:lnTo>
                  <a:pt x="12" y="22"/>
                </a:lnTo>
                <a:lnTo>
                  <a:pt x="12" y="22"/>
                </a:lnTo>
                <a:lnTo>
                  <a:pt x="16" y="22"/>
                </a:lnTo>
                <a:lnTo>
                  <a:pt x="18" y="20"/>
                </a:lnTo>
                <a:lnTo>
                  <a:pt x="22" y="16"/>
                </a:lnTo>
                <a:lnTo>
                  <a:pt x="22" y="12"/>
                </a:lnTo>
                <a:lnTo>
                  <a:pt x="22"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32" name="Freeform 19">
            <a:extLst>
              <a:ext uri="{FF2B5EF4-FFF2-40B4-BE49-F238E27FC236}">
                <a16:creationId xmlns:a16="http://schemas.microsoft.com/office/drawing/2014/main" id="{EF76C951-5396-4E38-92ED-ED95F806CFD2}"/>
              </a:ext>
            </a:extLst>
          </p:cNvPr>
          <p:cNvSpPr>
            <a:spLocks/>
          </p:cNvSpPr>
          <p:nvPr/>
        </p:nvSpPr>
        <p:spPr bwMode="auto">
          <a:xfrm>
            <a:off x="3847656" y="2520794"/>
            <a:ext cx="10138" cy="8904"/>
          </a:xfrm>
          <a:custGeom>
            <a:avLst/>
            <a:gdLst>
              <a:gd name="T0" fmla="*/ 22 w 22"/>
              <a:gd name="T1" fmla="*/ 10 h 22"/>
              <a:gd name="T2" fmla="*/ 22 w 22"/>
              <a:gd name="T3" fmla="*/ 10 h 22"/>
              <a:gd name="T4" fmla="*/ 22 w 22"/>
              <a:gd name="T5" fmla="*/ 6 h 22"/>
              <a:gd name="T6" fmla="*/ 20 w 22"/>
              <a:gd name="T7" fmla="*/ 2 h 22"/>
              <a:gd name="T8" fmla="*/ 16 w 22"/>
              <a:gd name="T9" fmla="*/ 0 h 22"/>
              <a:gd name="T10" fmla="*/ 12 w 22"/>
              <a:gd name="T11" fmla="*/ 0 h 22"/>
              <a:gd name="T12" fmla="*/ 12 w 22"/>
              <a:gd name="T13" fmla="*/ 0 h 22"/>
              <a:gd name="T14" fmla="*/ 8 w 22"/>
              <a:gd name="T15" fmla="*/ 0 h 22"/>
              <a:gd name="T16" fmla="*/ 4 w 22"/>
              <a:gd name="T17" fmla="*/ 2 h 22"/>
              <a:gd name="T18" fmla="*/ 2 w 22"/>
              <a:gd name="T19" fmla="*/ 6 h 22"/>
              <a:gd name="T20" fmla="*/ 0 w 22"/>
              <a:gd name="T21" fmla="*/ 10 h 22"/>
              <a:gd name="T22" fmla="*/ 0 w 22"/>
              <a:gd name="T23" fmla="*/ 10 h 22"/>
              <a:gd name="T24" fmla="*/ 2 w 22"/>
              <a:gd name="T25" fmla="*/ 14 h 22"/>
              <a:gd name="T26" fmla="*/ 4 w 22"/>
              <a:gd name="T27" fmla="*/ 18 h 22"/>
              <a:gd name="T28" fmla="*/ 8 w 22"/>
              <a:gd name="T29" fmla="*/ 20 h 22"/>
              <a:gd name="T30" fmla="*/ 12 w 22"/>
              <a:gd name="T31" fmla="*/ 22 h 22"/>
              <a:gd name="T32" fmla="*/ 12 w 22"/>
              <a:gd name="T33" fmla="*/ 22 h 22"/>
              <a:gd name="T34" fmla="*/ 16 w 22"/>
              <a:gd name="T35" fmla="*/ 20 h 22"/>
              <a:gd name="T36" fmla="*/ 20 w 22"/>
              <a:gd name="T37" fmla="*/ 18 h 22"/>
              <a:gd name="T38" fmla="*/ 22 w 22"/>
              <a:gd name="T39" fmla="*/ 14 h 22"/>
              <a:gd name="T40" fmla="*/ 22 w 22"/>
              <a:gd name="T41" fmla="*/ 10 h 22"/>
              <a:gd name="T42" fmla="*/ 22 w 22"/>
              <a:gd name="T43"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0"/>
                </a:moveTo>
                <a:lnTo>
                  <a:pt x="22" y="10"/>
                </a:lnTo>
                <a:lnTo>
                  <a:pt x="22" y="6"/>
                </a:lnTo>
                <a:lnTo>
                  <a:pt x="20" y="2"/>
                </a:lnTo>
                <a:lnTo>
                  <a:pt x="16" y="0"/>
                </a:lnTo>
                <a:lnTo>
                  <a:pt x="12" y="0"/>
                </a:lnTo>
                <a:lnTo>
                  <a:pt x="12" y="0"/>
                </a:lnTo>
                <a:lnTo>
                  <a:pt x="8" y="0"/>
                </a:lnTo>
                <a:lnTo>
                  <a:pt x="4" y="2"/>
                </a:lnTo>
                <a:lnTo>
                  <a:pt x="2" y="6"/>
                </a:lnTo>
                <a:lnTo>
                  <a:pt x="0" y="10"/>
                </a:lnTo>
                <a:lnTo>
                  <a:pt x="0" y="10"/>
                </a:lnTo>
                <a:lnTo>
                  <a:pt x="2" y="14"/>
                </a:lnTo>
                <a:lnTo>
                  <a:pt x="4" y="18"/>
                </a:lnTo>
                <a:lnTo>
                  <a:pt x="8" y="20"/>
                </a:lnTo>
                <a:lnTo>
                  <a:pt x="12" y="22"/>
                </a:lnTo>
                <a:lnTo>
                  <a:pt x="12" y="22"/>
                </a:lnTo>
                <a:lnTo>
                  <a:pt x="16" y="20"/>
                </a:lnTo>
                <a:lnTo>
                  <a:pt x="20" y="18"/>
                </a:lnTo>
                <a:lnTo>
                  <a:pt x="22" y="14"/>
                </a:lnTo>
                <a:lnTo>
                  <a:pt x="22" y="10"/>
                </a:lnTo>
                <a:lnTo>
                  <a:pt x="22" y="1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40" name="Freeform 20">
            <a:extLst>
              <a:ext uri="{FF2B5EF4-FFF2-40B4-BE49-F238E27FC236}">
                <a16:creationId xmlns:a16="http://schemas.microsoft.com/office/drawing/2014/main" id="{B91123D3-FDA4-41F6-A112-54019C2280F7}"/>
              </a:ext>
            </a:extLst>
          </p:cNvPr>
          <p:cNvSpPr>
            <a:spLocks/>
          </p:cNvSpPr>
          <p:nvPr/>
        </p:nvSpPr>
        <p:spPr bwMode="auto">
          <a:xfrm>
            <a:off x="3989592" y="2492463"/>
            <a:ext cx="10138" cy="8904"/>
          </a:xfrm>
          <a:custGeom>
            <a:avLst/>
            <a:gdLst>
              <a:gd name="T0" fmla="*/ 22 w 22"/>
              <a:gd name="T1" fmla="*/ 10 h 22"/>
              <a:gd name="T2" fmla="*/ 22 w 22"/>
              <a:gd name="T3" fmla="*/ 10 h 22"/>
              <a:gd name="T4" fmla="*/ 22 w 22"/>
              <a:gd name="T5" fmla="*/ 6 h 22"/>
              <a:gd name="T6" fmla="*/ 20 w 22"/>
              <a:gd name="T7" fmla="*/ 2 h 22"/>
              <a:gd name="T8" fmla="*/ 16 w 22"/>
              <a:gd name="T9" fmla="*/ 0 h 22"/>
              <a:gd name="T10" fmla="*/ 12 w 22"/>
              <a:gd name="T11" fmla="*/ 0 h 22"/>
              <a:gd name="T12" fmla="*/ 12 w 22"/>
              <a:gd name="T13" fmla="*/ 0 h 22"/>
              <a:gd name="T14" fmla="*/ 6 w 22"/>
              <a:gd name="T15" fmla="*/ 0 h 22"/>
              <a:gd name="T16" fmla="*/ 4 w 22"/>
              <a:gd name="T17" fmla="*/ 2 h 22"/>
              <a:gd name="T18" fmla="*/ 0 w 22"/>
              <a:gd name="T19" fmla="*/ 6 h 22"/>
              <a:gd name="T20" fmla="*/ 0 w 22"/>
              <a:gd name="T21" fmla="*/ 10 h 22"/>
              <a:gd name="T22" fmla="*/ 0 w 22"/>
              <a:gd name="T23" fmla="*/ 10 h 22"/>
              <a:gd name="T24" fmla="*/ 0 w 22"/>
              <a:gd name="T25" fmla="*/ 14 h 22"/>
              <a:gd name="T26" fmla="*/ 4 w 22"/>
              <a:gd name="T27" fmla="*/ 18 h 22"/>
              <a:gd name="T28" fmla="*/ 6 w 22"/>
              <a:gd name="T29" fmla="*/ 20 h 22"/>
              <a:gd name="T30" fmla="*/ 12 w 22"/>
              <a:gd name="T31" fmla="*/ 22 h 22"/>
              <a:gd name="T32" fmla="*/ 12 w 22"/>
              <a:gd name="T33" fmla="*/ 22 h 22"/>
              <a:gd name="T34" fmla="*/ 16 w 22"/>
              <a:gd name="T35" fmla="*/ 20 h 22"/>
              <a:gd name="T36" fmla="*/ 20 w 22"/>
              <a:gd name="T37" fmla="*/ 18 h 22"/>
              <a:gd name="T38" fmla="*/ 22 w 22"/>
              <a:gd name="T39" fmla="*/ 14 h 22"/>
              <a:gd name="T40" fmla="*/ 22 w 22"/>
              <a:gd name="T41" fmla="*/ 10 h 22"/>
              <a:gd name="T42" fmla="*/ 22 w 22"/>
              <a:gd name="T43"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0"/>
                </a:moveTo>
                <a:lnTo>
                  <a:pt x="22" y="10"/>
                </a:lnTo>
                <a:lnTo>
                  <a:pt x="22" y="6"/>
                </a:lnTo>
                <a:lnTo>
                  <a:pt x="20" y="2"/>
                </a:lnTo>
                <a:lnTo>
                  <a:pt x="16" y="0"/>
                </a:lnTo>
                <a:lnTo>
                  <a:pt x="12" y="0"/>
                </a:lnTo>
                <a:lnTo>
                  <a:pt x="12" y="0"/>
                </a:lnTo>
                <a:lnTo>
                  <a:pt x="6" y="0"/>
                </a:lnTo>
                <a:lnTo>
                  <a:pt x="4" y="2"/>
                </a:lnTo>
                <a:lnTo>
                  <a:pt x="0" y="6"/>
                </a:lnTo>
                <a:lnTo>
                  <a:pt x="0" y="10"/>
                </a:lnTo>
                <a:lnTo>
                  <a:pt x="0" y="10"/>
                </a:lnTo>
                <a:lnTo>
                  <a:pt x="0" y="14"/>
                </a:lnTo>
                <a:lnTo>
                  <a:pt x="4" y="18"/>
                </a:lnTo>
                <a:lnTo>
                  <a:pt x="6" y="20"/>
                </a:lnTo>
                <a:lnTo>
                  <a:pt x="12" y="22"/>
                </a:lnTo>
                <a:lnTo>
                  <a:pt x="12" y="22"/>
                </a:lnTo>
                <a:lnTo>
                  <a:pt x="16" y="20"/>
                </a:lnTo>
                <a:lnTo>
                  <a:pt x="20" y="18"/>
                </a:lnTo>
                <a:lnTo>
                  <a:pt x="22" y="14"/>
                </a:lnTo>
                <a:lnTo>
                  <a:pt x="22" y="10"/>
                </a:lnTo>
                <a:lnTo>
                  <a:pt x="22" y="1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41" name="Freeform 21">
            <a:extLst>
              <a:ext uri="{FF2B5EF4-FFF2-40B4-BE49-F238E27FC236}">
                <a16:creationId xmlns:a16="http://schemas.microsoft.com/office/drawing/2014/main" id="{D57F95A2-E843-4BF3-B3A3-C8078064B3EA}"/>
              </a:ext>
            </a:extLst>
          </p:cNvPr>
          <p:cNvSpPr>
            <a:spLocks/>
          </p:cNvSpPr>
          <p:nvPr/>
        </p:nvSpPr>
        <p:spPr bwMode="auto">
          <a:xfrm>
            <a:off x="3989592" y="3138411"/>
            <a:ext cx="10138" cy="9713"/>
          </a:xfrm>
          <a:custGeom>
            <a:avLst/>
            <a:gdLst>
              <a:gd name="T0" fmla="*/ 22 w 22"/>
              <a:gd name="T1" fmla="*/ 12 h 24"/>
              <a:gd name="T2" fmla="*/ 22 w 22"/>
              <a:gd name="T3" fmla="*/ 12 h 24"/>
              <a:gd name="T4" fmla="*/ 22 w 22"/>
              <a:gd name="T5" fmla="*/ 8 h 24"/>
              <a:gd name="T6" fmla="*/ 18 w 22"/>
              <a:gd name="T7" fmla="*/ 4 h 24"/>
              <a:gd name="T8" fmla="*/ 16 w 22"/>
              <a:gd name="T9" fmla="*/ 2 h 24"/>
              <a:gd name="T10" fmla="*/ 10 w 22"/>
              <a:gd name="T11" fmla="*/ 0 h 24"/>
              <a:gd name="T12" fmla="*/ 10 w 22"/>
              <a:gd name="T13" fmla="*/ 0 h 24"/>
              <a:gd name="T14" fmla="*/ 6 w 22"/>
              <a:gd name="T15" fmla="*/ 2 h 24"/>
              <a:gd name="T16" fmla="*/ 2 w 22"/>
              <a:gd name="T17" fmla="*/ 4 h 24"/>
              <a:gd name="T18" fmla="*/ 0 w 22"/>
              <a:gd name="T19" fmla="*/ 8 h 24"/>
              <a:gd name="T20" fmla="*/ 0 w 22"/>
              <a:gd name="T21" fmla="*/ 12 h 24"/>
              <a:gd name="T22" fmla="*/ 0 w 22"/>
              <a:gd name="T23" fmla="*/ 12 h 24"/>
              <a:gd name="T24" fmla="*/ 0 w 22"/>
              <a:gd name="T25" fmla="*/ 16 h 24"/>
              <a:gd name="T26" fmla="*/ 2 w 22"/>
              <a:gd name="T27" fmla="*/ 20 h 24"/>
              <a:gd name="T28" fmla="*/ 6 w 22"/>
              <a:gd name="T29" fmla="*/ 22 h 24"/>
              <a:gd name="T30" fmla="*/ 10 w 22"/>
              <a:gd name="T31" fmla="*/ 24 h 24"/>
              <a:gd name="T32" fmla="*/ 10 w 22"/>
              <a:gd name="T33" fmla="*/ 24 h 24"/>
              <a:gd name="T34" fmla="*/ 16 w 22"/>
              <a:gd name="T35" fmla="*/ 22 h 24"/>
              <a:gd name="T36" fmla="*/ 18 w 22"/>
              <a:gd name="T37" fmla="*/ 20 h 24"/>
              <a:gd name="T38" fmla="*/ 22 w 22"/>
              <a:gd name="T39" fmla="*/ 16 h 24"/>
              <a:gd name="T40" fmla="*/ 22 w 22"/>
              <a:gd name="T41" fmla="*/ 12 h 24"/>
              <a:gd name="T42" fmla="*/ 22 w 22"/>
              <a:gd name="T43"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4">
                <a:moveTo>
                  <a:pt x="22" y="12"/>
                </a:moveTo>
                <a:lnTo>
                  <a:pt x="22" y="12"/>
                </a:lnTo>
                <a:lnTo>
                  <a:pt x="22" y="8"/>
                </a:lnTo>
                <a:lnTo>
                  <a:pt x="18" y="4"/>
                </a:lnTo>
                <a:lnTo>
                  <a:pt x="16" y="2"/>
                </a:lnTo>
                <a:lnTo>
                  <a:pt x="10" y="0"/>
                </a:lnTo>
                <a:lnTo>
                  <a:pt x="10" y="0"/>
                </a:lnTo>
                <a:lnTo>
                  <a:pt x="6" y="2"/>
                </a:lnTo>
                <a:lnTo>
                  <a:pt x="2" y="4"/>
                </a:lnTo>
                <a:lnTo>
                  <a:pt x="0" y="8"/>
                </a:lnTo>
                <a:lnTo>
                  <a:pt x="0" y="12"/>
                </a:lnTo>
                <a:lnTo>
                  <a:pt x="0" y="12"/>
                </a:lnTo>
                <a:lnTo>
                  <a:pt x="0" y="16"/>
                </a:lnTo>
                <a:lnTo>
                  <a:pt x="2" y="20"/>
                </a:lnTo>
                <a:lnTo>
                  <a:pt x="6" y="22"/>
                </a:lnTo>
                <a:lnTo>
                  <a:pt x="10" y="24"/>
                </a:lnTo>
                <a:lnTo>
                  <a:pt x="10" y="24"/>
                </a:lnTo>
                <a:lnTo>
                  <a:pt x="16" y="22"/>
                </a:lnTo>
                <a:lnTo>
                  <a:pt x="18" y="20"/>
                </a:lnTo>
                <a:lnTo>
                  <a:pt x="22" y="16"/>
                </a:lnTo>
                <a:lnTo>
                  <a:pt x="22" y="12"/>
                </a:lnTo>
                <a:lnTo>
                  <a:pt x="22"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42" name="Freeform 22">
            <a:extLst>
              <a:ext uri="{FF2B5EF4-FFF2-40B4-BE49-F238E27FC236}">
                <a16:creationId xmlns:a16="http://schemas.microsoft.com/office/drawing/2014/main" id="{A6F1B0EB-04BB-44B8-81BA-6312B56CE24F}"/>
              </a:ext>
            </a:extLst>
          </p:cNvPr>
          <p:cNvSpPr>
            <a:spLocks/>
          </p:cNvSpPr>
          <p:nvPr/>
        </p:nvSpPr>
        <p:spPr bwMode="auto">
          <a:xfrm>
            <a:off x="3847656" y="3117366"/>
            <a:ext cx="10138" cy="8904"/>
          </a:xfrm>
          <a:custGeom>
            <a:avLst/>
            <a:gdLst>
              <a:gd name="T0" fmla="*/ 22 w 22"/>
              <a:gd name="T1" fmla="*/ 10 h 22"/>
              <a:gd name="T2" fmla="*/ 22 w 22"/>
              <a:gd name="T3" fmla="*/ 10 h 22"/>
              <a:gd name="T4" fmla="*/ 22 w 22"/>
              <a:gd name="T5" fmla="*/ 6 h 22"/>
              <a:gd name="T6" fmla="*/ 20 w 22"/>
              <a:gd name="T7" fmla="*/ 2 h 22"/>
              <a:gd name="T8" fmla="*/ 16 w 22"/>
              <a:gd name="T9" fmla="*/ 0 h 22"/>
              <a:gd name="T10" fmla="*/ 12 w 22"/>
              <a:gd name="T11" fmla="*/ 0 h 22"/>
              <a:gd name="T12" fmla="*/ 12 w 22"/>
              <a:gd name="T13" fmla="*/ 0 h 22"/>
              <a:gd name="T14" fmla="*/ 8 w 22"/>
              <a:gd name="T15" fmla="*/ 0 h 22"/>
              <a:gd name="T16" fmla="*/ 4 w 22"/>
              <a:gd name="T17" fmla="*/ 2 h 22"/>
              <a:gd name="T18" fmla="*/ 2 w 22"/>
              <a:gd name="T19" fmla="*/ 6 h 22"/>
              <a:gd name="T20" fmla="*/ 0 w 22"/>
              <a:gd name="T21" fmla="*/ 10 h 22"/>
              <a:gd name="T22" fmla="*/ 0 w 22"/>
              <a:gd name="T23" fmla="*/ 10 h 22"/>
              <a:gd name="T24" fmla="*/ 2 w 22"/>
              <a:gd name="T25" fmla="*/ 14 h 22"/>
              <a:gd name="T26" fmla="*/ 4 w 22"/>
              <a:gd name="T27" fmla="*/ 18 h 22"/>
              <a:gd name="T28" fmla="*/ 8 w 22"/>
              <a:gd name="T29" fmla="*/ 20 h 22"/>
              <a:gd name="T30" fmla="*/ 12 w 22"/>
              <a:gd name="T31" fmla="*/ 22 h 22"/>
              <a:gd name="T32" fmla="*/ 12 w 22"/>
              <a:gd name="T33" fmla="*/ 22 h 22"/>
              <a:gd name="T34" fmla="*/ 16 w 22"/>
              <a:gd name="T35" fmla="*/ 20 h 22"/>
              <a:gd name="T36" fmla="*/ 20 w 22"/>
              <a:gd name="T37" fmla="*/ 18 h 22"/>
              <a:gd name="T38" fmla="*/ 22 w 22"/>
              <a:gd name="T39" fmla="*/ 14 h 22"/>
              <a:gd name="T40" fmla="*/ 22 w 22"/>
              <a:gd name="T41" fmla="*/ 10 h 22"/>
              <a:gd name="T42" fmla="*/ 22 w 22"/>
              <a:gd name="T43"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0"/>
                </a:moveTo>
                <a:lnTo>
                  <a:pt x="22" y="10"/>
                </a:lnTo>
                <a:lnTo>
                  <a:pt x="22" y="6"/>
                </a:lnTo>
                <a:lnTo>
                  <a:pt x="20" y="2"/>
                </a:lnTo>
                <a:lnTo>
                  <a:pt x="16" y="0"/>
                </a:lnTo>
                <a:lnTo>
                  <a:pt x="12" y="0"/>
                </a:lnTo>
                <a:lnTo>
                  <a:pt x="12" y="0"/>
                </a:lnTo>
                <a:lnTo>
                  <a:pt x="8" y="0"/>
                </a:lnTo>
                <a:lnTo>
                  <a:pt x="4" y="2"/>
                </a:lnTo>
                <a:lnTo>
                  <a:pt x="2" y="6"/>
                </a:lnTo>
                <a:lnTo>
                  <a:pt x="0" y="10"/>
                </a:lnTo>
                <a:lnTo>
                  <a:pt x="0" y="10"/>
                </a:lnTo>
                <a:lnTo>
                  <a:pt x="2" y="14"/>
                </a:lnTo>
                <a:lnTo>
                  <a:pt x="4" y="18"/>
                </a:lnTo>
                <a:lnTo>
                  <a:pt x="8" y="20"/>
                </a:lnTo>
                <a:lnTo>
                  <a:pt x="12" y="22"/>
                </a:lnTo>
                <a:lnTo>
                  <a:pt x="12" y="22"/>
                </a:lnTo>
                <a:lnTo>
                  <a:pt x="16" y="20"/>
                </a:lnTo>
                <a:lnTo>
                  <a:pt x="20" y="18"/>
                </a:lnTo>
                <a:lnTo>
                  <a:pt x="22" y="14"/>
                </a:lnTo>
                <a:lnTo>
                  <a:pt x="22" y="10"/>
                </a:lnTo>
                <a:lnTo>
                  <a:pt x="22" y="1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43" name="Freeform 23">
            <a:extLst>
              <a:ext uri="{FF2B5EF4-FFF2-40B4-BE49-F238E27FC236}">
                <a16:creationId xmlns:a16="http://schemas.microsoft.com/office/drawing/2014/main" id="{605BE8F4-A796-4C64-91FE-B816EDA7CB96}"/>
              </a:ext>
            </a:extLst>
          </p:cNvPr>
          <p:cNvSpPr>
            <a:spLocks/>
          </p:cNvSpPr>
          <p:nvPr/>
        </p:nvSpPr>
        <p:spPr bwMode="auto">
          <a:xfrm>
            <a:off x="3733370" y="3042895"/>
            <a:ext cx="10138" cy="8904"/>
          </a:xfrm>
          <a:custGeom>
            <a:avLst/>
            <a:gdLst>
              <a:gd name="T0" fmla="*/ 22 w 22"/>
              <a:gd name="T1" fmla="*/ 12 h 22"/>
              <a:gd name="T2" fmla="*/ 22 w 22"/>
              <a:gd name="T3" fmla="*/ 12 h 22"/>
              <a:gd name="T4" fmla="*/ 22 w 22"/>
              <a:gd name="T5" fmla="*/ 8 h 22"/>
              <a:gd name="T6" fmla="*/ 18 w 22"/>
              <a:gd name="T7" fmla="*/ 4 h 22"/>
              <a:gd name="T8" fmla="*/ 16 w 22"/>
              <a:gd name="T9" fmla="*/ 2 h 22"/>
              <a:gd name="T10" fmla="*/ 12 w 22"/>
              <a:gd name="T11" fmla="*/ 0 h 22"/>
              <a:gd name="T12" fmla="*/ 12 w 22"/>
              <a:gd name="T13" fmla="*/ 0 h 22"/>
              <a:gd name="T14" fmla="*/ 6 w 22"/>
              <a:gd name="T15" fmla="*/ 2 h 22"/>
              <a:gd name="T16" fmla="*/ 4 w 22"/>
              <a:gd name="T17" fmla="*/ 4 h 22"/>
              <a:gd name="T18" fmla="*/ 0 w 22"/>
              <a:gd name="T19" fmla="*/ 8 h 22"/>
              <a:gd name="T20" fmla="*/ 0 w 22"/>
              <a:gd name="T21" fmla="*/ 12 h 22"/>
              <a:gd name="T22" fmla="*/ 0 w 22"/>
              <a:gd name="T23" fmla="*/ 12 h 22"/>
              <a:gd name="T24" fmla="*/ 0 w 22"/>
              <a:gd name="T25" fmla="*/ 16 h 22"/>
              <a:gd name="T26" fmla="*/ 4 w 22"/>
              <a:gd name="T27" fmla="*/ 20 h 22"/>
              <a:gd name="T28" fmla="*/ 6 w 22"/>
              <a:gd name="T29" fmla="*/ 22 h 22"/>
              <a:gd name="T30" fmla="*/ 12 w 22"/>
              <a:gd name="T31" fmla="*/ 22 h 22"/>
              <a:gd name="T32" fmla="*/ 12 w 22"/>
              <a:gd name="T33" fmla="*/ 22 h 22"/>
              <a:gd name="T34" fmla="*/ 16 w 22"/>
              <a:gd name="T35" fmla="*/ 22 h 22"/>
              <a:gd name="T36" fmla="*/ 18 w 22"/>
              <a:gd name="T37" fmla="*/ 20 h 22"/>
              <a:gd name="T38" fmla="*/ 22 w 22"/>
              <a:gd name="T39" fmla="*/ 16 h 22"/>
              <a:gd name="T40" fmla="*/ 22 w 22"/>
              <a:gd name="T41" fmla="*/ 12 h 22"/>
              <a:gd name="T42" fmla="*/ 22 w 22"/>
              <a:gd name="T43"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2"/>
                </a:moveTo>
                <a:lnTo>
                  <a:pt x="22" y="12"/>
                </a:lnTo>
                <a:lnTo>
                  <a:pt x="22" y="8"/>
                </a:lnTo>
                <a:lnTo>
                  <a:pt x="18" y="4"/>
                </a:lnTo>
                <a:lnTo>
                  <a:pt x="16" y="2"/>
                </a:lnTo>
                <a:lnTo>
                  <a:pt x="12" y="0"/>
                </a:lnTo>
                <a:lnTo>
                  <a:pt x="12" y="0"/>
                </a:lnTo>
                <a:lnTo>
                  <a:pt x="6" y="2"/>
                </a:lnTo>
                <a:lnTo>
                  <a:pt x="4" y="4"/>
                </a:lnTo>
                <a:lnTo>
                  <a:pt x="0" y="8"/>
                </a:lnTo>
                <a:lnTo>
                  <a:pt x="0" y="12"/>
                </a:lnTo>
                <a:lnTo>
                  <a:pt x="0" y="12"/>
                </a:lnTo>
                <a:lnTo>
                  <a:pt x="0" y="16"/>
                </a:lnTo>
                <a:lnTo>
                  <a:pt x="4" y="20"/>
                </a:lnTo>
                <a:lnTo>
                  <a:pt x="6" y="22"/>
                </a:lnTo>
                <a:lnTo>
                  <a:pt x="12" y="22"/>
                </a:lnTo>
                <a:lnTo>
                  <a:pt x="12" y="22"/>
                </a:lnTo>
                <a:lnTo>
                  <a:pt x="16" y="22"/>
                </a:lnTo>
                <a:lnTo>
                  <a:pt x="18" y="20"/>
                </a:lnTo>
                <a:lnTo>
                  <a:pt x="22" y="16"/>
                </a:lnTo>
                <a:lnTo>
                  <a:pt x="22" y="12"/>
                </a:lnTo>
                <a:lnTo>
                  <a:pt x="22"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44" name="Freeform 24">
            <a:extLst>
              <a:ext uri="{FF2B5EF4-FFF2-40B4-BE49-F238E27FC236}">
                <a16:creationId xmlns:a16="http://schemas.microsoft.com/office/drawing/2014/main" id="{72DE3C7D-8C5F-4EAF-B547-76BB1EC9E79F}"/>
              </a:ext>
            </a:extLst>
          </p:cNvPr>
          <p:cNvSpPr>
            <a:spLocks/>
          </p:cNvSpPr>
          <p:nvPr/>
        </p:nvSpPr>
        <p:spPr bwMode="auto">
          <a:xfrm>
            <a:off x="3620927" y="2812200"/>
            <a:ext cx="10138" cy="8904"/>
          </a:xfrm>
          <a:custGeom>
            <a:avLst/>
            <a:gdLst>
              <a:gd name="T0" fmla="*/ 22 w 22"/>
              <a:gd name="T1" fmla="*/ 12 h 22"/>
              <a:gd name="T2" fmla="*/ 22 w 22"/>
              <a:gd name="T3" fmla="*/ 12 h 22"/>
              <a:gd name="T4" fmla="*/ 22 w 22"/>
              <a:gd name="T5" fmla="*/ 8 h 22"/>
              <a:gd name="T6" fmla="*/ 20 w 22"/>
              <a:gd name="T7" fmla="*/ 4 h 22"/>
              <a:gd name="T8" fmla="*/ 16 w 22"/>
              <a:gd name="T9" fmla="*/ 2 h 22"/>
              <a:gd name="T10" fmla="*/ 12 w 22"/>
              <a:gd name="T11" fmla="*/ 0 h 22"/>
              <a:gd name="T12" fmla="*/ 12 w 22"/>
              <a:gd name="T13" fmla="*/ 0 h 22"/>
              <a:gd name="T14" fmla="*/ 8 w 22"/>
              <a:gd name="T15" fmla="*/ 2 h 22"/>
              <a:gd name="T16" fmla="*/ 4 w 22"/>
              <a:gd name="T17" fmla="*/ 4 h 22"/>
              <a:gd name="T18" fmla="*/ 2 w 22"/>
              <a:gd name="T19" fmla="*/ 8 h 22"/>
              <a:gd name="T20" fmla="*/ 0 w 22"/>
              <a:gd name="T21" fmla="*/ 12 h 22"/>
              <a:gd name="T22" fmla="*/ 0 w 22"/>
              <a:gd name="T23" fmla="*/ 12 h 22"/>
              <a:gd name="T24" fmla="*/ 2 w 22"/>
              <a:gd name="T25" fmla="*/ 16 h 22"/>
              <a:gd name="T26" fmla="*/ 4 w 22"/>
              <a:gd name="T27" fmla="*/ 20 h 22"/>
              <a:gd name="T28" fmla="*/ 8 w 22"/>
              <a:gd name="T29" fmla="*/ 22 h 22"/>
              <a:gd name="T30" fmla="*/ 12 w 22"/>
              <a:gd name="T31" fmla="*/ 22 h 22"/>
              <a:gd name="T32" fmla="*/ 12 w 22"/>
              <a:gd name="T33" fmla="*/ 22 h 22"/>
              <a:gd name="T34" fmla="*/ 16 w 22"/>
              <a:gd name="T35" fmla="*/ 22 h 22"/>
              <a:gd name="T36" fmla="*/ 20 w 22"/>
              <a:gd name="T37" fmla="*/ 20 h 22"/>
              <a:gd name="T38" fmla="*/ 22 w 22"/>
              <a:gd name="T39" fmla="*/ 16 h 22"/>
              <a:gd name="T40" fmla="*/ 22 w 22"/>
              <a:gd name="T41" fmla="*/ 12 h 22"/>
              <a:gd name="T42" fmla="*/ 22 w 22"/>
              <a:gd name="T43"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2"/>
                </a:moveTo>
                <a:lnTo>
                  <a:pt x="22" y="12"/>
                </a:lnTo>
                <a:lnTo>
                  <a:pt x="22" y="8"/>
                </a:lnTo>
                <a:lnTo>
                  <a:pt x="20" y="4"/>
                </a:lnTo>
                <a:lnTo>
                  <a:pt x="16" y="2"/>
                </a:lnTo>
                <a:lnTo>
                  <a:pt x="12" y="0"/>
                </a:lnTo>
                <a:lnTo>
                  <a:pt x="12" y="0"/>
                </a:lnTo>
                <a:lnTo>
                  <a:pt x="8" y="2"/>
                </a:lnTo>
                <a:lnTo>
                  <a:pt x="4" y="4"/>
                </a:lnTo>
                <a:lnTo>
                  <a:pt x="2" y="8"/>
                </a:lnTo>
                <a:lnTo>
                  <a:pt x="0" y="12"/>
                </a:lnTo>
                <a:lnTo>
                  <a:pt x="0" y="12"/>
                </a:lnTo>
                <a:lnTo>
                  <a:pt x="2" y="16"/>
                </a:lnTo>
                <a:lnTo>
                  <a:pt x="4" y="20"/>
                </a:lnTo>
                <a:lnTo>
                  <a:pt x="8" y="22"/>
                </a:lnTo>
                <a:lnTo>
                  <a:pt x="12" y="22"/>
                </a:lnTo>
                <a:lnTo>
                  <a:pt x="12" y="22"/>
                </a:lnTo>
                <a:lnTo>
                  <a:pt x="16" y="22"/>
                </a:lnTo>
                <a:lnTo>
                  <a:pt x="20" y="20"/>
                </a:lnTo>
                <a:lnTo>
                  <a:pt x="22" y="16"/>
                </a:lnTo>
                <a:lnTo>
                  <a:pt x="22" y="12"/>
                </a:lnTo>
                <a:lnTo>
                  <a:pt x="22"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49" name="Freeform 25">
            <a:extLst>
              <a:ext uri="{FF2B5EF4-FFF2-40B4-BE49-F238E27FC236}">
                <a16:creationId xmlns:a16="http://schemas.microsoft.com/office/drawing/2014/main" id="{AA1DCCF8-5E9D-4FE7-9EA7-2625CED3724B}"/>
              </a:ext>
            </a:extLst>
          </p:cNvPr>
          <p:cNvSpPr>
            <a:spLocks/>
          </p:cNvSpPr>
          <p:nvPr/>
        </p:nvSpPr>
        <p:spPr bwMode="auto">
          <a:xfrm>
            <a:off x="3649498" y="2943332"/>
            <a:ext cx="10138" cy="8904"/>
          </a:xfrm>
          <a:custGeom>
            <a:avLst/>
            <a:gdLst>
              <a:gd name="T0" fmla="*/ 22 w 22"/>
              <a:gd name="T1" fmla="*/ 12 h 22"/>
              <a:gd name="T2" fmla="*/ 22 w 22"/>
              <a:gd name="T3" fmla="*/ 12 h 22"/>
              <a:gd name="T4" fmla="*/ 22 w 22"/>
              <a:gd name="T5" fmla="*/ 8 h 22"/>
              <a:gd name="T6" fmla="*/ 20 w 22"/>
              <a:gd name="T7" fmla="*/ 4 h 22"/>
              <a:gd name="T8" fmla="*/ 16 w 22"/>
              <a:gd name="T9" fmla="*/ 2 h 22"/>
              <a:gd name="T10" fmla="*/ 12 w 22"/>
              <a:gd name="T11" fmla="*/ 0 h 22"/>
              <a:gd name="T12" fmla="*/ 12 w 22"/>
              <a:gd name="T13" fmla="*/ 0 h 22"/>
              <a:gd name="T14" fmla="*/ 8 w 22"/>
              <a:gd name="T15" fmla="*/ 2 h 22"/>
              <a:gd name="T16" fmla="*/ 4 w 22"/>
              <a:gd name="T17" fmla="*/ 4 h 22"/>
              <a:gd name="T18" fmla="*/ 2 w 22"/>
              <a:gd name="T19" fmla="*/ 8 h 22"/>
              <a:gd name="T20" fmla="*/ 0 w 22"/>
              <a:gd name="T21" fmla="*/ 12 h 22"/>
              <a:gd name="T22" fmla="*/ 0 w 22"/>
              <a:gd name="T23" fmla="*/ 12 h 22"/>
              <a:gd name="T24" fmla="*/ 2 w 22"/>
              <a:gd name="T25" fmla="*/ 16 h 22"/>
              <a:gd name="T26" fmla="*/ 4 w 22"/>
              <a:gd name="T27" fmla="*/ 20 h 22"/>
              <a:gd name="T28" fmla="*/ 8 w 22"/>
              <a:gd name="T29" fmla="*/ 22 h 22"/>
              <a:gd name="T30" fmla="*/ 12 w 22"/>
              <a:gd name="T31" fmla="*/ 22 h 22"/>
              <a:gd name="T32" fmla="*/ 12 w 22"/>
              <a:gd name="T33" fmla="*/ 22 h 22"/>
              <a:gd name="T34" fmla="*/ 16 w 22"/>
              <a:gd name="T35" fmla="*/ 22 h 22"/>
              <a:gd name="T36" fmla="*/ 20 w 22"/>
              <a:gd name="T37" fmla="*/ 20 h 22"/>
              <a:gd name="T38" fmla="*/ 22 w 22"/>
              <a:gd name="T39" fmla="*/ 16 h 22"/>
              <a:gd name="T40" fmla="*/ 22 w 22"/>
              <a:gd name="T41" fmla="*/ 12 h 22"/>
              <a:gd name="T42" fmla="*/ 22 w 22"/>
              <a:gd name="T43"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22" y="12"/>
                </a:moveTo>
                <a:lnTo>
                  <a:pt x="22" y="12"/>
                </a:lnTo>
                <a:lnTo>
                  <a:pt x="22" y="8"/>
                </a:lnTo>
                <a:lnTo>
                  <a:pt x="20" y="4"/>
                </a:lnTo>
                <a:lnTo>
                  <a:pt x="16" y="2"/>
                </a:lnTo>
                <a:lnTo>
                  <a:pt x="12" y="0"/>
                </a:lnTo>
                <a:lnTo>
                  <a:pt x="12" y="0"/>
                </a:lnTo>
                <a:lnTo>
                  <a:pt x="8" y="2"/>
                </a:lnTo>
                <a:lnTo>
                  <a:pt x="4" y="4"/>
                </a:lnTo>
                <a:lnTo>
                  <a:pt x="2" y="8"/>
                </a:lnTo>
                <a:lnTo>
                  <a:pt x="0" y="12"/>
                </a:lnTo>
                <a:lnTo>
                  <a:pt x="0" y="12"/>
                </a:lnTo>
                <a:lnTo>
                  <a:pt x="2" y="16"/>
                </a:lnTo>
                <a:lnTo>
                  <a:pt x="4" y="20"/>
                </a:lnTo>
                <a:lnTo>
                  <a:pt x="8" y="22"/>
                </a:lnTo>
                <a:lnTo>
                  <a:pt x="12" y="22"/>
                </a:lnTo>
                <a:lnTo>
                  <a:pt x="12" y="22"/>
                </a:lnTo>
                <a:lnTo>
                  <a:pt x="16" y="22"/>
                </a:lnTo>
                <a:lnTo>
                  <a:pt x="20" y="20"/>
                </a:lnTo>
                <a:lnTo>
                  <a:pt x="22" y="16"/>
                </a:lnTo>
                <a:lnTo>
                  <a:pt x="22" y="12"/>
                </a:lnTo>
                <a:lnTo>
                  <a:pt x="22"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53" name="Freeform 26">
            <a:extLst>
              <a:ext uri="{FF2B5EF4-FFF2-40B4-BE49-F238E27FC236}">
                <a16:creationId xmlns:a16="http://schemas.microsoft.com/office/drawing/2014/main" id="{763D01A9-10F6-4570-8565-513EB882F32A}"/>
              </a:ext>
            </a:extLst>
          </p:cNvPr>
          <p:cNvSpPr>
            <a:spLocks/>
          </p:cNvSpPr>
          <p:nvPr/>
        </p:nvSpPr>
        <p:spPr bwMode="auto">
          <a:xfrm>
            <a:off x="4328764" y="2694019"/>
            <a:ext cx="10138" cy="8904"/>
          </a:xfrm>
          <a:custGeom>
            <a:avLst/>
            <a:gdLst>
              <a:gd name="T0" fmla="*/ 0 w 22"/>
              <a:gd name="T1" fmla="*/ 10 h 22"/>
              <a:gd name="T2" fmla="*/ 0 w 22"/>
              <a:gd name="T3" fmla="*/ 10 h 22"/>
              <a:gd name="T4" fmla="*/ 0 w 22"/>
              <a:gd name="T5" fmla="*/ 6 h 22"/>
              <a:gd name="T6" fmla="*/ 2 w 22"/>
              <a:gd name="T7" fmla="*/ 2 h 22"/>
              <a:gd name="T8" fmla="*/ 6 w 22"/>
              <a:gd name="T9" fmla="*/ 0 h 22"/>
              <a:gd name="T10" fmla="*/ 10 w 22"/>
              <a:gd name="T11" fmla="*/ 0 h 22"/>
              <a:gd name="T12" fmla="*/ 10 w 22"/>
              <a:gd name="T13" fmla="*/ 0 h 22"/>
              <a:gd name="T14" fmla="*/ 14 w 22"/>
              <a:gd name="T15" fmla="*/ 0 h 22"/>
              <a:gd name="T16" fmla="*/ 18 w 22"/>
              <a:gd name="T17" fmla="*/ 2 h 22"/>
              <a:gd name="T18" fmla="*/ 20 w 22"/>
              <a:gd name="T19" fmla="*/ 6 h 22"/>
              <a:gd name="T20" fmla="*/ 22 w 22"/>
              <a:gd name="T21" fmla="*/ 10 h 22"/>
              <a:gd name="T22" fmla="*/ 22 w 22"/>
              <a:gd name="T23" fmla="*/ 10 h 22"/>
              <a:gd name="T24" fmla="*/ 20 w 22"/>
              <a:gd name="T25" fmla="*/ 16 h 22"/>
              <a:gd name="T26" fmla="*/ 18 w 22"/>
              <a:gd name="T27" fmla="*/ 18 h 22"/>
              <a:gd name="T28" fmla="*/ 14 w 22"/>
              <a:gd name="T29" fmla="*/ 22 h 22"/>
              <a:gd name="T30" fmla="*/ 10 w 22"/>
              <a:gd name="T31" fmla="*/ 22 h 22"/>
              <a:gd name="T32" fmla="*/ 10 w 22"/>
              <a:gd name="T33" fmla="*/ 22 h 22"/>
              <a:gd name="T34" fmla="*/ 6 w 22"/>
              <a:gd name="T35" fmla="*/ 22 h 22"/>
              <a:gd name="T36" fmla="*/ 2 w 22"/>
              <a:gd name="T37" fmla="*/ 18 h 22"/>
              <a:gd name="T38" fmla="*/ 0 w 22"/>
              <a:gd name="T39" fmla="*/ 16 h 22"/>
              <a:gd name="T40" fmla="*/ 0 w 22"/>
              <a:gd name="T41" fmla="*/ 10 h 22"/>
              <a:gd name="T42" fmla="*/ 0 w 22"/>
              <a:gd name="T43"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0" y="10"/>
                </a:moveTo>
                <a:lnTo>
                  <a:pt x="0" y="10"/>
                </a:lnTo>
                <a:lnTo>
                  <a:pt x="0" y="6"/>
                </a:lnTo>
                <a:lnTo>
                  <a:pt x="2" y="2"/>
                </a:lnTo>
                <a:lnTo>
                  <a:pt x="6" y="0"/>
                </a:lnTo>
                <a:lnTo>
                  <a:pt x="10" y="0"/>
                </a:lnTo>
                <a:lnTo>
                  <a:pt x="10" y="0"/>
                </a:lnTo>
                <a:lnTo>
                  <a:pt x="14" y="0"/>
                </a:lnTo>
                <a:lnTo>
                  <a:pt x="18" y="2"/>
                </a:lnTo>
                <a:lnTo>
                  <a:pt x="20" y="6"/>
                </a:lnTo>
                <a:lnTo>
                  <a:pt x="22" y="10"/>
                </a:lnTo>
                <a:lnTo>
                  <a:pt x="22" y="10"/>
                </a:lnTo>
                <a:lnTo>
                  <a:pt x="20" y="16"/>
                </a:lnTo>
                <a:lnTo>
                  <a:pt x="18" y="18"/>
                </a:lnTo>
                <a:lnTo>
                  <a:pt x="14" y="22"/>
                </a:lnTo>
                <a:lnTo>
                  <a:pt x="10" y="22"/>
                </a:lnTo>
                <a:lnTo>
                  <a:pt x="10" y="22"/>
                </a:lnTo>
                <a:lnTo>
                  <a:pt x="6" y="22"/>
                </a:lnTo>
                <a:lnTo>
                  <a:pt x="2" y="18"/>
                </a:lnTo>
                <a:lnTo>
                  <a:pt x="0" y="16"/>
                </a:lnTo>
                <a:lnTo>
                  <a:pt x="0" y="10"/>
                </a:lnTo>
                <a:lnTo>
                  <a:pt x="0" y="1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54" name="Freeform 27">
            <a:extLst>
              <a:ext uri="{FF2B5EF4-FFF2-40B4-BE49-F238E27FC236}">
                <a16:creationId xmlns:a16="http://schemas.microsoft.com/office/drawing/2014/main" id="{9B4BFD4B-D4E8-4DA9-A0F4-1B5825CD8777}"/>
              </a:ext>
            </a:extLst>
          </p:cNvPr>
          <p:cNvSpPr>
            <a:spLocks/>
          </p:cNvSpPr>
          <p:nvPr/>
        </p:nvSpPr>
        <p:spPr bwMode="auto">
          <a:xfrm>
            <a:off x="4244892" y="2587980"/>
            <a:ext cx="10138" cy="8904"/>
          </a:xfrm>
          <a:custGeom>
            <a:avLst/>
            <a:gdLst>
              <a:gd name="T0" fmla="*/ 0 w 22"/>
              <a:gd name="T1" fmla="*/ 12 h 22"/>
              <a:gd name="T2" fmla="*/ 0 w 22"/>
              <a:gd name="T3" fmla="*/ 12 h 22"/>
              <a:gd name="T4" fmla="*/ 2 w 22"/>
              <a:gd name="T5" fmla="*/ 6 h 22"/>
              <a:gd name="T6" fmla="*/ 4 w 22"/>
              <a:gd name="T7" fmla="*/ 4 h 22"/>
              <a:gd name="T8" fmla="*/ 8 w 22"/>
              <a:gd name="T9" fmla="*/ 0 h 22"/>
              <a:gd name="T10" fmla="*/ 12 w 22"/>
              <a:gd name="T11" fmla="*/ 0 h 22"/>
              <a:gd name="T12" fmla="*/ 12 w 22"/>
              <a:gd name="T13" fmla="*/ 0 h 22"/>
              <a:gd name="T14" fmla="*/ 16 w 22"/>
              <a:gd name="T15" fmla="*/ 0 h 22"/>
              <a:gd name="T16" fmla="*/ 20 w 22"/>
              <a:gd name="T17" fmla="*/ 4 h 22"/>
              <a:gd name="T18" fmla="*/ 22 w 22"/>
              <a:gd name="T19" fmla="*/ 6 h 22"/>
              <a:gd name="T20" fmla="*/ 22 w 22"/>
              <a:gd name="T21" fmla="*/ 12 h 22"/>
              <a:gd name="T22" fmla="*/ 22 w 22"/>
              <a:gd name="T23" fmla="*/ 12 h 22"/>
              <a:gd name="T24" fmla="*/ 22 w 22"/>
              <a:gd name="T25" fmla="*/ 16 h 22"/>
              <a:gd name="T26" fmla="*/ 20 w 22"/>
              <a:gd name="T27" fmla="*/ 20 h 22"/>
              <a:gd name="T28" fmla="*/ 16 w 22"/>
              <a:gd name="T29" fmla="*/ 22 h 22"/>
              <a:gd name="T30" fmla="*/ 12 w 22"/>
              <a:gd name="T31" fmla="*/ 22 h 22"/>
              <a:gd name="T32" fmla="*/ 12 w 22"/>
              <a:gd name="T33" fmla="*/ 22 h 22"/>
              <a:gd name="T34" fmla="*/ 8 w 22"/>
              <a:gd name="T35" fmla="*/ 22 h 22"/>
              <a:gd name="T36" fmla="*/ 4 w 22"/>
              <a:gd name="T37" fmla="*/ 20 h 22"/>
              <a:gd name="T38" fmla="*/ 2 w 22"/>
              <a:gd name="T39" fmla="*/ 16 h 22"/>
              <a:gd name="T40" fmla="*/ 0 w 22"/>
              <a:gd name="T41" fmla="*/ 12 h 22"/>
              <a:gd name="T42" fmla="*/ 0 w 22"/>
              <a:gd name="T43"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0" y="12"/>
                </a:moveTo>
                <a:lnTo>
                  <a:pt x="0" y="12"/>
                </a:lnTo>
                <a:lnTo>
                  <a:pt x="2" y="6"/>
                </a:lnTo>
                <a:lnTo>
                  <a:pt x="4" y="4"/>
                </a:lnTo>
                <a:lnTo>
                  <a:pt x="8" y="0"/>
                </a:lnTo>
                <a:lnTo>
                  <a:pt x="12" y="0"/>
                </a:lnTo>
                <a:lnTo>
                  <a:pt x="12" y="0"/>
                </a:lnTo>
                <a:lnTo>
                  <a:pt x="16" y="0"/>
                </a:lnTo>
                <a:lnTo>
                  <a:pt x="20" y="4"/>
                </a:lnTo>
                <a:lnTo>
                  <a:pt x="22" y="6"/>
                </a:lnTo>
                <a:lnTo>
                  <a:pt x="22" y="12"/>
                </a:lnTo>
                <a:lnTo>
                  <a:pt x="22" y="12"/>
                </a:lnTo>
                <a:lnTo>
                  <a:pt x="22" y="16"/>
                </a:lnTo>
                <a:lnTo>
                  <a:pt x="20" y="20"/>
                </a:lnTo>
                <a:lnTo>
                  <a:pt x="16" y="22"/>
                </a:lnTo>
                <a:lnTo>
                  <a:pt x="12" y="22"/>
                </a:lnTo>
                <a:lnTo>
                  <a:pt x="12" y="22"/>
                </a:lnTo>
                <a:lnTo>
                  <a:pt x="8" y="22"/>
                </a:lnTo>
                <a:lnTo>
                  <a:pt x="4" y="20"/>
                </a:lnTo>
                <a:lnTo>
                  <a:pt x="2" y="16"/>
                </a:lnTo>
                <a:lnTo>
                  <a:pt x="0" y="12"/>
                </a:lnTo>
                <a:lnTo>
                  <a:pt x="0"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55" name="Freeform 28">
            <a:extLst>
              <a:ext uri="{FF2B5EF4-FFF2-40B4-BE49-F238E27FC236}">
                <a16:creationId xmlns:a16="http://schemas.microsoft.com/office/drawing/2014/main" id="{941B70C9-6024-45F4-991E-339551903E0B}"/>
              </a:ext>
            </a:extLst>
          </p:cNvPr>
          <p:cNvSpPr>
            <a:spLocks/>
          </p:cNvSpPr>
          <p:nvPr/>
        </p:nvSpPr>
        <p:spPr bwMode="auto">
          <a:xfrm>
            <a:off x="4133371" y="2521604"/>
            <a:ext cx="10138" cy="8904"/>
          </a:xfrm>
          <a:custGeom>
            <a:avLst/>
            <a:gdLst>
              <a:gd name="T0" fmla="*/ 0 w 22"/>
              <a:gd name="T1" fmla="*/ 12 h 22"/>
              <a:gd name="T2" fmla="*/ 0 w 22"/>
              <a:gd name="T3" fmla="*/ 12 h 22"/>
              <a:gd name="T4" fmla="*/ 2 w 22"/>
              <a:gd name="T5" fmla="*/ 6 h 22"/>
              <a:gd name="T6" fmla="*/ 4 w 22"/>
              <a:gd name="T7" fmla="*/ 4 h 22"/>
              <a:gd name="T8" fmla="*/ 6 w 22"/>
              <a:gd name="T9" fmla="*/ 0 h 22"/>
              <a:gd name="T10" fmla="*/ 12 w 22"/>
              <a:gd name="T11" fmla="*/ 0 h 22"/>
              <a:gd name="T12" fmla="*/ 12 w 22"/>
              <a:gd name="T13" fmla="*/ 0 h 22"/>
              <a:gd name="T14" fmla="*/ 16 w 22"/>
              <a:gd name="T15" fmla="*/ 0 h 22"/>
              <a:gd name="T16" fmla="*/ 20 w 22"/>
              <a:gd name="T17" fmla="*/ 4 h 22"/>
              <a:gd name="T18" fmla="*/ 22 w 22"/>
              <a:gd name="T19" fmla="*/ 6 h 22"/>
              <a:gd name="T20" fmla="*/ 22 w 22"/>
              <a:gd name="T21" fmla="*/ 12 h 22"/>
              <a:gd name="T22" fmla="*/ 22 w 22"/>
              <a:gd name="T23" fmla="*/ 12 h 22"/>
              <a:gd name="T24" fmla="*/ 22 w 22"/>
              <a:gd name="T25" fmla="*/ 16 h 22"/>
              <a:gd name="T26" fmla="*/ 20 w 22"/>
              <a:gd name="T27" fmla="*/ 18 h 22"/>
              <a:gd name="T28" fmla="*/ 16 w 22"/>
              <a:gd name="T29" fmla="*/ 22 h 22"/>
              <a:gd name="T30" fmla="*/ 12 w 22"/>
              <a:gd name="T31" fmla="*/ 22 h 22"/>
              <a:gd name="T32" fmla="*/ 12 w 22"/>
              <a:gd name="T33" fmla="*/ 22 h 22"/>
              <a:gd name="T34" fmla="*/ 6 w 22"/>
              <a:gd name="T35" fmla="*/ 22 h 22"/>
              <a:gd name="T36" fmla="*/ 4 w 22"/>
              <a:gd name="T37" fmla="*/ 18 h 22"/>
              <a:gd name="T38" fmla="*/ 2 w 22"/>
              <a:gd name="T39" fmla="*/ 16 h 22"/>
              <a:gd name="T40" fmla="*/ 0 w 22"/>
              <a:gd name="T41" fmla="*/ 12 h 22"/>
              <a:gd name="T42" fmla="*/ 0 w 22"/>
              <a:gd name="T43"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0" y="12"/>
                </a:moveTo>
                <a:lnTo>
                  <a:pt x="0" y="12"/>
                </a:lnTo>
                <a:lnTo>
                  <a:pt x="2" y="6"/>
                </a:lnTo>
                <a:lnTo>
                  <a:pt x="4" y="4"/>
                </a:lnTo>
                <a:lnTo>
                  <a:pt x="6" y="0"/>
                </a:lnTo>
                <a:lnTo>
                  <a:pt x="12" y="0"/>
                </a:lnTo>
                <a:lnTo>
                  <a:pt x="12" y="0"/>
                </a:lnTo>
                <a:lnTo>
                  <a:pt x="16" y="0"/>
                </a:lnTo>
                <a:lnTo>
                  <a:pt x="20" y="4"/>
                </a:lnTo>
                <a:lnTo>
                  <a:pt x="22" y="6"/>
                </a:lnTo>
                <a:lnTo>
                  <a:pt x="22" y="12"/>
                </a:lnTo>
                <a:lnTo>
                  <a:pt x="22" y="12"/>
                </a:lnTo>
                <a:lnTo>
                  <a:pt x="22" y="16"/>
                </a:lnTo>
                <a:lnTo>
                  <a:pt x="20" y="18"/>
                </a:lnTo>
                <a:lnTo>
                  <a:pt x="16" y="22"/>
                </a:lnTo>
                <a:lnTo>
                  <a:pt x="12" y="22"/>
                </a:lnTo>
                <a:lnTo>
                  <a:pt x="12" y="22"/>
                </a:lnTo>
                <a:lnTo>
                  <a:pt x="6" y="22"/>
                </a:lnTo>
                <a:lnTo>
                  <a:pt x="4" y="18"/>
                </a:lnTo>
                <a:lnTo>
                  <a:pt x="2" y="16"/>
                </a:lnTo>
                <a:lnTo>
                  <a:pt x="0" y="12"/>
                </a:lnTo>
                <a:lnTo>
                  <a:pt x="0"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56" name="Freeform 29">
            <a:extLst>
              <a:ext uri="{FF2B5EF4-FFF2-40B4-BE49-F238E27FC236}">
                <a16:creationId xmlns:a16="http://schemas.microsoft.com/office/drawing/2014/main" id="{4B97F248-596F-4CA5-9B58-312127E6B80B}"/>
              </a:ext>
            </a:extLst>
          </p:cNvPr>
          <p:cNvSpPr>
            <a:spLocks/>
          </p:cNvSpPr>
          <p:nvPr/>
        </p:nvSpPr>
        <p:spPr bwMode="auto">
          <a:xfrm>
            <a:off x="4133371" y="3117366"/>
            <a:ext cx="10138" cy="8904"/>
          </a:xfrm>
          <a:custGeom>
            <a:avLst/>
            <a:gdLst>
              <a:gd name="T0" fmla="*/ 0 w 22"/>
              <a:gd name="T1" fmla="*/ 10 h 22"/>
              <a:gd name="T2" fmla="*/ 0 w 22"/>
              <a:gd name="T3" fmla="*/ 10 h 22"/>
              <a:gd name="T4" fmla="*/ 2 w 22"/>
              <a:gd name="T5" fmla="*/ 6 h 22"/>
              <a:gd name="T6" fmla="*/ 4 w 22"/>
              <a:gd name="T7" fmla="*/ 2 h 22"/>
              <a:gd name="T8" fmla="*/ 6 w 22"/>
              <a:gd name="T9" fmla="*/ 0 h 22"/>
              <a:gd name="T10" fmla="*/ 12 w 22"/>
              <a:gd name="T11" fmla="*/ 0 h 22"/>
              <a:gd name="T12" fmla="*/ 12 w 22"/>
              <a:gd name="T13" fmla="*/ 0 h 22"/>
              <a:gd name="T14" fmla="*/ 16 w 22"/>
              <a:gd name="T15" fmla="*/ 0 h 22"/>
              <a:gd name="T16" fmla="*/ 20 w 22"/>
              <a:gd name="T17" fmla="*/ 2 h 22"/>
              <a:gd name="T18" fmla="*/ 22 w 22"/>
              <a:gd name="T19" fmla="*/ 6 h 22"/>
              <a:gd name="T20" fmla="*/ 22 w 22"/>
              <a:gd name="T21" fmla="*/ 10 h 22"/>
              <a:gd name="T22" fmla="*/ 22 w 22"/>
              <a:gd name="T23" fmla="*/ 10 h 22"/>
              <a:gd name="T24" fmla="*/ 22 w 22"/>
              <a:gd name="T25" fmla="*/ 14 h 22"/>
              <a:gd name="T26" fmla="*/ 20 w 22"/>
              <a:gd name="T27" fmla="*/ 18 h 22"/>
              <a:gd name="T28" fmla="*/ 16 w 22"/>
              <a:gd name="T29" fmla="*/ 20 h 22"/>
              <a:gd name="T30" fmla="*/ 12 w 22"/>
              <a:gd name="T31" fmla="*/ 22 h 22"/>
              <a:gd name="T32" fmla="*/ 12 w 22"/>
              <a:gd name="T33" fmla="*/ 22 h 22"/>
              <a:gd name="T34" fmla="*/ 6 w 22"/>
              <a:gd name="T35" fmla="*/ 20 h 22"/>
              <a:gd name="T36" fmla="*/ 4 w 22"/>
              <a:gd name="T37" fmla="*/ 18 h 22"/>
              <a:gd name="T38" fmla="*/ 2 w 22"/>
              <a:gd name="T39" fmla="*/ 14 h 22"/>
              <a:gd name="T40" fmla="*/ 0 w 22"/>
              <a:gd name="T41" fmla="*/ 10 h 22"/>
              <a:gd name="T42" fmla="*/ 0 w 22"/>
              <a:gd name="T43"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2">
                <a:moveTo>
                  <a:pt x="0" y="10"/>
                </a:moveTo>
                <a:lnTo>
                  <a:pt x="0" y="10"/>
                </a:lnTo>
                <a:lnTo>
                  <a:pt x="2" y="6"/>
                </a:lnTo>
                <a:lnTo>
                  <a:pt x="4" y="2"/>
                </a:lnTo>
                <a:lnTo>
                  <a:pt x="6" y="0"/>
                </a:lnTo>
                <a:lnTo>
                  <a:pt x="12" y="0"/>
                </a:lnTo>
                <a:lnTo>
                  <a:pt x="12" y="0"/>
                </a:lnTo>
                <a:lnTo>
                  <a:pt x="16" y="0"/>
                </a:lnTo>
                <a:lnTo>
                  <a:pt x="20" y="2"/>
                </a:lnTo>
                <a:lnTo>
                  <a:pt x="22" y="6"/>
                </a:lnTo>
                <a:lnTo>
                  <a:pt x="22" y="10"/>
                </a:lnTo>
                <a:lnTo>
                  <a:pt x="22" y="10"/>
                </a:lnTo>
                <a:lnTo>
                  <a:pt x="22" y="14"/>
                </a:lnTo>
                <a:lnTo>
                  <a:pt x="20" y="18"/>
                </a:lnTo>
                <a:lnTo>
                  <a:pt x="16" y="20"/>
                </a:lnTo>
                <a:lnTo>
                  <a:pt x="12" y="22"/>
                </a:lnTo>
                <a:lnTo>
                  <a:pt x="12" y="22"/>
                </a:lnTo>
                <a:lnTo>
                  <a:pt x="6" y="20"/>
                </a:lnTo>
                <a:lnTo>
                  <a:pt x="4" y="18"/>
                </a:lnTo>
                <a:lnTo>
                  <a:pt x="2" y="14"/>
                </a:lnTo>
                <a:lnTo>
                  <a:pt x="0" y="10"/>
                </a:lnTo>
                <a:lnTo>
                  <a:pt x="0" y="10"/>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57" name="Freeform 31">
            <a:extLst>
              <a:ext uri="{FF2B5EF4-FFF2-40B4-BE49-F238E27FC236}">
                <a16:creationId xmlns:a16="http://schemas.microsoft.com/office/drawing/2014/main" id="{21A392D9-1F59-414D-AB5F-B42FAB050CA2}"/>
              </a:ext>
            </a:extLst>
          </p:cNvPr>
          <p:cNvSpPr>
            <a:spLocks/>
          </p:cNvSpPr>
          <p:nvPr/>
        </p:nvSpPr>
        <p:spPr bwMode="auto">
          <a:xfrm>
            <a:off x="4354570" y="2817056"/>
            <a:ext cx="10138" cy="9713"/>
          </a:xfrm>
          <a:custGeom>
            <a:avLst/>
            <a:gdLst>
              <a:gd name="T0" fmla="*/ 0 w 22"/>
              <a:gd name="T1" fmla="*/ 12 h 24"/>
              <a:gd name="T2" fmla="*/ 0 w 22"/>
              <a:gd name="T3" fmla="*/ 12 h 24"/>
              <a:gd name="T4" fmla="*/ 0 w 22"/>
              <a:gd name="T5" fmla="*/ 8 h 24"/>
              <a:gd name="T6" fmla="*/ 2 w 22"/>
              <a:gd name="T7" fmla="*/ 4 h 24"/>
              <a:gd name="T8" fmla="*/ 6 w 22"/>
              <a:gd name="T9" fmla="*/ 2 h 24"/>
              <a:gd name="T10" fmla="*/ 10 w 22"/>
              <a:gd name="T11" fmla="*/ 0 h 24"/>
              <a:gd name="T12" fmla="*/ 10 w 22"/>
              <a:gd name="T13" fmla="*/ 0 h 24"/>
              <a:gd name="T14" fmla="*/ 16 w 22"/>
              <a:gd name="T15" fmla="*/ 2 h 24"/>
              <a:gd name="T16" fmla="*/ 18 w 22"/>
              <a:gd name="T17" fmla="*/ 4 h 24"/>
              <a:gd name="T18" fmla="*/ 22 w 22"/>
              <a:gd name="T19" fmla="*/ 8 h 24"/>
              <a:gd name="T20" fmla="*/ 22 w 22"/>
              <a:gd name="T21" fmla="*/ 12 h 24"/>
              <a:gd name="T22" fmla="*/ 22 w 22"/>
              <a:gd name="T23" fmla="*/ 12 h 24"/>
              <a:gd name="T24" fmla="*/ 22 w 22"/>
              <a:gd name="T25" fmla="*/ 16 h 24"/>
              <a:gd name="T26" fmla="*/ 18 w 22"/>
              <a:gd name="T27" fmla="*/ 20 h 24"/>
              <a:gd name="T28" fmla="*/ 16 w 22"/>
              <a:gd name="T29" fmla="*/ 22 h 24"/>
              <a:gd name="T30" fmla="*/ 10 w 22"/>
              <a:gd name="T31" fmla="*/ 24 h 24"/>
              <a:gd name="T32" fmla="*/ 10 w 22"/>
              <a:gd name="T33" fmla="*/ 24 h 24"/>
              <a:gd name="T34" fmla="*/ 6 w 22"/>
              <a:gd name="T35" fmla="*/ 22 h 24"/>
              <a:gd name="T36" fmla="*/ 2 w 22"/>
              <a:gd name="T37" fmla="*/ 20 h 24"/>
              <a:gd name="T38" fmla="*/ 0 w 22"/>
              <a:gd name="T39" fmla="*/ 16 h 24"/>
              <a:gd name="T40" fmla="*/ 0 w 22"/>
              <a:gd name="T41" fmla="*/ 12 h 24"/>
              <a:gd name="T42" fmla="*/ 0 w 22"/>
              <a:gd name="T43"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 h="24">
                <a:moveTo>
                  <a:pt x="0" y="12"/>
                </a:moveTo>
                <a:lnTo>
                  <a:pt x="0" y="12"/>
                </a:lnTo>
                <a:lnTo>
                  <a:pt x="0" y="8"/>
                </a:lnTo>
                <a:lnTo>
                  <a:pt x="2" y="4"/>
                </a:lnTo>
                <a:lnTo>
                  <a:pt x="6" y="2"/>
                </a:lnTo>
                <a:lnTo>
                  <a:pt x="10" y="0"/>
                </a:lnTo>
                <a:lnTo>
                  <a:pt x="10" y="0"/>
                </a:lnTo>
                <a:lnTo>
                  <a:pt x="16" y="2"/>
                </a:lnTo>
                <a:lnTo>
                  <a:pt x="18" y="4"/>
                </a:lnTo>
                <a:lnTo>
                  <a:pt x="22" y="8"/>
                </a:lnTo>
                <a:lnTo>
                  <a:pt x="22" y="12"/>
                </a:lnTo>
                <a:lnTo>
                  <a:pt x="22" y="12"/>
                </a:lnTo>
                <a:lnTo>
                  <a:pt x="22" y="16"/>
                </a:lnTo>
                <a:lnTo>
                  <a:pt x="18" y="20"/>
                </a:lnTo>
                <a:lnTo>
                  <a:pt x="16" y="22"/>
                </a:lnTo>
                <a:lnTo>
                  <a:pt x="10" y="24"/>
                </a:lnTo>
                <a:lnTo>
                  <a:pt x="10" y="24"/>
                </a:lnTo>
                <a:lnTo>
                  <a:pt x="6" y="22"/>
                </a:lnTo>
                <a:lnTo>
                  <a:pt x="2" y="20"/>
                </a:lnTo>
                <a:lnTo>
                  <a:pt x="0" y="16"/>
                </a:lnTo>
                <a:lnTo>
                  <a:pt x="0" y="12"/>
                </a:lnTo>
                <a:lnTo>
                  <a:pt x="0" y="12"/>
                </a:lnTo>
                <a:close/>
              </a:path>
            </a:pathLst>
          </a:custGeom>
          <a:solidFill>
            <a:srgbClr val="5A5A5A">
              <a:lumMod val="40000"/>
              <a:lumOff val="6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sp>
        <p:nvSpPr>
          <p:cNvPr id="158" name="Oval 157">
            <a:extLst>
              <a:ext uri="{FF2B5EF4-FFF2-40B4-BE49-F238E27FC236}">
                <a16:creationId xmlns:a16="http://schemas.microsoft.com/office/drawing/2014/main" id="{67AF4C81-07DA-47D0-BB76-C196BD87D00B}"/>
              </a:ext>
            </a:extLst>
          </p:cNvPr>
          <p:cNvSpPr/>
          <p:nvPr/>
        </p:nvSpPr>
        <p:spPr>
          <a:xfrm>
            <a:off x="3685755" y="2519300"/>
            <a:ext cx="636445" cy="614861"/>
          </a:xfrm>
          <a:prstGeom prst="ellipse">
            <a:avLst/>
          </a:prstGeom>
          <a:solidFill>
            <a:schemeClr val="tx1">
              <a:alpha val="80000"/>
            </a:schemeClr>
          </a:solidFill>
          <a:ln w="12700" cap="flat" cmpd="sng" algn="ctr">
            <a:solidFill>
              <a:schemeClr val="tx1"/>
            </a:solidFill>
            <a:prstDash val="solid"/>
            <a:miter lim="800000"/>
          </a:ln>
          <a:effectLst>
            <a:softEdge rad="3683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solidFill>
                  <a:schemeClr val="tx1"/>
                </a:solidFill>
              </a:ln>
              <a:effectLst/>
              <a:uLnTx/>
              <a:uFillTx/>
              <a:latin typeface="Open Sans"/>
              <a:ea typeface="+mn-ea"/>
              <a:cs typeface="+mn-cs"/>
            </a:endParaRPr>
          </a:p>
        </p:txBody>
      </p:sp>
      <p:sp>
        <p:nvSpPr>
          <p:cNvPr id="159" name="Rectangle 158">
            <a:extLst>
              <a:ext uri="{FF2B5EF4-FFF2-40B4-BE49-F238E27FC236}">
                <a16:creationId xmlns:a16="http://schemas.microsoft.com/office/drawing/2014/main" id="{46AF31DF-2677-4BA9-9336-196112EB97CD}"/>
              </a:ext>
            </a:extLst>
          </p:cNvPr>
          <p:cNvSpPr/>
          <p:nvPr/>
        </p:nvSpPr>
        <p:spPr>
          <a:xfrm>
            <a:off x="3747618" y="2690203"/>
            <a:ext cx="750844" cy="246221"/>
          </a:xfrm>
          <a:prstGeom prst="rect">
            <a:avLst/>
          </a:prstGeom>
        </p:spPr>
        <p:txBody>
          <a:bodyPr wrap="square" lIns="0" tIns="0" rIns="274320" bIns="0" anchor="ctr">
            <a:spAutoFit/>
          </a:bodyPr>
          <a:lstStyle/>
          <a:p>
            <a:pPr algn="ctr" defTabSz="914400" fontAlgn="ctr">
              <a:defRPr/>
            </a:pPr>
            <a:r>
              <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FLP MISSION</a:t>
            </a:r>
          </a:p>
        </p:txBody>
      </p:sp>
      <p:grpSp>
        <p:nvGrpSpPr>
          <p:cNvPr id="14" name="Group 13">
            <a:extLst>
              <a:ext uri="{FF2B5EF4-FFF2-40B4-BE49-F238E27FC236}">
                <a16:creationId xmlns:a16="http://schemas.microsoft.com/office/drawing/2014/main" id="{1F7B830B-DFF0-4848-8597-5578FCF30481}"/>
              </a:ext>
            </a:extLst>
          </p:cNvPr>
          <p:cNvGrpSpPr/>
          <p:nvPr/>
        </p:nvGrpSpPr>
        <p:grpSpPr>
          <a:xfrm>
            <a:off x="4679531" y="1976635"/>
            <a:ext cx="2788071" cy="426347"/>
            <a:chOff x="4433030" y="2256496"/>
            <a:chExt cx="2788071" cy="426347"/>
          </a:xfrm>
        </p:grpSpPr>
        <p:sp>
          <p:nvSpPr>
            <p:cNvPr id="170" name="Rectangle 169">
              <a:extLst>
                <a:ext uri="{FF2B5EF4-FFF2-40B4-BE49-F238E27FC236}">
                  <a16:creationId xmlns:a16="http://schemas.microsoft.com/office/drawing/2014/main" id="{4E789100-5A9E-4747-A1D8-956268849FA4}"/>
                </a:ext>
              </a:extLst>
            </p:cNvPr>
            <p:cNvSpPr/>
            <p:nvPr/>
          </p:nvSpPr>
          <p:spPr>
            <a:xfrm>
              <a:off x="4906143" y="2256496"/>
              <a:ext cx="2314958" cy="123111"/>
            </a:xfrm>
            <a:prstGeom prst="rect">
              <a:avLst/>
            </a:prstGeom>
          </p:spPr>
          <p:txBody>
            <a:bodyPr wrap="square" lIns="274320" tIns="0" rIns="274320" bIns="0" anchor="ctr">
              <a:spAutoFit/>
            </a:bodyPr>
            <a:lstStyle/>
            <a:p>
              <a:pPr algn="r" defTabSz="914400" fontAlgn="ctr">
                <a:defRPr/>
              </a:pPr>
              <a:r>
                <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4. Land Stewardship</a:t>
              </a:r>
            </a:p>
          </p:txBody>
        </p:sp>
        <p:sp>
          <p:nvSpPr>
            <p:cNvPr id="171" name="Rectangle 170">
              <a:extLst>
                <a:ext uri="{FF2B5EF4-FFF2-40B4-BE49-F238E27FC236}">
                  <a16:creationId xmlns:a16="http://schemas.microsoft.com/office/drawing/2014/main" id="{83C68946-D377-4D05-9D4C-A5A7716FA430}"/>
                </a:ext>
              </a:extLst>
            </p:cNvPr>
            <p:cNvSpPr/>
            <p:nvPr/>
          </p:nvSpPr>
          <p:spPr>
            <a:xfrm>
              <a:off x="4433030" y="2391096"/>
              <a:ext cx="2629612" cy="291747"/>
            </a:xfrm>
            <a:prstGeom prst="rect">
              <a:avLst/>
            </a:prstGeom>
          </p:spPr>
          <p:txBody>
            <a:bodyPr wrap="square">
              <a:spAutoFit/>
            </a:bodyPr>
            <a:lstStyle/>
            <a:p>
              <a:pPr marL="0" lvl="1" defTabSz="914400">
                <a:lnSpc>
                  <a:spcPts val="800"/>
                </a:lnSpc>
                <a:buClr>
                  <a:srgbClr val="86F200"/>
                </a:buClr>
                <a:buSzPct val="75000"/>
                <a:tabLst>
                  <a:tab pos="182880" algn="l"/>
                </a:tabLst>
                <a:defRPr/>
              </a:pPr>
              <a:r>
                <a:rPr lang="en-US" sz="600" dirty="0">
                  <a:solidFill>
                    <a:srgbClr val="000000"/>
                  </a:solidFill>
                  <a:latin typeface="Open Sans"/>
                </a:rPr>
                <a:t>Support </a:t>
              </a:r>
              <a:r>
                <a:rPr lang="en-US" sz="600" b="1" dirty="0">
                  <a:solidFill>
                    <a:srgbClr val="000000"/>
                  </a:solidFill>
                  <a:latin typeface="Open Sans"/>
                </a:rPr>
                <a:t>conscientious stewardship of our lands </a:t>
              </a:r>
              <a:r>
                <a:rPr lang="en-US" sz="600" dirty="0">
                  <a:solidFill>
                    <a:srgbClr val="000000"/>
                  </a:solidFill>
                  <a:latin typeface="Open Sans"/>
                </a:rPr>
                <a:t>to </a:t>
              </a:r>
              <a:r>
                <a:rPr lang="en-US" sz="600" b="1" dirty="0">
                  <a:solidFill>
                    <a:srgbClr val="000000"/>
                  </a:solidFill>
                  <a:latin typeface="Open Sans"/>
                </a:rPr>
                <a:t>protect</a:t>
              </a:r>
              <a:r>
                <a:rPr lang="en-US" sz="600" dirty="0">
                  <a:solidFill>
                    <a:srgbClr val="000000"/>
                  </a:solidFill>
                  <a:latin typeface="Open Sans"/>
                </a:rPr>
                <a:t> families and communities</a:t>
              </a:r>
            </a:p>
          </p:txBody>
        </p:sp>
        <p:cxnSp>
          <p:nvCxnSpPr>
            <p:cNvPr id="172" name="Straight Connector 171">
              <a:extLst>
                <a:ext uri="{FF2B5EF4-FFF2-40B4-BE49-F238E27FC236}">
                  <a16:creationId xmlns:a16="http://schemas.microsoft.com/office/drawing/2014/main" id="{7110F948-51AF-4628-9A44-612DA919542E}"/>
                </a:ext>
              </a:extLst>
            </p:cNvPr>
            <p:cNvCxnSpPr>
              <a:cxnSpLocks/>
            </p:cNvCxnSpPr>
            <p:nvPr/>
          </p:nvCxnSpPr>
          <p:spPr>
            <a:xfrm flipH="1">
              <a:off x="4459529" y="2415960"/>
              <a:ext cx="2468880" cy="0"/>
            </a:xfrm>
            <a:prstGeom prst="line">
              <a:avLst/>
            </a:prstGeom>
            <a:noFill/>
            <a:ln w="9525" cap="flat" cmpd="sng" algn="ctr">
              <a:solidFill>
                <a:srgbClr val="74955A"/>
              </a:solidFill>
              <a:prstDash val="solid"/>
              <a:miter lim="800000"/>
            </a:ln>
            <a:effectLst/>
          </p:spPr>
        </p:cxnSp>
      </p:grpSp>
      <p:grpSp>
        <p:nvGrpSpPr>
          <p:cNvPr id="173" name="Group 172">
            <a:extLst>
              <a:ext uri="{FF2B5EF4-FFF2-40B4-BE49-F238E27FC236}">
                <a16:creationId xmlns:a16="http://schemas.microsoft.com/office/drawing/2014/main" id="{EB8EEFE3-A7BD-481E-A3B7-732DD970D895}"/>
              </a:ext>
            </a:extLst>
          </p:cNvPr>
          <p:cNvGrpSpPr/>
          <p:nvPr/>
        </p:nvGrpSpPr>
        <p:grpSpPr>
          <a:xfrm>
            <a:off x="4679216" y="2549516"/>
            <a:ext cx="2767531" cy="527127"/>
            <a:chOff x="3784652" y="2142851"/>
            <a:chExt cx="2767531" cy="527127"/>
          </a:xfrm>
        </p:grpSpPr>
        <p:sp>
          <p:nvSpPr>
            <p:cNvPr id="174" name="Rectangle 173">
              <a:extLst>
                <a:ext uri="{FF2B5EF4-FFF2-40B4-BE49-F238E27FC236}">
                  <a16:creationId xmlns:a16="http://schemas.microsoft.com/office/drawing/2014/main" id="{B2FBE680-E3AC-4322-8EA6-A4F321610EF2}"/>
                </a:ext>
              </a:extLst>
            </p:cNvPr>
            <p:cNvSpPr/>
            <p:nvPr/>
          </p:nvSpPr>
          <p:spPr>
            <a:xfrm>
              <a:off x="4397554" y="2142851"/>
              <a:ext cx="2154629" cy="123111"/>
            </a:xfrm>
            <a:prstGeom prst="rect">
              <a:avLst/>
            </a:prstGeom>
          </p:spPr>
          <p:txBody>
            <a:bodyPr wrap="square" lIns="274320" tIns="0" rIns="274320" bIns="0" anchor="ctr">
              <a:spAutoFit/>
            </a:bodyPr>
            <a:lstStyle/>
            <a:p>
              <a:pPr algn="r" defTabSz="914400" fontAlgn="ctr">
                <a:defRPr/>
              </a:pPr>
              <a:r>
                <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5. Policy &amp; Mission Accelerators</a:t>
              </a:r>
            </a:p>
          </p:txBody>
        </p:sp>
        <p:sp>
          <p:nvSpPr>
            <p:cNvPr id="175" name="Rectangle 174">
              <a:extLst>
                <a:ext uri="{FF2B5EF4-FFF2-40B4-BE49-F238E27FC236}">
                  <a16:creationId xmlns:a16="http://schemas.microsoft.com/office/drawing/2014/main" id="{6E1ACB83-4425-4731-82C3-392840D6F214}"/>
                </a:ext>
              </a:extLst>
            </p:cNvPr>
            <p:cNvSpPr/>
            <p:nvPr/>
          </p:nvSpPr>
          <p:spPr>
            <a:xfrm>
              <a:off x="3784652" y="2275639"/>
              <a:ext cx="2629612" cy="394339"/>
            </a:xfrm>
            <a:prstGeom prst="rect">
              <a:avLst/>
            </a:prstGeom>
          </p:spPr>
          <p:txBody>
            <a:bodyPr wrap="square">
              <a:spAutoFit/>
            </a:bodyPr>
            <a:lstStyle/>
            <a:p>
              <a:pPr marL="0" lvl="1" defTabSz="914400">
                <a:lnSpc>
                  <a:spcPts val="800"/>
                </a:lnSpc>
                <a:buClr>
                  <a:srgbClr val="86F200"/>
                </a:buClr>
                <a:buSzPct val="75000"/>
                <a:tabLst>
                  <a:tab pos="182880" algn="l"/>
                </a:tabLst>
                <a:defRPr/>
              </a:pPr>
              <a:r>
                <a:rPr lang="en-US" sz="600" dirty="0">
                  <a:solidFill>
                    <a:srgbClr val="000000"/>
                  </a:solidFill>
                  <a:latin typeface="Open Sans"/>
                </a:rPr>
                <a:t>Develop and implement </a:t>
              </a:r>
              <a:r>
                <a:rPr lang="en-US" sz="600" b="1" dirty="0">
                  <a:solidFill>
                    <a:srgbClr val="000000"/>
                  </a:solidFill>
                  <a:latin typeface="Open Sans"/>
                </a:rPr>
                <a:t>enabling policies and tools to strengthen borrower assistance </a:t>
              </a:r>
              <a:r>
                <a:rPr lang="en-US" sz="600" dirty="0">
                  <a:solidFill>
                    <a:srgbClr val="000000"/>
                  </a:solidFill>
                  <a:latin typeface="Open Sans"/>
                </a:rPr>
                <a:t>and</a:t>
              </a:r>
              <a:r>
                <a:rPr lang="en-US" sz="600" b="1" dirty="0">
                  <a:solidFill>
                    <a:srgbClr val="000000"/>
                  </a:solidFill>
                  <a:latin typeface="Open Sans"/>
                </a:rPr>
                <a:t> foster more successful farmers and economic development</a:t>
              </a:r>
            </a:p>
          </p:txBody>
        </p:sp>
        <p:cxnSp>
          <p:nvCxnSpPr>
            <p:cNvPr id="176" name="Straight Connector 175">
              <a:extLst>
                <a:ext uri="{FF2B5EF4-FFF2-40B4-BE49-F238E27FC236}">
                  <a16:creationId xmlns:a16="http://schemas.microsoft.com/office/drawing/2014/main" id="{29FBC329-B481-40EE-B85E-98F1C471FABE}"/>
                </a:ext>
              </a:extLst>
            </p:cNvPr>
            <p:cNvCxnSpPr>
              <a:cxnSpLocks/>
            </p:cNvCxnSpPr>
            <p:nvPr/>
          </p:nvCxnSpPr>
          <p:spPr>
            <a:xfrm flipH="1">
              <a:off x="3844401" y="2300503"/>
              <a:ext cx="2468880" cy="0"/>
            </a:xfrm>
            <a:prstGeom prst="line">
              <a:avLst/>
            </a:prstGeom>
            <a:noFill/>
            <a:ln w="9525" cap="flat" cmpd="sng" algn="ctr">
              <a:solidFill>
                <a:srgbClr val="74955A"/>
              </a:solidFill>
              <a:prstDash val="solid"/>
              <a:miter lim="800000"/>
            </a:ln>
            <a:effectLst/>
          </p:spPr>
        </p:cxnSp>
      </p:grpSp>
      <p:grpSp>
        <p:nvGrpSpPr>
          <p:cNvPr id="13" name="Group 12">
            <a:extLst>
              <a:ext uri="{FF2B5EF4-FFF2-40B4-BE49-F238E27FC236}">
                <a16:creationId xmlns:a16="http://schemas.microsoft.com/office/drawing/2014/main" id="{736CB0F8-0B2D-476F-9AFE-5CFBD2F3E391}"/>
              </a:ext>
            </a:extLst>
          </p:cNvPr>
          <p:cNvGrpSpPr/>
          <p:nvPr/>
        </p:nvGrpSpPr>
        <p:grpSpPr>
          <a:xfrm>
            <a:off x="4647105" y="3194252"/>
            <a:ext cx="2830171" cy="511798"/>
            <a:chOff x="4498856" y="3384840"/>
            <a:chExt cx="2830171" cy="511798"/>
          </a:xfrm>
        </p:grpSpPr>
        <p:sp>
          <p:nvSpPr>
            <p:cNvPr id="178" name="Rectangle 177">
              <a:extLst>
                <a:ext uri="{FF2B5EF4-FFF2-40B4-BE49-F238E27FC236}">
                  <a16:creationId xmlns:a16="http://schemas.microsoft.com/office/drawing/2014/main" id="{9532CB3E-3C0F-4350-A203-65F48586A9F3}"/>
                </a:ext>
              </a:extLst>
            </p:cNvPr>
            <p:cNvSpPr/>
            <p:nvPr/>
          </p:nvSpPr>
          <p:spPr>
            <a:xfrm>
              <a:off x="4914062" y="3384840"/>
              <a:ext cx="2414965" cy="123111"/>
            </a:xfrm>
            <a:prstGeom prst="rect">
              <a:avLst/>
            </a:prstGeom>
          </p:spPr>
          <p:txBody>
            <a:bodyPr wrap="square" lIns="274320" tIns="0" rIns="274320" bIns="0" anchor="ctr">
              <a:spAutoFit/>
            </a:bodyPr>
            <a:lstStyle/>
            <a:p>
              <a:pPr algn="r" defTabSz="914400" fontAlgn="ctr">
                <a:defRPr/>
              </a:pPr>
              <a:r>
                <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6. Data-Driven Decision Making</a:t>
              </a:r>
            </a:p>
          </p:txBody>
        </p:sp>
        <p:sp>
          <p:nvSpPr>
            <p:cNvPr id="179" name="Rectangle 178">
              <a:extLst>
                <a:ext uri="{FF2B5EF4-FFF2-40B4-BE49-F238E27FC236}">
                  <a16:creationId xmlns:a16="http://schemas.microsoft.com/office/drawing/2014/main" id="{27E681ED-4B41-4E35-BA61-E701AC7CCACF}"/>
                </a:ext>
              </a:extLst>
            </p:cNvPr>
            <p:cNvSpPr/>
            <p:nvPr/>
          </p:nvSpPr>
          <p:spPr>
            <a:xfrm>
              <a:off x="4498856" y="3502299"/>
              <a:ext cx="2629612" cy="394339"/>
            </a:xfrm>
            <a:prstGeom prst="rect">
              <a:avLst/>
            </a:prstGeom>
          </p:spPr>
          <p:txBody>
            <a:bodyPr wrap="square">
              <a:spAutoFit/>
            </a:bodyPr>
            <a:lstStyle/>
            <a:p>
              <a:pPr marL="0" lvl="1" defTabSz="914400">
                <a:lnSpc>
                  <a:spcPts val="800"/>
                </a:lnSpc>
                <a:buClr>
                  <a:srgbClr val="86F200"/>
                </a:buClr>
                <a:buSzPct val="75000"/>
                <a:tabLst>
                  <a:tab pos="182880" algn="l"/>
                </a:tabLst>
                <a:defRPr/>
              </a:pPr>
              <a:r>
                <a:rPr lang="en-US" sz="600" b="1" dirty="0">
                  <a:solidFill>
                    <a:srgbClr val="000000"/>
                  </a:solidFill>
                  <a:latin typeface="Open Sans"/>
                </a:rPr>
                <a:t>Effectively harness </a:t>
              </a:r>
              <a:r>
                <a:rPr lang="en-US" sz="600" dirty="0">
                  <a:solidFill>
                    <a:srgbClr val="000000"/>
                  </a:solidFill>
                  <a:latin typeface="Open Sans"/>
                </a:rPr>
                <a:t>FLP’s vast data to</a:t>
              </a:r>
              <a:r>
                <a:rPr lang="en-US" sz="600" b="1" dirty="0">
                  <a:solidFill>
                    <a:srgbClr val="000000"/>
                  </a:solidFill>
                  <a:latin typeface="Open Sans"/>
                </a:rPr>
                <a:t> improve data-driven decision-making </a:t>
              </a:r>
              <a:r>
                <a:rPr lang="en-US" sz="600" dirty="0">
                  <a:solidFill>
                    <a:srgbClr val="000000"/>
                  </a:solidFill>
                  <a:latin typeface="Open Sans"/>
                </a:rPr>
                <a:t>for </a:t>
              </a:r>
              <a:r>
                <a:rPr lang="en-US" sz="600" b="1" dirty="0">
                  <a:solidFill>
                    <a:srgbClr val="000000"/>
                  </a:solidFill>
                  <a:latin typeface="Open Sans"/>
                </a:rPr>
                <a:t>efficient program delivery </a:t>
              </a:r>
              <a:r>
                <a:rPr lang="en-US" sz="600" dirty="0">
                  <a:solidFill>
                    <a:srgbClr val="000000"/>
                  </a:solidFill>
                  <a:latin typeface="Open Sans"/>
                </a:rPr>
                <a:t>and </a:t>
              </a:r>
              <a:r>
                <a:rPr lang="en-US" sz="600" b="1" dirty="0">
                  <a:solidFill>
                    <a:srgbClr val="000000"/>
                  </a:solidFill>
                  <a:latin typeface="Open Sans"/>
                </a:rPr>
                <a:t>continuous risk management</a:t>
              </a:r>
            </a:p>
          </p:txBody>
        </p:sp>
        <p:cxnSp>
          <p:nvCxnSpPr>
            <p:cNvPr id="180" name="Straight Connector 179">
              <a:extLst>
                <a:ext uri="{FF2B5EF4-FFF2-40B4-BE49-F238E27FC236}">
                  <a16:creationId xmlns:a16="http://schemas.microsoft.com/office/drawing/2014/main" id="{438EAFC4-2855-4CBD-85C7-7ADD03F2509C}"/>
                </a:ext>
              </a:extLst>
            </p:cNvPr>
            <p:cNvCxnSpPr>
              <a:cxnSpLocks/>
            </p:cNvCxnSpPr>
            <p:nvPr/>
          </p:nvCxnSpPr>
          <p:spPr>
            <a:xfrm flipH="1">
              <a:off x="4597533" y="3540952"/>
              <a:ext cx="2468880" cy="0"/>
            </a:xfrm>
            <a:prstGeom prst="line">
              <a:avLst/>
            </a:prstGeom>
            <a:noFill/>
            <a:ln w="9525" cap="flat" cmpd="sng" algn="ctr">
              <a:solidFill>
                <a:srgbClr val="74955A"/>
              </a:solidFill>
              <a:prstDash val="solid"/>
              <a:miter lim="800000"/>
            </a:ln>
            <a:effectLst/>
          </p:spPr>
        </p:cxnSp>
      </p:grpSp>
      <p:cxnSp>
        <p:nvCxnSpPr>
          <p:cNvPr id="181" name="Straight Connector 180">
            <a:extLst>
              <a:ext uri="{FF2B5EF4-FFF2-40B4-BE49-F238E27FC236}">
                <a16:creationId xmlns:a16="http://schemas.microsoft.com/office/drawing/2014/main" id="{DF3D664F-BE20-461D-BE22-BA1108C7B831}"/>
              </a:ext>
            </a:extLst>
          </p:cNvPr>
          <p:cNvCxnSpPr>
            <a:cxnSpLocks/>
          </p:cNvCxnSpPr>
          <p:nvPr/>
        </p:nvCxnSpPr>
        <p:spPr>
          <a:xfrm>
            <a:off x="4359530" y="3260185"/>
            <a:ext cx="386252" cy="90179"/>
          </a:xfrm>
          <a:prstGeom prst="line">
            <a:avLst/>
          </a:prstGeom>
          <a:noFill/>
          <a:ln w="9525" cap="flat" cmpd="sng" algn="ctr">
            <a:solidFill>
              <a:srgbClr val="74955A"/>
            </a:solidFill>
            <a:prstDash val="solid"/>
            <a:miter lim="800000"/>
          </a:ln>
          <a:effectLst/>
        </p:spPr>
      </p:cxnSp>
      <p:sp>
        <p:nvSpPr>
          <p:cNvPr id="291" name="Rectangle 290">
            <a:extLst>
              <a:ext uri="{FF2B5EF4-FFF2-40B4-BE49-F238E27FC236}">
                <a16:creationId xmlns:a16="http://schemas.microsoft.com/office/drawing/2014/main" id="{C38F5AFC-F417-49F5-89FF-786BA77D1A60}"/>
              </a:ext>
            </a:extLst>
          </p:cNvPr>
          <p:cNvSpPr/>
          <p:nvPr/>
        </p:nvSpPr>
        <p:spPr>
          <a:xfrm rot="16200000">
            <a:off x="-938792" y="5860659"/>
            <a:ext cx="4572000" cy="365760"/>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Open Sans"/>
              <a:ea typeface="+mn-ea"/>
              <a:cs typeface="+mn-cs"/>
            </a:endParaRPr>
          </a:p>
        </p:txBody>
      </p:sp>
      <p:sp>
        <p:nvSpPr>
          <p:cNvPr id="190" name="Text Placeholder 2">
            <a:extLst>
              <a:ext uri="{FF2B5EF4-FFF2-40B4-BE49-F238E27FC236}">
                <a16:creationId xmlns:a16="http://schemas.microsoft.com/office/drawing/2014/main" id="{9C9585C2-D3B1-4D60-82CD-E5E130206750}"/>
              </a:ext>
            </a:extLst>
          </p:cNvPr>
          <p:cNvSpPr txBox="1">
            <a:spLocks/>
          </p:cNvSpPr>
          <p:nvPr/>
        </p:nvSpPr>
        <p:spPr>
          <a:xfrm>
            <a:off x="140611" y="1499558"/>
            <a:ext cx="7631789" cy="554099"/>
          </a:xfrm>
          <a:prstGeom prst="rect">
            <a:avLst/>
          </a:prstGeom>
        </p:spPr>
        <p:txBody>
          <a:bodyPr lIns="91440" tIns="45720" rIns="91440" bIns="45720" anchor="t"/>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Clr>
                <a:srgbClr val="787878"/>
              </a:buClr>
              <a:buNone/>
            </a:pPr>
            <a:r>
              <a:rPr lang="en-US" sz="1050" b="1" dirty="0">
                <a:latin typeface="Open Sans"/>
                <a:ea typeface="Open Sans"/>
                <a:cs typeface="Open Sans"/>
              </a:rPr>
              <a:t>FLP’s 6 Strategic Priorities: </a:t>
            </a:r>
            <a:r>
              <a:rPr lang="en-US" sz="800" dirty="0">
                <a:latin typeface="Open Sans"/>
                <a:ea typeface="Open Sans"/>
                <a:cs typeface="Open Sans"/>
              </a:rPr>
              <a:t>FLP’s strategic priorities represent a </a:t>
            </a:r>
            <a:r>
              <a:rPr lang="en-US" sz="800" b="1" dirty="0">
                <a:latin typeface="Open Sans"/>
                <a:ea typeface="Open Sans"/>
                <a:cs typeface="Open Sans"/>
              </a:rPr>
              <a:t>focus on the future </a:t>
            </a:r>
            <a:r>
              <a:rPr lang="en-US" sz="800" dirty="0">
                <a:latin typeface="Open Sans"/>
                <a:ea typeface="Open Sans"/>
                <a:cs typeface="Open Sans"/>
              </a:rPr>
              <a:t>– building on existing capabilities to </a:t>
            </a:r>
            <a:r>
              <a:rPr lang="en-US" sz="800" b="1" dirty="0">
                <a:latin typeface="Open Sans"/>
                <a:ea typeface="Open Sans"/>
                <a:cs typeface="Open Sans"/>
              </a:rPr>
              <a:t>strengthen the quality and reach </a:t>
            </a:r>
            <a:r>
              <a:rPr lang="en-US" sz="800" dirty="0">
                <a:latin typeface="Open Sans"/>
                <a:ea typeface="Open Sans"/>
                <a:cs typeface="Open Sans"/>
              </a:rPr>
              <a:t>of loan services to farmers and ranchers operating in </a:t>
            </a:r>
            <a:r>
              <a:rPr lang="en-US" sz="800" b="1" dirty="0">
                <a:latin typeface="Open Sans"/>
                <a:ea typeface="Open Sans"/>
                <a:cs typeface="Open Sans"/>
              </a:rPr>
              <a:t>rapidly evolving realities</a:t>
            </a:r>
            <a:r>
              <a:rPr lang="en-US" sz="800" dirty="0">
                <a:latin typeface="Open Sans"/>
                <a:ea typeface="Open Sans"/>
                <a:cs typeface="Open Sans"/>
              </a:rPr>
              <a:t>. Supporting  activities must </a:t>
            </a:r>
            <a:r>
              <a:rPr lang="en-US" sz="800" b="1" dirty="0">
                <a:latin typeface="Open Sans"/>
                <a:ea typeface="Open Sans"/>
                <a:cs typeface="Open Sans"/>
              </a:rPr>
              <a:t>work in concert with one another</a:t>
            </a:r>
            <a:r>
              <a:rPr lang="en-US" sz="800" dirty="0">
                <a:latin typeface="Open Sans"/>
                <a:ea typeface="Open Sans"/>
                <a:cs typeface="Open Sans"/>
              </a:rPr>
              <a:t>, acknowledging the </a:t>
            </a:r>
            <a:r>
              <a:rPr lang="en-US" sz="800" b="1" dirty="0">
                <a:latin typeface="Open Sans"/>
                <a:ea typeface="Open Sans"/>
                <a:cs typeface="Open Sans"/>
              </a:rPr>
              <a:t>interdependence </a:t>
            </a:r>
            <a:r>
              <a:rPr lang="en-US" sz="800" dirty="0">
                <a:latin typeface="Open Sans"/>
                <a:ea typeface="Open Sans"/>
                <a:cs typeface="Open Sans"/>
              </a:rPr>
              <a:t>of these priorities to achieve </a:t>
            </a:r>
            <a:r>
              <a:rPr lang="en-US" sz="800" b="1" dirty="0">
                <a:latin typeface="Open Sans"/>
                <a:ea typeface="Open Sans"/>
                <a:cs typeface="Open Sans"/>
              </a:rPr>
              <a:t>holistic and sustained </a:t>
            </a:r>
            <a:r>
              <a:rPr lang="en-US" sz="800" dirty="0">
                <a:latin typeface="Open Sans"/>
                <a:ea typeface="Open Sans"/>
                <a:cs typeface="Open Sans"/>
              </a:rPr>
              <a:t>outcomes.</a:t>
            </a:r>
          </a:p>
        </p:txBody>
      </p:sp>
      <p:grpSp>
        <p:nvGrpSpPr>
          <p:cNvPr id="238" name="Group 237">
            <a:extLst>
              <a:ext uri="{FF2B5EF4-FFF2-40B4-BE49-F238E27FC236}">
                <a16:creationId xmlns:a16="http://schemas.microsoft.com/office/drawing/2014/main" id="{2CF69382-CA06-4DD3-9D0B-7FB0487F9867}"/>
              </a:ext>
            </a:extLst>
          </p:cNvPr>
          <p:cNvGrpSpPr/>
          <p:nvPr/>
        </p:nvGrpSpPr>
        <p:grpSpPr>
          <a:xfrm>
            <a:off x="551587" y="3690530"/>
            <a:ext cx="3888813" cy="600830"/>
            <a:chOff x="551587" y="4164166"/>
            <a:chExt cx="3888813" cy="600830"/>
          </a:xfrm>
        </p:grpSpPr>
        <p:grpSp>
          <p:nvGrpSpPr>
            <p:cNvPr id="239" name="Group 238">
              <a:extLst>
                <a:ext uri="{FF2B5EF4-FFF2-40B4-BE49-F238E27FC236}">
                  <a16:creationId xmlns:a16="http://schemas.microsoft.com/office/drawing/2014/main" id="{BD588619-225E-4263-B0B8-A8FEEE3AA9A6}"/>
                </a:ext>
              </a:extLst>
            </p:cNvPr>
            <p:cNvGrpSpPr/>
            <p:nvPr/>
          </p:nvGrpSpPr>
          <p:grpSpPr>
            <a:xfrm>
              <a:off x="551587" y="4329974"/>
              <a:ext cx="1098679" cy="216983"/>
              <a:chOff x="551587" y="4329974"/>
              <a:chExt cx="1098679" cy="216983"/>
            </a:xfrm>
          </p:grpSpPr>
          <p:grpSp>
            <p:nvGrpSpPr>
              <p:cNvPr id="243" name="Group 242">
                <a:extLst>
                  <a:ext uri="{FF2B5EF4-FFF2-40B4-BE49-F238E27FC236}">
                    <a16:creationId xmlns:a16="http://schemas.microsoft.com/office/drawing/2014/main" id="{3218C113-CC54-4B36-9873-DF4839D16D43}"/>
                  </a:ext>
                </a:extLst>
              </p:cNvPr>
              <p:cNvGrpSpPr/>
              <p:nvPr/>
            </p:nvGrpSpPr>
            <p:grpSpPr>
              <a:xfrm>
                <a:off x="1237672" y="4329974"/>
                <a:ext cx="412594" cy="216983"/>
                <a:chOff x="1237672" y="4329974"/>
                <a:chExt cx="412594" cy="216983"/>
              </a:xfrm>
            </p:grpSpPr>
            <p:sp>
              <p:nvSpPr>
                <p:cNvPr id="245" name="Oval 244">
                  <a:extLst>
                    <a:ext uri="{FF2B5EF4-FFF2-40B4-BE49-F238E27FC236}">
                      <a16:creationId xmlns:a16="http://schemas.microsoft.com/office/drawing/2014/main" id="{E5D53473-1A68-4CBA-9017-E7AD815D3A9A}"/>
                    </a:ext>
                  </a:extLst>
                </p:cNvPr>
                <p:cNvSpPr/>
                <p:nvPr/>
              </p:nvSpPr>
              <p:spPr>
                <a:xfrm rot="16200000">
                  <a:off x="1240515" y="4327131"/>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246" name="Isosceles Triangle 245">
                  <a:extLst>
                    <a:ext uri="{FF2B5EF4-FFF2-40B4-BE49-F238E27FC236}">
                      <a16:creationId xmlns:a16="http://schemas.microsoft.com/office/drawing/2014/main" id="{735722D5-446F-47D6-BB04-48328D506C63}"/>
                    </a:ext>
                  </a:extLst>
                </p:cNvPr>
                <p:cNvSpPr/>
                <p:nvPr/>
              </p:nvSpPr>
              <p:spPr>
                <a:xfrm rot="16200000" flipV="1">
                  <a:off x="1502652" y="4353071"/>
                  <a:ext cx="143287" cy="151941"/>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244" name="TextBox 243">
                <a:extLst>
                  <a:ext uri="{FF2B5EF4-FFF2-40B4-BE49-F238E27FC236}">
                    <a16:creationId xmlns:a16="http://schemas.microsoft.com/office/drawing/2014/main" id="{45050215-707C-4478-AC52-3FC0B91ECDD9}"/>
                  </a:ext>
                </a:extLst>
              </p:cNvPr>
              <p:cNvSpPr txBox="1"/>
              <p:nvPr/>
            </p:nvSpPr>
            <p:spPr>
              <a:xfrm>
                <a:off x="551587" y="4362291"/>
                <a:ext cx="851246" cy="184666"/>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2019</a:t>
                </a:r>
              </a:p>
            </p:txBody>
          </p:sp>
        </p:grpSp>
        <p:grpSp>
          <p:nvGrpSpPr>
            <p:cNvPr id="240" name="Group 239">
              <a:extLst>
                <a:ext uri="{FF2B5EF4-FFF2-40B4-BE49-F238E27FC236}">
                  <a16:creationId xmlns:a16="http://schemas.microsoft.com/office/drawing/2014/main" id="{9267A7E0-0AB9-46A8-874A-1DE9897D9271}"/>
                </a:ext>
              </a:extLst>
            </p:cNvPr>
            <p:cNvGrpSpPr/>
            <p:nvPr/>
          </p:nvGrpSpPr>
          <p:grpSpPr>
            <a:xfrm>
              <a:off x="1635026" y="4164166"/>
              <a:ext cx="2805374" cy="600830"/>
              <a:chOff x="1635026" y="4164166"/>
              <a:chExt cx="2805374" cy="600830"/>
            </a:xfrm>
          </p:grpSpPr>
          <p:sp>
            <p:nvSpPr>
              <p:cNvPr id="241" name="Rectangle 240">
                <a:extLst>
                  <a:ext uri="{FF2B5EF4-FFF2-40B4-BE49-F238E27FC236}">
                    <a16:creationId xmlns:a16="http://schemas.microsoft.com/office/drawing/2014/main" id="{7A021767-2278-447B-8B80-015F53E1D4A6}"/>
                  </a:ext>
                </a:extLst>
              </p:cNvPr>
              <p:cNvSpPr/>
              <p:nvPr/>
            </p:nvSpPr>
            <p:spPr bwMode="gray">
              <a:xfrm>
                <a:off x="1635026" y="4164166"/>
                <a:ext cx="2226938" cy="464000"/>
              </a:xfrm>
              <a:prstGeom prst="rect">
                <a:avLst/>
              </a:prstGeom>
              <a:noFill/>
              <a:ln w="38100" algn="ctr">
                <a:noFill/>
                <a:miter lim="800000"/>
                <a:headEnd/>
                <a:tailEnd/>
              </a:ln>
            </p:spPr>
            <p:txBody>
              <a:bodyPr wrap="square" lIns="88900" tIns="88900" rIns="88900" bIns="8890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900" b="1" i="0" u="none" strike="noStrike" kern="0" cap="none" spc="0" normalizeH="0" baseline="0" noProof="0" dirty="0">
                    <a:ln>
                      <a:noFill/>
                    </a:ln>
                    <a:solidFill>
                      <a:srgbClr val="000000"/>
                    </a:solidFill>
                    <a:effectLst/>
                    <a:uLnTx/>
                    <a:uFillTx/>
                    <a:latin typeface="Open Sans"/>
                  </a:rPr>
                  <a:t>Transformation Planning</a:t>
                </a:r>
              </a:p>
            </p:txBody>
          </p:sp>
          <p:sp>
            <p:nvSpPr>
              <p:cNvPr id="242" name="Rectangle 241">
                <a:extLst>
                  <a:ext uri="{FF2B5EF4-FFF2-40B4-BE49-F238E27FC236}">
                    <a16:creationId xmlns:a16="http://schemas.microsoft.com/office/drawing/2014/main" id="{FBF51C40-CAAE-4255-AE04-8A49339DD84A}"/>
                  </a:ext>
                </a:extLst>
              </p:cNvPr>
              <p:cNvSpPr/>
              <p:nvPr/>
            </p:nvSpPr>
            <p:spPr>
              <a:xfrm>
                <a:off x="1657885" y="4441831"/>
                <a:ext cx="2782515" cy="3231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Open Sans"/>
                  </a:rPr>
                  <a:t>Planning for FLP strategic initiatives and modernization efforts begin in response to key challenges, including manual processes, archaic and siloed systems , resource constraints, disparate, underused data, and a need for proactive data analysis.</a:t>
                </a:r>
                <a:endParaRPr kumimoji="0" lang="en-US" sz="500" b="1" i="0" u="none" strike="noStrike" kern="0" cap="none" spc="0" normalizeH="0" baseline="0" noProof="0" dirty="0">
                  <a:ln>
                    <a:noFill/>
                  </a:ln>
                  <a:solidFill>
                    <a:srgbClr val="000000"/>
                  </a:solidFill>
                  <a:effectLst/>
                  <a:uLnTx/>
                  <a:uFillTx/>
                  <a:latin typeface="Open Sans"/>
                </a:endParaRPr>
              </a:p>
            </p:txBody>
          </p:sp>
        </p:grpSp>
      </p:grpSp>
      <p:grpSp>
        <p:nvGrpSpPr>
          <p:cNvPr id="247" name="Group 246">
            <a:extLst>
              <a:ext uri="{FF2B5EF4-FFF2-40B4-BE49-F238E27FC236}">
                <a16:creationId xmlns:a16="http://schemas.microsoft.com/office/drawing/2014/main" id="{8298DE29-51EA-423D-B6E3-7E863DC1F5E5}"/>
              </a:ext>
            </a:extLst>
          </p:cNvPr>
          <p:cNvGrpSpPr/>
          <p:nvPr/>
        </p:nvGrpSpPr>
        <p:grpSpPr>
          <a:xfrm>
            <a:off x="1647699" y="6208398"/>
            <a:ext cx="2856694" cy="623750"/>
            <a:chOff x="1647699" y="7485034"/>
            <a:chExt cx="2856694" cy="623750"/>
          </a:xfrm>
        </p:grpSpPr>
        <p:sp>
          <p:nvSpPr>
            <p:cNvPr id="248" name="Rectangle 247">
              <a:extLst>
                <a:ext uri="{FF2B5EF4-FFF2-40B4-BE49-F238E27FC236}">
                  <a16:creationId xmlns:a16="http://schemas.microsoft.com/office/drawing/2014/main" id="{A15FD3D8-AE3F-49CD-A317-3EDDF2D0EFE1}"/>
                </a:ext>
              </a:extLst>
            </p:cNvPr>
            <p:cNvSpPr/>
            <p:nvPr/>
          </p:nvSpPr>
          <p:spPr bwMode="gray">
            <a:xfrm>
              <a:off x="1647699" y="7485034"/>
              <a:ext cx="2475325" cy="34041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900" b="1" dirty="0">
                  <a:solidFill>
                    <a:srgbClr val="000000"/>
                  </a:solidFill>
                  <a:latin typeface="Open Sans"/>
                </a:rPr>
                <a:t>Online Customer Experience Features</a:t>
              </a:r>
            </a:p>
          </p:txBody>
        </p:sp>
        <p:sp>
          <p:nvSpPr>
            <p:cNvPr id="249" name="Rectangle 248">
              <a:extLst>
                <a:ext uri="{FF2B5EF4-FFF2-40B4-BE49-F238E27FC236}">
                  <a16:creationId xmlns:a16="http://schemas.microsoft.com/office/drawing/2014/main" id="{128F3EED-8344-43E3-9373-04BB4D639E21}"/>
                </a:ext>
              </a:extLst>
            </p:cNvPr>
            <p:cNvSpPr/>
            <p:nvPr/>
          </p:nvSpPr>
          <p:spPr>
            <a:xfrm>
              <a:off x="1647701" y="7708674"/>
              <a:ext cx="2856692" cy="400110"/>
            </a:xfrm>
            <a:prstGeom prst="rect">
              <a:avLst/>
            </a:prstGeom>
          </p:spPr>
          <p:txBody>
            <a:bodyPr wrap="square">
              <a:spAutoFit/>
            </a:bodyPr>
            <a:lstStyle/>
            <a:p>
              <a:pPr defTabSz="914400">
                <a:defRPr/>
              </a:pPr>
              <a:r>
                <a:rPr lang="en-US" sz="500" dirty="0">
                  <a:solidFill>
                    <a:srgbClr val="000000"/>
                  </a:solidFill>
                  <a:latin typeface="Open Sans"/>
                </a:rPr>
                <a:t>Direct Loan </a:t>
              </a:r>
              <a:r>
                <a:rPr lang="en-US" sz="500" b="1" dirty="0">
                  <a:solidFill>
                    <a:srgbClr val="000000"/>
                  </a:solidFill>
                  <a:latin typeface="Open Sans"/>
                </a:rPr>
                <a:t>online application, loan repayment</a:t>
              </a:r>
              <a:r>
                <a:rPr lang="en-US" sz="500" dirty="0">
                  <a:solidFill>
                    <a:srgbClr val="000000"/>
                  </a:solidFill>
                  <a:latin typeface="Open Sans"/>
                </a:rPr>
                <a:t>, and </a:t>
              </a:r>
              <a:r>
                <a:rPr lang="en-US" sz="500" b="1" dirty="0">
                  <a:solidFill>
                    <a:srgbClr val="000000"/>
                  </a:solidFill>
                  <a:latin typeface="Open Sans"/>
                </a:rPr>
                <a:t>self-service account features </a:t>
              </a:r>
              <a:r>
                <a:rPr lang="en-US" sz="500" dirty="0">
                  <a:solidFill>
                    <a:srgbClr val="000000"/>
                  </a:solidFill>
                  <a:latin typeface="Open Sans"/>
                </a:rPr>
                <a:t>(e.g., customer updates their address) to improve borrower experience and outcomes with </a:t>
              </a:r>
              <a:r>
                <a:rPr lang="en-US" sz="500" b="1" dirty="0">
                  <a:latin typeface="Open Sans"/>
                </a:rPr>
                <a:t>Loan Assistant </a:t>
              </a:r>
              <a:r>
                <a:rPr lang="en-US" sz="500" dirty="0">
                  <a:latin typeface="Open Sans"/>
                </a:rPr>
                <a:t>to help navigate and improve borrower experience and decrease denied, withdrawn and incomplete loan applications</a:t>
              </a:r>
              <a:endParaRPr lang="en-US" sz="500" b="1" dirty="0">
                <a:latin typeface="Open Sans"/>
              </a:endParaRPr>
            </a:p>
          </p:txBody>
        </p:sp>
      </p:grpSp>
      <p:sp>
        <p:nvSpPr>
          <p:cNvPr id="253" name="Oval 252">
            <a:extLst>
              <a:ext uri="{FF2B5EF4-FFF2-40B4-BE49-F238E27FC236}">
                <a16:creationId xmlns:a16="http://schemas.microsoft.com/office/drawing/2014/main" id="{AB0B5690-1EBB-400F-B9FB-9C0D7FB11E8E}"/>
              </a:ext>
            </a:extLst>
          </p:cNvPr>
          <p:cNvSpPr/>
          <p:nvPr/>
        </p:nvSpPr>
        <p:spPr>
          <a:xfrm rot="16200000">
            <a:off x="1248455" y="6282438"/>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254" name="Isosceles Triangle 253">
            <a:extLst>
              <a:ext uri="{FF2B5EF4-FFF2-40B4-BE49-F238E27FC236}">
                <a16:creationId xmlns:a16="http://schemas.microsoft.com/office/drawing/2014/main" id="{406EDABE-F0BC-408E-B5C3-FF5FB50366CB}"/>
              </a:ext>
            </a:extLst>
          </p:cNvPr>
          <p:cNvSpPr/>
          <p:nvPr/>
        </p:nvSpPr>
        <p:spPr>
          <a:xfrm rot="16200000" flipV="1">
            <a:off x="1510592" y="6308378"/>
            <a:ext cx="143286" cy="151941"/>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nvGrpSpPr>
          <p:cNvPr id="255" name="Group 254">
            <a:extLst>
              <a:ext uri="{FF2B5EF4-FFF2-40B4-BE49-F238E27FC236}">
                <a16:creationId xmlns:a16="http://schemas.microsoft.com/office/drawing/2014/main" id="{BDE3D828-ADDD-4615-953F-6FF43E1038B9}"/>
              </a:ext>
            </a:extLst>
          </p:cNvPr>
          <p:cNvGrpSpPr/>
          <p:nvPr/>
        </p:nvGrpSpPr>
        <p:grpSpPr>
          <a:xfrm>
            <a:off x="130049" y="4217126"/>
            <a:ext cx="4379648" cy="605581"/>
            <a:chOff x="130049" y="4882969"/>
            <a:chExt cx="4379648" cy="605581"/>
          </a:xfrm>
        </p:grpSpPr>
        <p:grpSp>
          <p:nvGrpSpPr>
            <p:cNvPr id="256" name="Group 255">
              <a:extLst>
                <a:ext uri="{FF2B5EF4-FFF2-40B4-BE49-F238E27FC236}">
                  <a16:creationId xmlns:a16="http://schemas.microsoft.com/office/drawing/2014/main" id="{E5AC02C4-FF46-43B0-A4DE-484FAB4546AA}"/>
                </a:ext>
              </a:extLst>
            </p:cNvPr>
            <p:cNvGrpSpPr/>
            <p:nvPr/>
          </p:nvGrpSpPr>
          <p:grpSpPr>
            <a:xfrm>
              <a:off x="130049" y="4965952"/>
              <a:ext cx="1539695" cy="216983"/>
              <a:chOff x="130049" y="4965952"/>
              <a:chExt cx="1539695" cy="216983"/>
            </a:xfrm>
          </p:grpSpPr>
          <p:grpSp>
            <p:nvGrpSpPr>
              <p:cNvPr id="260" name="Group 259">
                <a:extLst>
                  <a:ext uri="{FF2B5EF4-FFF2-40B4-BE49-F238E27FC236}">
                    <a16:creationId xmlns:a16="http://schemas.microsoft.com/office/drawing/2014/main" id="{2DD46796-DDA2-4071-9359-7E4735F227DC}"/>
                  </a:ext>
                </a:extLst>
              </p:cNvPr>
              <p:cNvGrpSpPr/>
              <p:nvPr/>
            </p:nvGrpSpPr>
            <p:grpSpPr>
              <a:xfrm rot="16200000">
                <a:off x="1345216" y="4858408"/>
                <a:ext cx="216983" cy="432072"/>
                <a:chOff x="-1874332" y="1908121"/>
                <a:chExt cx="467295" cy="876721"/>
              </a:xfrm>
            </p:grpSpPr>
            <p:sp>
              <p:nvSpPr>
                <p:cNvPr id="262" name="Oval 261">
                  <a:extLst>
                    <a:ext uri="{FF2B5EF4-FFF2-40B4-BE49-F238E27FC236}">
                      <a16:creationId xmlns:a16="http://schemas.microsoft.com/office/drawing/2014/main" id="{F28EB832-AEE1-4504-BB60-274745EFA110}"/>
                    </a:ext>
                  </a:extLst>
                </p:cNvPr>
                <p:cNvSpPr/>
                <p:nvPr/>
              </p:nvSpPr>
              <p:spPr>
                <a:xfrm>
                  <a:off x="-1874332" y="1908121"/>
                  <a:ext cx="467295" cy="473151"/>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263" name="Isosceles Triangle 262">
                  <a:extLst>
                    <a:ext uri="{FF2B5EF4-FFF2-40B4-BE49-F238E27FC236}">
                      <a16:creationId xmlns:a16="http://schemas.microsoft.com/office/drawing/2014/main" id="{5E9FDB33-EED1-4670-8D45-6961E4FBEACC}"/>
                    </a:ext>
                  </a:extLst>
                </p:cNvPr>
                <p:cNvSpPr/>
                <p:nvPr/>
              </p:nvSpPr>
              <p:spPr>
                <a:xfrm flipV="1">
                  <a:off x="-1774677" y="2461983"/>
                  <a:ext cx="308582" cy="32285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261" name="TextBox 260">
                <a:extLst>
                  <a:ext uri="{FF2B5EF4-FFF2-40B4-BE49-F238E27FC236}">
                    <a16:creationId xmlns:a16="http://schemas.microsoft.com/office/drawing/2014/main" id="{3DA86D60-921E-4828-A85F-8BB3C41ADD97}"/>
                  </a:ext>
                </a:extLst>
              </p:cNvPr>
              <p:cNvSpPr txBox="1"/>
              <p:nvPr/>
            </p:nvSpPr>
            <p:spPr>
              <a:xfrm>
                <a:off x="130049" y="4998269"/>
                <a:ext cx="1198824" cy="184666"/>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Open Sans"/>
                  </a:rPr>
                  <a:t>2019 </a:t>
                </a:r>
                <a:r>
                  <a:rPr lang="en-US" sz="1200" b="1" kern="0">
                    <a:solidFill>
                      <a:srgbClr val="000000"/>
                    </a:solidFill>
                    <a:latin typeface="Open Sans"/>
                  </a:rPr>
                  <a:t>- 2020</a:t>
                </a:r>
                <a:endParaRPr kumimoji="0" lang="en-US" sz="1200" b="1" i="0" u="none" strike="noStrike" kern="0" cap="none" spc="0" normalizeH="0" baseline="0" noProof="0">
                  <a:ln>
                    <a:noFill/>
                  </a:ln>
                  <a:solidFill>
                    <a:srgbClr val="000000"/>
                  </a:solidFill>
                  <a:effectLst/>
                  <a:uLnTx/>
                  <a:uFillTx/>
                  <a:latin typeface="Open Sans"/>
                </a:endParaRPr>
              </a:p>
            </p:txBody>
          </p:sp>
        </p:grpSp>
        <p:grpSp>
          <p:nvGrpSpPr>
            <p:cNvPr id="257" name="Group 256">
              <a:extLst>
                <a:ext uri="{FF2B5EF4-FFF2-40B4-BE49-F238E27FC236}">
                  <a16:creationId xmlns:a16="http://schemas.microsoft.com/office/drawing/2014/main" id="{2BB9D022-B476-4278-9675-D058685850D2}"/>
                </a:ext>
              </a:extLst>
            </p:cNvPr>
            <p:cNvGrpSpPr/>
            <p:nvPr/>
          </p:nvGrpSpPr>
          <p:grpSpPr>
            <a:xfrm>
              <a:off x="1635026" y="4882969"/>
              <a:ext cx="2874671" cy="605581"/>
              <a:chOff x="1635026" y="4882969"/>
              <a:chExt cx="2874671" cy="605581"/>
            </a:xfrm>
          </p:grpSpPr>
          <p:sp>
            <p:nvSpPr>
              <p:cNvPr id="258" name="Rectangle 257">
                <a:extLst>
                  <a:ext uri="{FF2B5EF4-FFF2-40B4-BE49-F238E27FC236}">
                    <a16:creationId xmlns:a16="http://schemas.microsoft.com/office/drawing/2014/main" id="{AA7EA755-1D76-427B-AC57-5226961E0513}"/>
                  </a:ext>
                </a:extLst>
              </p:cNvPr>
              <p:cNvSpPr/>
              <p:nvPr/>
            </p:nvSpPr>
            <p:spPr bwMode="gray">
              <a:xfrm>
                <a:off x="1635026" y="4882969"/>
                <a:ext cx="2002170" cy="307316"/>
              </a:xfrm>
              <a:prstGeom prst="rect">
                <a:avLst/>
              </a:prstGeom>
              <a:noFill/>
              <a:ln w="38100" algn="ctr">
                <a:noFill/>
                <a:miter lim="800000"/>
                <a:headEnd/>
                <a:tailEnd/>
              </a:ln>
            </p:spPr>
            <p:txBody>
              <a:bodyPr wrap="square" lIns="88900" tIns="88900" rIns="88900" bIns="8890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900" b="1" i="0" u="none" strike="noStrike" kern="0" cap="none" spc="0" normalizeH="0" baseline="0" noProof="0">
                    <a:ln>
                      <a:noFill/>
                    </a:ln>
                    <a:solidFill>
                      <a:srgbClr val="000000"/>
                    </a:solidFill>
                    <a:effectLst/>
                    <a:uLnTx/>
                    <a:uFillTx/>
                    <a:latin typeface="Open Sans"/>
                  </a:rPr>
                  <a:t>Improvements Implemented</a:t>
                </a:r>
              </a:p>
            </p:txBody>
          </p:sp>
          <p:sp>
            <p:nvSpPr>
              <p:cNvPr id="259" name="Rectangle 258">
                <a:extLst>
                  <a:ext uri="{FF2B5EF4-FFF2-40B4-BE49-F238E27FC236}">
                    <a16:creationId xmlns:a16="http://schemas.microsoft.com/office/drawing/2014/main" id="{193F500C-A9D3-4077-AD57-E8B8285B30AC}"/>
                  </a:ext>
                </a:extLst>
              </p:cNvPr>
              <p:cNvSpPr/>
              <p:nvPr/>
            </p:nvSpPr>
            <p:spPr>
              <a:xfrm>
                <a:off x="1650266" y="5088440"/>
                <a:ext cx="2859431" cy="400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500" b="1" i="0" u="none" strike="noStrike" kern="0" cap="none" spc="0" normalizeH="0" baseline="0" noProof="0" dirty="0">
                    <a:ln>
                      <a:noFill/>
                    </a:ln>
                    <a:solidFill>
                      <a:srgbClr val="000000"/>
                    </a:solidFill>
                    <a:effectLst/>
                    <a:uLnTx/>
                    <a:uFillTx/>
                    <a:latin typeface="Open Sans"/>
                  </a:rPr>
                  <a:t>Business Process Improvements: </a:t>
                </a:r>
                <a:r>
                  <a:rPr kumimoji="0" lang="en-US" sz="500" b="0" i="0" u="none" strike="noStrike" kern="0" cap="none" spc="0" normalizeH="0" baseline="0" noProof="0" dirty="0">
                    <a:ln>
                      <a:noFill/>
                    </a:ln>
                    <a:solidFill>
                      <a:srgbClr val="000000"/>
                    </a:solidFill>
                    <a:effectLst/>
                    <a:uLnTx/>
                    <a:uFillTx/>
                    <a:latin typeface="Open Sans"/>
                  </a:rPr>
                  <a:t>FLP working groups have undertaken efforts to improve FLP’s business processes across its portfolio</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500" b="1" i="0" u="none" strike="noStrike" kern="0" cap="none" spc="0" normalizeH="0" baseline="0" noProof="0" dirty="0">
                    <a:ln>
                      <a:noFill/>
                    </a:ln>
                    <a:solidFill>
                      <a:srgbClr val="000000"/>
                    </a:solidFill>
                    <a:effectLst/>
                    <a:uLnTx/>
                    <a:uFillTx/>
                    <a:latin typeface="Open Sans"/>
                  </a:rPr>
                  <a:t>Decision Support Capability: </a:t>
                </a:r>
                <a:r>
                  <a:rPr kumimoji="0" lang="en-US" sz="500" b="0" i="0" u="none" strike="noStrike" kern="0" cap="none" spc="0" normalizeH="0" baseline="0" noProof="0" dirty="0">
                    <a:ln>
                      <a:noFill/>
                    </a:ln>
                    <a:solidFill>
                      <a:srgbClr val="000000"/>
                    </a:solidFill>
                    <a:effectLst/>
                    <a:uLnTx/>
                    <a:uFillTx/>
                    <a:latin typeface="Open Sans"/>
                  </a:rPr>
                  <a:t>Implemented advanced data analysis and visualization techniques that enable decision makers to better utilize FLP data</a:t>
                </a:r>
              </a:p>
            </p:txBody>
          </p:sp>
        </p:grpSp>
      </p:grpSp>
      <p:grpSp>
        <p:nvGrpSpPr>
          <p:cNvPr id="264" name="Group 263">
            <a:extLst>
              <a:ext uri="{FF2B5EF4-FFF2-40B4-BE49-F238E27FC236}">
                <a16:creationId xmlns:a16="http://schemas.microsoft.com/office/drawing/2014/main" id="{67DED2D6-818A-4478-BA39-3BECD4642070}"/>
              </a:ext>
            </a:extLst>
          </p:cNvPr>
          <p:cNvGrpSpPr/>
          <p:nvPr/>
        </p:nvGrpSpPr>
        <p:grpSpPr>
          <a:xfrm>
            <a:off x="511403" y="4770726"/>
            <a:ext cx="3860062" cy="532249"/>
            <a:chOff x="511403" y="5723659"/>
            <a:chExt cx="3860062" cy="532249"/>
          </a:xfrm>
        </p:grpSpPr>
        <p:grpSp>
          <p:nvGrpSpPr>
            <p:cNvPr id="265" name="Group 264">
              <a:extLst>
                <a:ext uri="{FF2B5EF4-FFF2-40B4-BE49-F238E27FC236}">
                  <a16:creationId xmlns:a16="http://schemas.microsoft.com/office/drawing/2014/main" id="{A5E54DE3-7A26-4675-A3E4-FAE039290130}"/>
                </a:ext>
              </a:extLst>
            </p:cNvPr>
            <p:cNvGrpSpPr/>
            <p:nvPr/>
          </p:nvGrpSpPr>
          <p:grpSpPr>
            <a:xfrm>
              <a:off x="511403" y="5849175"/>
              <a:ext cx="1138863" cy="216983"/>
              <a:chOff x="511403" y="5849175"/>
              <a:chExt cx="1138863" cy="216983"/>
            </a:xfrm>
          </p:grpSpPr>
          <p:grpSp>
            <p:nvGrpSpPr>
              <p:cNvPr id="269" name="Group 268">
                <a:extLst>
                  <a:ext uri="{FF2B5EF4-FFF2-40B4-BE49-F238E27FC236}">
                    <a16:creationId xmlns:a16="http://schemas.microsoft.com/office/drawing/2014/main" id="{3A14AF15-9434-44D2-8B49-F2E583CF938E}"/>
                  </a:ext>
                </a:extLst>
              </p:cNvPr>
              <p:cNvGrpSpPr/>
              <p:nvPr/>
            </p:nvGrpSpPr>
            <p:grpSpPr>
              <a:xfrm rot="16200000">
                <a:off x="1335477" y="5751369"/>
                <a:ext cx="216983" cy="412595"/>
                <a:chOff x="-1874332" y="1908121"/>
                <a:chExt cx="467295" cy="876721"/>
              </a:xfrm>
            </p:grpSpPr>
            <p:sp>
              <p:nvSpPr>
                <p:cNvPr id="271" name="Oval 270">
                  <a:extLst>
                    <a:ext uri="{FF2B5EF4-FFF2-40B4-BE49-F238E27FC236}">
                      <a16:creationId xmlns:a16="http://schemas.microsoft.com/office/drawing/2014/main" id="{9A61A75F-7603-45BD-8677-E1442798C9AB}"/>
                    </a:ext>
                  </a:extLst>
                </p:cNvPr>
                <p:cNvSpPr/>
                <p:nvPr/>
              </p:nvSpPr>
              <p:spPr>
                <a:xfrm>
                  <a:off x="-1874332" y="1908121"/>
                  <a:ext cx="467295" cy="473151"/>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272" name="Isosceles Triangle 271">
                  <a:extLst>
                    <a:ext uri="{FF2B5EF4-FFF2-40B4-BE49-F238E27FC236}">
                      <a16:creationId xmlns:a16="http://schemas.microsoft.com/office/drawing/2014/main" id="{8B3EFCC1-6BC4-49DF-98A0-E1DA9A1A1C3D}"/>
                    </a:ext>
                  </a:extLst>
                </p:cNvPr>
                <p:cNvSpPr/>
                <p:nvPr/>
              </p:nvSpPr>
              <p:spPr>
                <a:xfrm flipV="1">
                  <a:off x="-1774677" y="2461983"/>
                  <a:ext cx="308582" cy="32285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270" name="TextBox 269">
                <a:extLst>
                  <a:ext uri="{FF2B5EF4-FFF2-40B4-BE49-F238E27FC236}">
                    <a16:creationId xmlns:a16="http://schemas.microsoft.com/office/drawing/2014/main" id="{D891C6E1-AA3D-448A-8297-7B6A621A3CA6}"/>
                  </a:ext>
                </a:extLst>
              </p:cNvPr>
              <p:cNvSpPr txBox="1"/>
              <p:nvPr/>
            </p:nvSpPr>
            <p:spPr>
              <a:xfrm>
                <a:off x="511403" y="5881492"/>
                <a:ext cx="851246" cy="184666"/>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Open Sans"/>
                  </a:rPr>
                  <a:t>2020</a:t>
                </a:r>
              </a:p>
            </p:txBody>
          </p:sp>
        </p:grpSp>
        <p:grpSp>
          <p:nvGrpSpPr>
            <p:cNvPr id="266" name="Group 265">
              <a:extLst>
                <a:ext uri="{FF2B5EF4-FFF2-40B4-BE49-F238E27FC236}">
                  <a16:creationId xmlns:a16="http://schemas.microsoft.com/office/drawing/2014/main" id="{0D122B96-B0F0-4BED-9794-2965CD597E84}"/>
                </a:ext>
              </a:extLst>
            </p:cNvPr>
            <p:cNvGrpSpPr/>
            <p:nvPr/>
          </p:nvGrpSpPr>
          <p:grpSpPr>
            <a:xfrm>
              <a:off x="1650266" y="5723659"/>
              <a:ext cx="2721199" cy="532249"/>
              <a:chOff x="1650266" y="5723659"/>
              <a:chExt cx="2721199" cy="532249"/>
            </a:xfrm>
          </p:grpSpPr>
          <p:sp>
            <p:nvSpPr>
              <p:cNvPr id="267" name="Rectangle 266">
                <a:extLst>
                  <a:ext uri="{FF2B5EF4-FFF2-40B4-BE49-F238E27FC236}">
                    <a16:creationId xmlns:a16="http://schemas.microsoft.com/office/drawing/2014/main" id="{4C57FD07-CE97-4B3F-892C-EECE286E65BF}"/>
                  </a:ext>
                </a:extLst>
              </p:cNvPr>
              <p:cNvSpPr/>
              <p:nvPr/>
            </p:nvSpPr>
            <p:spPr bwMode="gray">
              <a:xfrm>
                <a:off x="1650266" y="5723659"/>
                <a:ext cx="2512660" cy="314983"/>
              </a:xfrm>
              <a:prstGeom prst="rect">
                <a:avLst/>
              </a:prstGeom>
              <a:noFill/>
              <a:ln w="38100" algn="ctr">
                <a:noFill/>
                <a:miter lim="800000"/>
                <a:headEnd/>
                <a:tailEnd/>
              </a:ln>
            </p:spPr>
            <p:txBody>
              <a:bodyPr wrap="square" lIns="88900" tIns="88900" rIns="88900" bIns="8890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900" b="1" i="0" u="none" strike="noStrike" kern="0" cap="none" spc="0" normalizeH="0" baseline="0" noProof="0">
                    <a:ln>
                      <a:noFill/>
                    </a:ln>
                    <a:solidFill>
                      <a:srgbClr val="000000"/>
                    </a:solidFill>
                    <a:effectLst/>
                    <a:uLnTx/>
                    <a:uFillTx/>
                    <a:latin typeface="Open Sans"/>
                  </a:rPr>
                  <a:t>Robotic Process Automation Success</a:t>
                </a:r>
              </a:p>
            </p:txBody>
          </p:sp>
          <p:sp>
            <p:nvSpPr>
              <p:cNvPr id="268" name="Rectangle 267">
                <a:extLst>
                  <a:ext uri="{FF2B5EF4-FFF2-40B4-BE49-F238E27FC236}">
                    <a16:creationId xmlns:a16="http://schemas.microsoft.com/office/drawing/2014/main" id="{EEBF53D1-2ED4-42B9-977F-35D68B90565C}"/>
                  </a:ext>
                </a:extLst>
              </p:cNvPr>
              <p:cNvSpPr/>
              <p:nvPr/>
            </p:nvSpPr>
            <p:spPr>
              <a:xfrm>
                <a:off x="1650266" y="5932743"/>
                <a:ext cx="2721199" cy="3231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Open Sans"/>
                  </a:rPr>
                  <a:t>By identifying and designing process automations, FLP has reduced time-intensive manual tasks and paperwork, giving valuable time back to field staff to focus more on customers and analytical tasks.</a:t>
                </a:r>
                <a:endParaRPr kumimoji="0" lang="en-US" sz="500" b="1" i="0" u="none" strike="noStrike" kern="0" cap="none" spc="0" normalizeH="0" baseline="0" noProof="0" dirty="0">
                  <a:ln>
                    <a:noFill/>
                  </a:ln>
                  <a:solidFill>
                    <a:srgbClr val="000000"/>
                  </a:solidFill>
                  <a:effectLst/>
                  <a:uLnTx/>
                  <a:uFillTx/>
                  <a:latin typeface="Open Sans"/>
                </a:endParaRPr>
              </a:p>
            </p:txBody>
          </p:sp>
        </p:grpSp>
      </p:grpSp>
      <p:grpSp>
        <p:nvGrpSpPr>
          <p:cNvPr id="273" name="Group 272">
            <a:extLst>
              <a:ext uri="{FF2B5EF4-FFF2-40B4-BE49-F238E27FC236}">
                <a16:creationId xmlns:a16="http://schemas.microsoft.com/office/drawing/2014/main" id="{B021466A-4C28-4914-A2EA-ABF257496AA9}"/>
              </a:ext>
            </a:extLst>
          </p:cNvPr>
          <p:cNvGrpSpPr/>
          <p:nvPr/>
        </p:nvGrpSpPr>
        <p:grpSpPr>
          <a:xfrm>
            <a:off x="511403" y="5248878"/>
            <a:ext cx="3860062" cy="528638"/>
            <a:chOff x="511403" y="6480035"/>
            <a:chExt cx="3860062" cy="528638"/>
          </a:xfrm>
        </p:grpSpPr>
        <p:grpSp>
          <p:nvGrpSpPr>
            <p:cNvPr id="274" name="Group 273">
              <a:extLst>
                <a:ext uri="{FF2B5EF4-FFF2-40B4-BE49-F238E27FC236}">
                  <a16:creationId xmlns:a16="http://schemas.microsoft.com/office/drawing/2014/main" id="{EFB17D13-EE9E-45AE-A496-8FB04473D40D}"/>
                </a:ext>
              </a:extLst>
            </p:cNvPr>
            <p:cNvGrpSpPr/>
            <p:nvPr/>
          </p:nvGrpSpPr>
          <p:grpSpPr>
            <a:xfrm>
              <a:off x="511403" y="6584285"/>
              <a:ext cx="1138863" cy="216983"/>
              <a:chOff x="511403" y="6584285"/>
              <a:chExt cx="1138863" cy="216983"/>
            </a:xfrm>
          </p:grpSpPr>
          <p:grpSp>
            <p:nvGrpSpPr>
              <p:cNvPr id="278" name="Group 277">
                <a:extLst>
                  <a:ext uri="{FF2B5EF4-FFF2-40B4-BE49-F238E27FC236}">
                    <a16:creationId xmlns:a16="http://schemas.microsoft.com/office/drawing/2014/main" id="{F91A7230-6105-404B-B888-D08D6A6B7F3D}"/>
                  </a:ext>
                </a:extLst>
              </p:cNvPr>
              <p:cNvGrpSpPr/>
              <p:nvPr/>
            </p:nvGrpSpPr>
            <p:grpSpPr>
              <a:xfrm rot="16200000">
                <a:off x="1335477" y="6486479"/>
                <a:ext cx="216983" cy="412595"/>
                <a:chOff x="-1874332" y="1908121"/>
                <a:chExt cx="467295" cy="876721"/>
              </a:xfrm>
            </p:grpSpPr>
            <p:sp>
              <p:nvSpPr>
                <p:cNvPr id="280" name="Oval 279">
                  <a:extLst>
                    <a:ext uri="{FF2B5EF4-FFF2-40B4-BE49-F238E27FC236}">
                      <a16:creationId xmlns:a16="http://schemas.microsoft.com/office/drawing/2014/main" id="{1ABEA0FD-F660-4E69-A949-9BA3E6721CD3}"/>
                    </a:ext>
                  </a:extLst>
                </p:cNvPr>
                <p:cNvSpPr/>
                <p:nvPr/>
              </p:nvSpPr>
              <p:spPr>
                <a:xfrm>
                  <a:off x="-1874332" y="1908121"/>
                  <a:ext cx="467295" cy="473151"/>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281" name="Isosceles Triangle 280">
                  <a:extLst>
                    <a:ext uri="{FF2B5EF4-FFF2-40B4-BE49-F238E27FC236}">
                      <a16:creationId xmlns:a16="http://schemas.microsoft.com/office/drawing/2014/main" id="{6849D2D4-9CE4-4C59-82DE-8EFBAC05E8FF}"/>
                    </a:ext>
                  </a:extLst>
                </p:cNvPr>
                <p:cNvSpPr/>
                <p:nvPr/>
              </p:nvSpPr>
              <p:spPr>
                <a:xfrm flipV="1">
                  <a:off x="-1774677" y="2461983"/>
                  <a:ext cx="308582" cy="32285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279" name="TextBox 278">
                <a:extLst>
                  <a:ext uri="{FF2B5EF4-FFF2-40B4-BE49-F238E27FC236}">
                    <a16:creationId xmlns:a16="http://schemas.microsoft.com/office/drawing/2014/main" id="{C5A6ACE4-20BF-4AA4-AE96-F446C70A8AA5}"/>
                  </a:ext>
                </a:extLst>
              </p:cNvPr>
              <p:cNvSpPr txBox="1"/>
              <p:nvPr/>
            </p:nvSpPr>
            <p:spPr>
              <a:xfrm>
                <a:off x="511403" y="6616602"/>
                <a:ext cx="851246" cy="184666"/>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2021 </a:t>
                </a:r>
              </a:p>
            </p:txBody>
          </p:sp>
        </p:grpSp>
        <p:grpSp>
          <p:nvGrpSpPr>
            <p:cNvPr id="275" name="Group 274">
              <a:extLst>
                <a:ext uri="{FF2B5EF4-FFF2-40B4-BE49-F238E27FC236}">
                  <a16:creationId xmlns:a16="http://schemas.microsoft.com/office/drawing/2014/main" id="{4F17318D-6268-4E6E-A63F-CB1A6B95471F}"/>
                </a:ext>
              </a:extLst>
            </p:cNvPr>
            <p:cNvGrpSpPr/>
            <p:nvPr/>
          </p:nvGrpSpPr>
          <p:grpSpPr>
            <a:xfrm>
              <a:off x="1650266" y="6480035"/>
              <a:ext cx="2721199" cy="528638"/>
              <a:chOff x="1650266" y="6480035"/>
              <a:chExt cx="2721199" cy="528638"/>
            </a:xfrm>
          </p:grpSpPr>
          <p:sp>
            <p:nvSpPr>
              <p:cNvPr id="276" name="Rectangle 275">
                <a:extLst>
                  <a:ext uri="{FF2B5EF4-FFF2-40B4-BE49-F238E27FC236}">
                    <a16:creationId xmlns:a16="http://schemas.microsoft.com/office/drawing/2014/main" id="{D27F1A96-E500-458C-A6A5-F10A231BA85F}"/>
                  </a:ext>
                </a:extLst>
              </p:cNvPr>
              <p:cNvSpPr/>
              <p:nvPr/>
            </p:nvSpPr>
            <p:spPr bwMode="gray">
              <a:xfrm>
                <a:off x="1650266" y="6480035"/>
                <a:ext cx="2512660" cy="287945"/>
              </a:xfrm>
              <a:prstGeom prst="rect">
                <a:avLst/>
              </a:prstGeom>
              <a:noFill/>
              <a:ln w="38100" algn="ctr">
                <a:noFill/>
                <a:miter lim="800000"/>
                <a:headEnd/>
                <a:tailEnd/>
              </a:ln>
            </p:spPr>
            <p:txBody>
              <a:bodyPr wrap="square" lIns="88900" tIns="88900" rIns="88900" bIns="8890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900" b="1" i="0" u="none" strike="noStrike" kern="0" cap="none" spc="0" normalizeH="0" baseline="0" noProof="0" dirty="0">
                    <a:ln>
                      <a:noFill/>
                    </a:ln>
                    <a:solidFill>
                      <a:srgbClr val="000000"/>
                    </a:solidFill>
                    <a:effectLst/>
                    <a:uLnTx/>
                    <a:uFillTx/>
                    <a:latin typeface="Open Sans"/>
                  </a:rPr>
                  <a:t>Modernization Roadmap Underway</a:t>
                </a:r>
              </a:p>
            </p:txBody>
          </p:sp>
          <p:sp>
            <p:nvSpPr>
              <p:cNvPr id="277" name="Rectangle 276">
                <a:extLst>
                  <a:ext uri="{FF2B5EF4-FFF2-40B4-BE49-F238E27FC236}">
                    <a16:creationId xmlns:a16="http://schemas.microsoft.com/office/drawing/2014/main" id="{41B7D225-43F5-4721-9913-083582747545}"/>
                  </a:ext>
                </a:extLst>
              </p:cNvPr>
              <p:cNvSpPr/>
              <p:nvPr/>
            </p:nvSpPr>
            <p:spPr>
              <a:xfrm>
                <a:off x="1650266" y="6685508"/>
                <a:ext cx="2721199" cy="3231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Open Sans"/>
                  </a:rPr>
                  <a:t>Utilizing business process improvements to determine the best tools, systems and applications that optimize the user experience. </a:t>
                </a:r>
                <a:r>
                  <a:rPr kumimoji="0" lang="en-US" sz="500" b="1" i="1" u="none" strike="noStrike" kern="0" cap="none" spc="0" normalizeH="0" baseline="0" noProof="0" dirty="0">
                    <a:ln>
                      <a:noFill/>
                    </a:ln>
                    <a:solidFill>
                      <a:srgbClr val="000000"/>
                    </a:solidFill>
                    <a:effectLst/>
                    <a:uLnTx/>
                    <a:uFillTx/>
                    <a:latin typeface="Open Sans"/>
                  </a:rPr>
                  <a:t>Completed business process reengineering and initial functional and IT roadmaps.</a:t>
                </a:r>
              </a:p>
            </p:txBody>
          </p:sp>
        </p:grpSp>
      </p:grpSp>
      <p:grpSp>
        <p:nvGrpSpPr>
          <p:cNvPr id="282" name="Group 281">
            <a:extLst>
              <a:ext uri="{FF2B5EF4-FFF2-40B4-BE49-F238E27FC236}">
                <a16:creationId xmlns:a16="http://schemas.microsoft.com/office/drawing/2014/main" id="{337B49D4-C5B2-4079-9F6A-CDE5EA30D98B}"/>
              </a:ext>
            </a:extLst>
          </p:cNvPr>
          <p:cNvGrpSpPr/>
          <p:nvPr/>
        </p:nvGrpSpPr>
        <p:grpSpPr>
          <a:xfrm>
            <a:off x="1647700" y="7058374"/>
            <a:ext cx="2856693" cy="546804"/>
            <a:chOff x="1689664" y="5958922"/>
            <a:chExt cx="2856693" cy="546804"/>
          </a:xfrm>
        </p:grpSpPr>
        <p:sp>
          <p:nvSpPr>
            <p:cNvPr id="283" name="Rectangle 282">
              <a:extLst>
                <a:ext uri="{FF2B5EF4-FFF2-40B4-BE49-F238E27FC236}">
                  <a16:creationId xmlns:a16="http://schemas.microsoft.com/office/drawing/2014/main" id="{AE8CB4D2-3DF2-431F-BACB-9ABFFA03F8CF}"/>
                </a:ext>
              </a:extLst>
            </p:cNvPr>
            <p:cNvSpPr/>
            <p:nvPr/>
          </p:nvSpPr>
          <p:spPr bwMode="gray">
            <a:xfrm>
              <a:off x="1689664" y="5958922"/>
              <a:ext cx="1896218" cy="40010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900" b="1" dirty="0">
                  <a:solidFill>
                    <a:srgbClr val="000000"/>
                  </a:solidFill>
                  <a:latin typeface="Open Sans"/>
                </a:rPr>
                <a:t>Underwriting &amp; Decisioning</a:t>
              </a:r>
            </a:p>
          </p:txBody>
        </p:sp>
        <p:sp>
          <p:nvSpPr>
            <p:cNvPr id="284" name="Rectangle 283">
              <a:extLst>
                <a:ext uri="{FF2B5EF4-FFF2-40B4-BE49-F238E27FC236}">
                  <a16:creationId xmlns:a16="http://schemas.microsoft.com/office/drawing/2014/main" id="{C73ADB3B-CEF3-443F-8383-B429C193AA9E}"/>
                </a:ext>
              </a:extLst>
            </p:cNvPr>
            <p:cNvSpPr/>
            <p:nvPr/>
          </p:nvSpPr>
          <p:spPr>
            <a:xfrm>
              <a:off x="1689664" y="6182561"/>
              <a:ext cx="2856693" cy="323165"/>
            </a:xfrm>
            <a:prstGeom prst="rect">
              <a:avLst/>
            </a:prstGeom>
          </p:spPr>
          <p:txBody>
            <a:bodyPr wrap="square">
              <a:spAutoFit/>
            </a:bodyPr>
            <a:lstStyle/>
            <a:p>
              <a:pPr defTabSz="914400">
                <a:defRPr/>
              </a:pPr>
              <a:r>
                <a:rPr lang="en-US" sz="500" dirty="0">
                  <a:solidFill>
                    <a:srgbClr val="000000"/>
                  </a:solidFill>
                  <a:latin typeface="Open Sans"/>
                </a:rPr>
                <a:t>Direct Loans for Operating Loan, Farm Ownership Loan, Youth Loan, Emergency Loan, Indian Tribal Land Acquisition Loan, Highly Fractionated Indian Land Loan, and Heirs Property Loan applications</a:t>
              </a:r>
              <a:endParaRPr lang="en-US" sz="500" b="1" dirty="0">
                <a:solidFill>
                  <a:srgbClr val="000000"/>
                </a:solidFill>
                <a:latin typeface="Open Sans"/>
              </a:endParaRPr>
            </a:p>
          </p:txBody>
        </p:sp>
      </p:grpSp>
      <p:cxnSp>
        <p:nvCxnSpPr>
          <p:cNvPr id="287" name="Straight Connector 286">
            <a:extLst>
              <a:ext uri="{FF2B5EF4-FFF2-40B4-BE49-F238E27FC236}">
                <a16:creationId xmlns:a16="http://schemas.microsoft.com/office/drawing/2014/main" id="{EDCFFA79-3ED7-4213-9DA8-A67C48AEE919}"/>
              </a:ext>
            </a:extLst>
          </p:cNvPr>
          <p:cNvCxnSpPr>
            <a:cxnSpLocks/>
          </p:cNvCxnSpPr>
          <p:nvPr/>
        </p:nvCxnSpPr>
        <p:spPr>
          <a:xfrm flipV="1">
            <a:off x="-2438" y="3820226"/>
            <a:ext cx="2923867" cy="5893"/>
          </a:xfrm>
          <a:prstGeom prst="line">
            <a:avLst/>
          </a:prstGeom>
          <a:noFill/>
          <a:ln w="19050" cap="flat" cmpd="sng" algn="ctr">
            <a:solidFill>
              <a:srgbClr val="17618C"/>
            </a:solidFill>
            <a:prstDash val="solid"/>
            <a:miter lim="800000"/>
          </a:ln>
          <a:effectLst/>
        </p:spPr>
      </p:cxnSp>
      <p:sp>
        <p:nvSpPr>
          <p:cNvPr id="288" name="TextBox 287">
            <a:extLst>
              <a:ext uri="{FF2B5EF4-FFF2-40B4-BE49-F238E27FC236}">
                <a16:creationId xmlns:a16="http://schemas.microsoft.com/office/drawing/2014/main" id="{A8DCEC31-1433-4E19-94F9-73CD9CAA2858}"/>
              </a:ext>
            </a:extLst>
          </p:cNvPr>
          <p:cNvSpPr txBox="1"/>
          <p:nvPr/>
        </p:nvSpPr>
        <p:spPr>
          <a:xfrm>
            <a:off x="130049" y="3618248"/>
            <a:ext cx="3227884" cy="169277"/>
          </a:xfrm>
          <a:prstGeom prst="rect">
            <a:avLst/>
          </a:prstGeom>
          <a:solidFill>
            <a:schemeClr val="bg1"/>
          </a:solidFill>
        </p:spPr>
        <p:txBody>
          <a:bodyPr wrap="square" lIns="0" tIns="0" rIns="0" bIns="0" rtlCol="0">
            <a:spAutoFit/>
          </a:bodyPr>
          <a:lstStyle/>
          <a:p>
            <a:pPr algn="ctr" defTabSz="914400">
              <a:defRPr/>
            </a:pPr>
            <a:r>
              <a:rPr lang="en-US" sz="1100" b="1" dirty="0">
                <a:latin typeface="Open Sans"/>
              </a:rPr>
              <a:t>FY22-FY26 Transformation Timeline</a:t>
            </a:r>
          </a:p>
        </p:txBody>
      </p:sp>
      <p:grpSp>
        <p:nvGrpSpPr>
          <p:cNvPr id="8" name="Group 7">
            <a:extLst>
              <a:ext uri="{FF2B5EF4-FFF2-40B4-BE49-F238E27FC236}">
                <a16:creationId xmlns:a16="http://schemas.microsoft.com/office/drawing/2014/main" id="{A2A134FA-C259-440C-AAB4-30E6480BC342}"/>
              </a:ext>
            </a:extLst>
          </p:cNvPr>
          <p:cNvGrpSpPr/>
          <p:nvPr/>
        </p:nvGrpSpPr>
        <p:grpSpPr>
          <a:xfrm>
            <a:off x="1185053" y="6348871"/>
            <a:ext cx="371506" cy="1709422"/>
            <a:chOff x="1185053" y="6104315"/>
            <a:chExt cx="371506" cy="1709422"/>
          </a:xfrm>
        </p:grpSpPr>
        <p:sp>
          <p:nvSpPr>
            <p:cNvPr id="289" name="Rectangle 288">
              <a:extLst>
                <a:ext uri="{FF2B5EF4-FFF2-40B4-BE49-F238E27FC236}">
                  <a16:creationId xmlns:a16="http://schemas.microsoft.com/office/drawing/2014/main" id="{EDC29487-ED8B-4255-B7C5-A1552472136F}"/>
                </a:ext>
              </a:extLst>
            </p:cNvPr>
            <p:cNvSpPr/>
            <p:nvPr/>
          </p:nvSpPr>
          <p:spPr bwMode="gray">
            <a:xfrm rot="16200000">
              <a:off x="500552" y="6788816"/>
              <a:ext cx="1709422" cy="34041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endParaRPr lang="en-US" sz="900" b="1" dirty="0">
                <a:solidFill>
                  <a:srgbClr val="000000"/>
                </a:solidFill>
                <a:latin typeface="Open Sans"/>
              </a:endParaRPr>
            </a:p>
          </p:txBody>
        </p:sp>
        <p:cxnSp>
          <p:nvCxnSpPr>
            <p:cNvPr id="290" name="Straight Arrow Connector 289">
              <a:extLst>
                <a:ext uri="{FF2B5EF4-FFF2-40B4-BE49-F238E27FC236}">
                  <a16:creationId xmlns:a16="http://schemas.microsoft.com/office/drawing/2014/main" id="{202769C2-7AA7-4389-BDC3-6DF43B36377B}"/>
                </a:ext>
              </a:extLst>
            </p:cNvPr>
            <p:cNvCxnSpPr/>
            <p:nvPr/>
          </p:nvCxnSpPr>
          <p:spPr>
            <a:xfrm>
              <a:off x="1556559" y="6264936"/>
              <a:ext cx="0" cy="1463040"/>
            </a:xfrm>
            <a:prstGeom prst="straightConnector1">
              <a:avLst/>
            </a:prstGeom>
            <a:noFill/>
            <a:ln w="28575" cap="flat" cmpd="sng" algn="ctr">
              <a:solidFill>
                <a:srgbClr val="3A5E9C"/>
              </a:solidFill>
              <a:prstDash val="solid"/>
              <a:miter lim="800000"/>
              <a:tailEnd type="triangle"/>
            </a:ln>
            <a:effectLst/>
          </p:spPr>
        </p:cxnSp>
      </p:grpSp>
      <p:grpSp>
        <p:nvGrpSpPr>
          <p:cNvPr id="9" name="Group 8">
            <a:extLst>
              <a:ext uri="{FF2B5EF4-FFF2-40B4-BE49-F238E27FC236}">
                <a16:creationId xmlns:a16="http://schemas.microsoft.com/office/drawing/2014/main" id="{252A404D-377E-4F26-9243-EE6F3EA32A39}"/>
              </a:ext>
            </a:extLst>
          </p:cNvPr>
          <p:cNvGrpSpPr/>
          <p:nvPr/>
        </p:nvGrpSpPr>
        <p:grpSpPr>
          <a:xfrm>
            <a:off x="1232163" y="8007818"/>
            <a:ext cx="5518842" cy="391787"/>
            <a:chOff x="1245611" y="7796882"/>
            <a:chExt cx="5518842" cy="391787"/>
          </a:xfrm>
        </p:grpSpPr>
        <p:sp>
          <p:nvSpPr>
            <p:cNvPr id="294" name="Rectangle 293">
              <a:extLst>
                <a:ext uri="{FF2B5EF4-FFF2-40B4-BE49-F238E27FC236}">
                  <a16:creationId xmlns:a16="http://schemas.microsoft.com/office/drawing/2014/main" id="{2AE857DD-2842-4EF6-932B-CA919650FDED}"/>
                </a:ext>
              </a:extLst>
            </p:cNvPr>
            <p:cNvSpPr/>
            <p:nvPr/>
          </p:nvSpPr>
          <p:spPr bwMode="gray">
            <a:xfrm>
              <a:off x="1666108" y="7796882"/>
              <a:ext cx="5098345" cy="391787"/>
            </a:xfrm>
            <a:prstGeom prst="rect">
              <a:avLst/>
            </a:prstGeom>
            <a:noFill/>
            <a:ln w="38100" algn="ctr">
              <a:noFill/>
              <a:miter lim="800000"/>
              <a:headEnd/>
              <a:tailEnd/>
            </a:ln>
          </p:spPr>
          <p:txBody>
            <a:bodyPr wrap="square" lIns="88900" tIns="88900" rIns="88900" bIns="88900" rtlCol="0" anchor="ctr"/>
            <a:lstStyle/>
            <a:p>
              <a:pPr marL="0" marR="0" lvl="0" indent="0" algn="l"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800" b="1" i="0" u="none" strike="noStrike" kern="1200" cap="none" spc="0" normalizeH="0" baseline="0" noProof="0" dirty="0">
                  <a:ln>
                    <a:noFill/>
                  </a:ln>
                  <a:effectLst/>
                  <a:uLnTx/>
                  <a:uFillTx/>
                  <a:latin typeface="Open Sans"/>
                  <a:ea typeface="+mn-ea"/>
                  <a:cs typeface="+mn-cs"/>
                </a:rPr>
                <a:t>Distressed </a:t>
              </a:r>
              <a:r>
                <a:rPr lang="en-US" sz="800" b="1" dirty="0">
                  <a:latin typeface="Open Sans"/>
                </a:rPr>
                <a:t>Borrower </a:t>
              </a:r>
              <a:r>
                <a:rPr kumimoji="0" lang="en-US" sz="800" b="1" i="0" u="none" strike="noStrike" kern="1200" cap="none" spc="0" normalizeH="0" baseline="0" noProof="0" dirty="0">
                  <a:ln>
                    <a:noFill/>
                  </a:ln>
                  <a:effectLst/>
                  <a:uLnTx/>
                  <a:uFillTx/>
                  <a:latin typeface="Open Sans"/>
                  <a:ea typeface="+mn-ea"/>
                  <a:cs typeface="+mn-cs"/>
                </a:rPr>
                <a:t>Management, Customer Financial Management, Debt Resolution, Security Management, Closing &amp; Security Perfection, Inventory Property Management</a:t>
              </a:r>
            </a:p>
          </p:txBody>
        </p:sp>
        <p:grpSp>
          <p:nvGrpSpPr>
            <p:cNvPr id="295" name="Group 294">
              <a:extLst>
                <a:ext uri="{FF2B5EF4-FFF2-40B4-BE49-F238E27FC236}">
                  <a16:creationId xmlns:a16="http://schemas.microsoft.com/office/drawing/2014/main" id="{50768765-C299-40F6-825D-7885466ED874}"/>
                </a:ext>
              </a:extLst>
            </p:cNvPr>
            <p:cNvGrpSpPr/>
            <p:nvPr/>
          </p:nvGrpSpPr>
          <p:grpSpPr>
            <a:xfrm rot="16200000">
              <a:off x="1343417" y="7744834"/>
              <a:ext cx="216983" cy="412595"/>
              <a:chOff x="-1874332" y="1908121"/>
              <a:chExt cx="467295" cy="876721"/>
            </a:xfrm>
          </p:grpSpPr>
          <p:sp>
            <p:nvSpPr>
              <p:cNvPr id="296" name="Oval 295">
                <a:extLst>
                  <a:ext uri="{FF2B5EF4-FFF2-40B4-BE49-F238E27FC236}">
                    <a16:creationId xmlns:a16="http://schemas.microsoft.com/office/drawing/2014/main" id="{89F3DF20-6898-42FE-B7DC-0F8BFC341349}"/>
                  </a:ext>
                </a:extLst>
              </p:cNvPr>
              <p:cNvSpPr/>
              <p:nvPr/>
            </p:nvSpPr>
            <p:spPr>
              <a:xfrm>
                <a:off x="-1874332" y="1908121"/>
                <a:ext cx="467295" cy="473151"/>
              </a:xfrm>
              <a:prstGeom prst="ellipse">
                <a:avLst/>
              </a:prstGeom>
              <a:solidFill>
                <a:schemeClr val="bg2"/>
              </a:solidFill>
              <a:ln w="38100">
                <a:solidFill>
                  <a:srgbClr val="3A5E9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a:ln>
                    <a:noFill/>
                  </a:ln>
                  <a:solidFill>
                    <a:schemeClr val="tx1"/>
                  </a:solidFill>
                  <a:effectLst/>
                  <a:uLnTx/>
                  <a:uFillTx/>
                  <a:latin typeface="Open Sans"/>
                  <a:ea typeface="+mn-ea"/>
                  <a:cs typeface="+mn-cs"/>
                </a:endParaRPr>
              </a:p>
            </p:txBody>
          </p:sp>
          <p:sp>
            <p:nvSpPr>
              <p:cNvPr id="297" name="Isosceles Triangle 296">
                <a:extLst>
                  <a:ext uri="{FF2B5EF4-FFF2-40B4-BE49-F238E27FC236}">
                    <a16:creationId xmlns:a16="http://schemas.microsoft.com/office/drawing/2014/main" id="{CA05F17E-C1D7-464E-B01D-88584C036DBA}"/>
                  </a:ext>
                </a:extLst>
              </p:cNvPr>
              <p:cNvSpPr/>
              <p:nvPr/>
            </p:nvSpPr>
            <p:spPr>
              <a:xfrm flipV="1">
                <a:off x="-1774677" y="2461983"/>
                <a:ext cx="308582" cy="322859"/>
              </a:xfrm>
              <a:prstGeom prst="triangle">
                <a:avLst/>
              </a:prstGeom>
              <a:solidFill>
                <a:srgbClr val="3A5E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chemeClr val="tx1"/>
                  </a:solidFill>
                  <a:effectLst/>
                  <a:uLnTx/>
                  <a:uFillTx/>
                  <a:latin typeface="Open Sans"/>
                  <a:ea typeface="+mn-ea"/>
                  <a:cs typeface="+mn-cs"/>
                </a:endParaRPr>
              </a:p>
            </p:txBody>
          </p:sp>
        </p:grpSp>
      </p:grpSp>
      <p:sp>
        <p:nvSpPr>
          <p:cNvPr id="184" name="Rounded Rectangle 53">
            <a:extLst>
              <a:ext uri="{FF2B5EF4-FFF2-40B4-BE49-F238E27FC236}">
                <a16:creationId xmlns:a16="http://schemas.microsoft.com/office/drawing/2014/main" id="{2533C433-A495-419A-B4D0-EC050E45A9A1}"/>
              </a:ext>
            </a:extLst>
          </p:cNvPr>
          <p:cNvSpPr>
            <a:spLocks/>
          </p:cNvSpPr>
          <p:nvPr/>
        </p:nvSpPr>
        <p:spPr>
          <a:xfrm>
            <a:off x="207056" y="8477114"/>
            <a:ext cx="7364683" cy="1200123"/>
          </a:xfrm>
          <a:prstGeom prst="roundRect">
            <a:avLst/>
          </a:prstGeom>
          <a:solidFill>
            <a:srgbClr val="74955A"/>
          </a:solidFill>
          <a:ln w="25400" cap="flat" cmpd="sng" algn="ctr">
            <a:noFill/>
            <a:prstDash val="solid"/>
          </a:ln>
          <a:effectLst/>
        </p:spPr>
        <p:txBody>
          <a:bodyPr rtlCol="0" anchor="ctr"/>
          <a:lstStyle/>
          <a:p>
            <a:pPr algn="ctr" defTabSz="1219140">
              <a:defRPr/>
            </a:pPr>
            <a:endParaRPr lang="en-US" sz="1400" b="1" i="1">
              <a:solidFill>
                <a:srgbClr val="FFFFFF"/>
              </a:solidFill>
              <a:latin typeface="Open Sans"/>
              <a:ea typeface="Verdana" panose="020B0604030504040204" pitchFamily="34" charset="0"/>
              <a:cs typeface="Verdana" panose="020B0604030504040204" pitchFamily="34" charset="0"/>
            </a:endParaRPr>
          </a:p>
        </p:txBody>
      </p:sp>
      <p:sp>
        <p:nvSpPr>
          <p:cNvPr id="298" name="TextBox 297">
            <a:extLst>
              <a:ext uri="{FF2B5EF4-FFF2-40B4-BE49-F238E27FC236}">
                <a16:creationId xmlns:a16="http://schemas.microsoft.com/office/drawing/2014/main" id="{A2604564-2F1D-4829-BB8E-666AD6940E9B}"/>
              </a:ext>
            </a:extLst>
          </p:cNvPr>
          <p:cNvSpPr txBox="1"/>
          <p:nvPr/>
        </p:nvSpPr>
        <p:spPr>
          <a:xfrm>
            <a:off x="130049" y="6644617"/>
            <a:ext cx="901328" cy="36933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latin typeface="Open Sans"/>
              </a:rPr>
              <a:t>Business Priorities</a:t>
            </a:r>
            <a:endParaRPr kumimoji="0" lang="en-US" sz="1200" b="1" i="0" u="none" strike="noStrike" kern="1200" cap="none" spc="0" normalizeH="0" baseline="0" noProof="0" dirty="0">
              <a:ln>
                <a:noFill/>
              </a:ln>
              <a:effectLst/>
              <a:uLnTx/>
              <a:uFillTx/>
              <a:latin typeface="Open Sans"/>
              <a:ea typeface="+mn-ea"/>
              <a:cs typeface="+mn-cs"/>
            </a:endParaRPr>
          </a:p>
        </p:txBody>
      </p:sp>
      <p:grpSp>
        <p:nvGrpSpPr>
          <p:cNvPr id="2" name="Group 1">
            <a:extLst>
              <a:ext uri="{FF2B5EF4-FFF2-40B4-BE49-F238E27FC236}">
                <a16:creationId xmlns:a16="http://schemas.microsoft.com/office/drawing/2014/main" id="{71BEE757-EB46-4227-8401-2F493ED0FD0E}"/>
              </a:ext>
            </a:extLst>
          </p:cNvPr>
          <p:cNvGrpSpPr/>
          <p:nvPr/>
        </p:nvGrpSpPr>
        <p:grpSpPr>
          <a:xfrm>
            <a:off x="1631728" y="7501135"/>
            <a:ext cx="2940265" cy="539761"/>
            <a:chOff x="1647700" y="7510881"/>
            <a:chExt cx="2940265" cy="539761"/>
          </a:xfrm>
        </p:grpSpPr>
        <p:sp>
          <p:nvSpPr>
            <p:cNvPr id="285" name="Rectangle 284">
              <a:extLst>
                <a:ext uri="{FF2B5EF4-FFF2-40B4-BE49-F238E27FC236}">
                  <a16:creationId xmlns:a16="http://schemas.microsoft.com/office/drawing/2014/main" id="{F473F33D-2E0A-4E8A-B47B-3C352C25C825}"/>
                </a:ext>
              </a:extLst>
            </p:cNvPr>
            <p:cNvSpPr/>
            <p:nvPr/>
          </p:nvSpPr>
          <p:spPr bwMode="gray">
            <a:xfrm>
              <a:off x="1647700" y="7510881"/>
              <a:ext cx="1207639" cy="34041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900" b="1">
                  <a:solidFill>
                    <a:srgbClr val="000000"/>
                  </a:solidFill>
                  <a:latin typeface="Open Sans"/>
                </a:rPr>
                <a:t>Data Services</a:t>
              </a:r>
            </a:p>
          </p:txBody>
        </p:sp>
        <p:sp>
          <p:nvSpPr>
            <p:cNvPr id="303" name="Rectangle 302">
              <a:extLst>
                <a:ext uri="{FF2B5EF4-FFF2-40B4-BE49-F238E27FC236}">
                  <a16:creationId xmlns:a16="http://schemas.microsoft.com/office/drawing/2014/main" id="{757DF946-8CAE-43D4-97F6-3BEB231CF5E1}"/>
                </a:ext>
              </a:extLst>
            </p:cNvPr>
            <p:cNvSpPr/>
            <p:nvPr/>
          </p:nvSpPr>
          <p:spPr>
            <a:xfrm>
              <a:off x="1665770" y="7727477"/>
              <a:ext cx="2922195" cy="3231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a:ln>
                    <a:noFill/>
                  </a:ln>
                  <a:effectLst/>
                  <a:uLnTx/>
                  <a:uFillTx/>
                  <a:latin typeface="Open Sans"/>
                  <a:ea typeface="+mn-ea"/>
                  <a:cs typeface="+mn-cs"/>
                </a:rPr>
                <a:t>Data Quality Management, Data Change Management, Metadata Management, Data Security &amp; Compliance, Data Capture &amp; Storing, Data Curation &amp; orchestration, Data Operations &amp; Performance, and Master Data Management</a:t>
              </a:r>
              <a:endParaRPr kumimoji="0" lang="en-US" sz="500" b="1" i="0" u="none" strike="noStrike" kern="1200" cap="none" spc="0" normalizeH="0" baseline="0" noProof="0">
                <a:ln>
                  <a:noFill/>
                </a:ln>
                <a:effectLst/>
                <a:uLnTx/>
                <a:uFillTx/>
                <a:latin typeface="Open Sans"/>
                <a:ea typeface="+mn-ea"/>
                <a:cs typeface="+mn-cs"/>
              </a:endParaRPr>
            </a:p>
          </p:txBody>
        </p:sp>
      </p:grpSp>
      <p:grpSp>
        <p:nvGrpSpPr>
          <p:cNvPr id="3" name="Group 2">
            <a:extLst>
              <a:ext uri="{FF2B5EF4-FFF2-40B4-BE49-F238E27FC236}">
                <a16:creationId xmlns:a16="http://schemas.microsoft.com/office/drawing/2014/main" id="{68DFF3CC-8670-4C8E-A682-616A530CDF09}"/>
              </a:ext>
            </a:extLst>
          </p:cNvPr>
          <p:cNvGrpSpPr/>
          <p:nvPr/>
        </p:nvGrpSpPr>
        <p:grpSpPr>
          <a:xfrm>
            <a:off x="1647701" y="6675114"/>
            <a:ext cx="2816281" cy="492176"/>
            <a:chOff x="1647701" y="6518498"/>
            <a:chExt cx="2816281" cy="492176"/>
          </a:xfrm>
        </p:grpSpPr>
        <p:sp>
          <p:nvSpPr>
            <p:cNvPr id="292" name="Rectangle 291">
              <a:extLst>
                <a:ext uri="{FF2B5EF4-FFF2-40B4-BE49-F238E27FC236}">
                  <a16:creationId xmlns:a16="http://schemas.microsoft.com/office/drawing/2014/main" id="{678652CA-8698-45AF-8DF9-E5E981BFBB03}"/>
                </a:ext>
              </a:extLst>
            </p:cNvPr>
            <p:cNvSpPr/>
            <p:nvPr/>
          </p:nvSpPr>
          <p:spPr bwMode="gray">
            <a:xfrm>
              <a:off x="1647701" y="6518498"/>
              <a:ext cx="2761342" cy="376477"/>
            </a:xfrm>
            <a:prstGeom prst="rect">
              <a:avLst/>
            </a:prstGeom>
            <a:noFill/>
            <a:ln w="38100" algn="ctr">
              <a:noFill/>
              <a:miter lim="800000"/>
              <a:headEnd/>
              <a:tailEnd/>
            </a:ln>
          </p:spPr>
          <p:txBody>
            <a:bodyPr wrap="square" lIns="88900" tIns="88900" rIns="88900" bIns="88900" rtlCol="0" anchor="ctr"/>
            <a:lstStyle/>
            <a:p>
              <a:pPr marL="0" marR="0" lvl="0" indent="0" algn="l"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900" b="1" i="0" u="none" strike="noStrike" kern="1200" cap="none" spc="0" normalizeH="0" baseline="0" noProof="0" dirty="0">
                  <a:ln>
                    <a:noFill/>
                  </a:ln>
                  <a:effectLst/>
                  <a:uLnTx/>
                  <a:uFillTx/>
                  <a:latin typeface="Open Sans"/>
                  <a:ea typeface="+mn-ea"/>
                  <a:cs typeface="+mn-cs"/>
                </a:rPr>
                <a:t>Accounting &amp; Financial Management</a:t>
              </a:r>
            </a:p>
          </p:txBody>
        </p:sp>
        <p:sp>
          <p:nvSpPr>
            <p:cNvPr id="304" name="Rectangle 303">
              <a:extLst>
                <a:ext uri="{FF2B5EF4-FFF2-40B4-BE49-F238E27FC236}">
                  <a16:creationId xmlns:a16="http://schemas.microsoft.com/office/drawing/2014/main" id="{510B335A-A958-42B9-9B7A-847CD0C5A974}"/>
                </a:ext>
              </a:extLst>
            </p:cNvPr>
            <p:cNvSpPr/>
            <p:nvPr/>
          </p:nvSpPr>
          <p:spPr>
            <a:xfrm>
              <a:off x="1684143" y="6764453"/>
              <a:ext cx="27798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effectLst/>
                  <a:uLnTx/>
                  <a:uFillTx/>
                  <a:latin typeface="Open Sans"/>
                  <a:ea typeface="+mn-ea"/>
                  <a:cs typeface="+mn-cs"/>
                </a:rPr>
                <a:t>Funds Disbursement, Payment Collections, and upcoming PLAS </a:t>
              </a:r>
              <a:r>
                <a:rPr kumimoji="0" lang="en-US" sz="500" b="0" i="0" u="none" strike="noStrike" kern="1200" cap="none" spc="0" normalizeH="0" baseline="0" noProof="0">
                  <a:ln>
                    <a:noFill/>
                  </a:ln>
                  <a:effectLst/>
                  <a:uLnTx/>
                  <a:uFillTx/>
                  <a:latin typeface="Open Sans"/>
                  <a:ea typeface="+mn-ea"/>
                  <a:cs typeface="+mn-cs"/>
                </a:rPr>
                <a:t>accreplacement</a:t>
              </a:r>
              <a:r>
                <a:rPr kumimoji="0" lang="en-US" sz="500" b="0" i="0" u="none" strike="noStrike" kern="1200" cap="none" spc="0" normalizeH="0" baseline="0" noProof="0" dirty="0">
                  <a:ln>
                    <a:noFill/>
                  </a:ln>
                  <a:effectLst/>
                  <a:uLnTx/>
                  <a:uFillTx/>
                  <a:latin typeface="Open Sans"/>
                  <a:ea typeface="+mn-ea"/>
                  <a:cs typeface="+mn-cs"/>
                </a:rPr>
                <a:t> </a:t>
              </a:r>
              <a:r>
                <a:rPr kumimoji="0" lang="en-US" sz="500" b="0" i="1" u="none" strike="noStrike" kern="1200" cap="none" spc="0" normalizeH="0" baseline="0" noProof="0" dirty="0">
                  <a:ln>
                    <a:noFill/>
                  </a:ln>
                  <a:effectLst/>
                  <a:uLnTx/>
                  <a:uFillTx/>
                  <a:latin typeface="Open Sans"/>
                  <a:ea typeface="+mn-ea"/>
                  <a:cs typeface="+mn-cs"/>
                </a:rPr>
                <a:t>(mandated retirement by December 2025)</a:t>
              </a:r>
              <a:endParaRPr kumimoji="0" lang="en-US" sz="500" b="1" i="1" u="none" strike="noStrike" kern="1200" cap="none" spc="0" normalizeH="0" baseline="0" noProof="0" dirty="0">
                <a:ln>
                  <a:noFill/>
                </a:ln>
                <a:effectLst/>
                <a:uLnTx/>
                <a:uFillTx/>
                <a:latin typeface="Open Sans"/>
                <a:ea typeface="+mn-ea"/>
                <a:cs typeface="+mn-cs"/>
              </a:endParaRPr>
            </a:p>
          </p:txBody>
        </p:sp>
      </p:grpSp>
      <p:grpSp>
        <p:nvGrpSpPr>
          <p:cNvPr id="6" name="Group 5">
            <a:extLst>
              <a:ext uri="{FF2B5EF4-FFF2-40B4-BE49-F238E27FC236}">
                <a16:creationId xmlns:a16="http://schemas.microsoft.com/office/drawing/2014/main" id="{1948FE86-3AE1-4A0C-94BD-EC83B1CE0E57}"/>
              </a:ext>
            </a:extLst>
          </p:cNvPr>
          <p:cNvGrpSpPr/>
          <p:nvPr/>
        </p:nvGrpSpPr>
        <p:grpSpPr>
          <a:xfrm>
            <a:off x="4490659" y="4733636"/>
            <a:ext cx="3274781" cy="221159"/>
            <a:chOff x="4490659" y="3978284"/>
            <a:chExt cx="3274781" cy="221159"/>
          </a:xfrm>
        </p:grpSpPr>
        <p:cxnSp>
          <p:nvCxnSpPr>
            <p:cNvPr id="324" name="Straight Connector 323">
              <a:extLst>
                <a:ext uri="{FF2B5EF4-FFF2-40B4-BE49-F238E27FC236}">
                  <a16:creationId xmlns:a16="http://schemas.microsoft.com/office/drawing/2014/main" id="{9F9C0DA4-D0A4-4D2F-B0D9-BD5963A0AEF7}"/>
                </a:ext>
              </a:extLst>
            </p:cNvPr>
            <p:cNvCxnSpPr/>
            <p:nvPr/>
          </p:nvCxnSpPr>
          <p:spPr>
            <a:xfrm>
              <a:off x="5205120" y="4199443"/>
              <a:ext cx="2560320" cy="0"/>
            </a:xfrm>
            <a:prstGeom prst="line">
              <a:avLst/>
            </a:prstGeom>
            <a:ln w="19050">
              <a:solidFill>
                <a:srgbClr val="17618C"/>
              </a:solidFill>
            </a:ln>
          </p:spPr>
          <p:style>
            <a:lnRef idx="1">
              <a:schemeClr val="accent1"/>
            </a:lnRef>
            <a:fillRef idx="0">
              <a:schemeClr val="accent1"/>
            </a:fillRef>
            <a:effectRef idx="0">
              <a:schemeClr val="accent1"/>
            </a:effectRef>
            <a:fontRef idx="minor">
              <a:schemeClr val="tx1"/>
            </a:fontRef>
          </p:style>
        </p:cxnSp>
        <p:sp>
          <p:nvSpPr>
            <p:cNvPr id="325" name="TextBox 324">
              <a:extLst>
                <a:ext uri="{FF2B5EF4-FFF2-40B4-BE49-F238E27FC236}">
                  <a16:creationId xmlns:a16="http://schemas.microsoft.com/office/drawing/2014/main" id="{08EB6B7E-D751-4BBD-AE7C-ECEC3FCB6BD1}"/>
                </a:ext>
              </a:extLst>
            </p:cNvPr>
            <p:cNvSpPr txBox="1"/>
            <p:nvPr/>
          </p:nvSpPr>
          <p:spPr>
            <a:xfrm>
              <a:off x="4490659" y="3978284"/>
              <a:ext cx="2009553"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effectLst/>
                  <a:uLnTx/>
                  <a:uFillTx/>
                  <a:latin typeface="Open Sans"/>
                  <a:ea typeface="+mn-ea"/>
                  <a:cs typeface="+mn-cs"/>
                </a:rPr>
                <a:t>Impact</a:t>
              </a:r>
              <a:endParaRPr kumimoji="0" lang="en-US" sz="1200" b="1" i="0" u="none" strike="noStrike" kern="1200" cap="none" spc="0" normalizeH="0" baseline="0" noProof="0" dirty="0">
                <a:ln>
                  <a:noFill/>
                </a:ln>
                <a:effectLst/>
                <a:uLnTx/>
                <a:uFillTx/>
                <a:latin typeface="Open Sans"/>
                <a:ea typeface="+mn-ea"/>
                <a:cs typeface="+mn-cs"/>
              </a:endParaRPr>
            </a:p>
          </p:txBody>
        </p:sp>
      </p:grpSp>
      <p:sp>
        <p:nvSpPr>
          <p:cNvPr id="331" name="Rectangle 330">
            <a:extLst>
              <a:ext uri="{FF2B5EF4-FFF2-40B4-BE49-F238E27FC236}">
                <a16:creationId xmlns:a16="http://schemas.microsoft.com/office/drawing/2014/main" id="{C03B43E2-4D5B-4482-9B2B-D69D2DBC3AEE}"/>
              </a:ext>
            </a:extLst>
          </p:cNvPr>
          <p:cNvSpPr/>
          <p:nvPr/>
        </p:nvSpPr>
        <p:spPr bwMode="gray">
          <a:xfrm>
            <a:off x="2319579" y="8491959"/>
            <a:ext cx="3428586" cy="286748"/>
          </a:xfrm>
          <a:prstGeom prst="rect">
            <a:avLst/>
          </a:prstGeom>
          <a:noFill/>
          <a:ln w="38100" algn="ctr">
            <a:noFill/>
            <a:miter lim="800000"/>
            <a:headEnd/>
            <a:tailEnd/>
          </a:ln>
        </p:spPr>
        <p:txBody>
          <a:bodyPr wrap="square" lIns="88900" tIns="88900" rIns="88900" bIns="88900" rtlCol="0" anchor="ctr"/>
          <a:lstStyle/>
          <a:p>
            <a:pPr algn="ctr" defTabSz="914400">
              <a:lnSpc>
                <a:spcPct val="106000"/>
              </a:lnSpc>
              <a:buFont typeface="Wingdings 2" pitchFamily="18" charset="2"/>
              <a:buNone/>
              <a:defRPr/>
            </a:pPr>
            <a:r>
              <a:rPr lang="en-US" sz="1100" b="1">
                <a:solidFill>
                  <a:srgbClr val="FFFFFF"/>
                </a:solidFill>
                <a:latin typeface="Open Sans"/>
              </a:rPr>
              <a:t>Supporting FLP Modernization</a:t>
            </a:r>
          </a:p>
        </p:txBody>
      </p:sp>
      <p:sp>
        <p:nvSpPr>
          <p:cNvPr id="332" name="Rectangle 331">
            <a:extLst>
              <a:ext uri="{FF2B5EF4-FFF2-40B4-BE49-F238E27FC236}">
                <a16:creationId xmlns:a16="http://schemas.microsoft.com/office/drawing/2014/main" id="{C1EC0F63-5E79-4B3C-A56D-F0CF956A89AB}"/>
              </a:ext>
            </a:extLst>
          </p:cNvPr>
          <p:cNvSpPr/>
          <p:nvPr/>
        </p:nvSpPr>
        <p:spPr bwMode="gray">
          <a:xfrm>
            <a:off x="388509" y="8871187"/>
            <a:ext cx="6362495" cy="556527"/>
          </a:xfrm>
          <a:prstGeom prst="rect">
            <a:avLst/>
          </a:prstGeom>
          <a:noFill/>
          <a:ln w="38100" algn="ctr">
            <a:noFill/>
            <a:miter lim="800000"/>
            <a:headEnd/>
            <a:tailEnd/>
          </a:ln>
        </p:spPr>
        <p:txBody>
          <a:bodyPr wrap="square" lIns="88900" tIns="88900" rIns="88900" bIns="88900" rtlCol="0" anchor="ctr"/>
          <a:lstStyle/>
          <a:p>
            <a:pPr marL="171450" indent="-171450" defTabSz="914400">
              <a:lnSpc>
                <a:spcPct val="106000"/>
              </a:lnSpc>
              <a:buFont typeface="Arial" panose="020B0604020202020204" pitchFamily="34" charset="0"/>
              <a:buChar char="•"/>
              <a:defRPr/>
            </a:pPr>
            <a:r>
              <a:rPr lang="en-US" sz="1050" dirty="0">
                <a:solidFill>
                  <a:srgbClr val="FFFFFF"/>
                </a:solidFill>
                <a:latin typeface="Open Sans"/>
              </a:rPr>
              <a:t>IT costs are </a:t>
            </a:r>
            <a:r>
              <a:rPr lang="en-US" sz="1050">
                <a:solidFill>
                  <a:srgbClr val="FFFFFF"/>
                </a:solidFill>
                <a:latin typeface="Open Sans"/>
              </a:rPr>
              <a:t>about $70-$75 </a:t>
            </a:r>
            <a:r>
              <a:rPr lang="en-US" sz="1050" dirty="0">
                <a:solidFill>
                  <a:srgbClr val="FFFFFF"/>
                </a:solidFill>
                <a:latin typeface="Open Sans"/>
              </a:rPr>
              <a:t>million/year, which includes Modernization development and maintenance costs of </a:t>
            </a:r>
            <a:r>
              <a:rPr lang="en-US" sz="1050">
                <a:solidFill>
                  <a:srgbClr val="FFFFFF"/>
                </a:solidFill>
                <a:latin typeface="Open Sans"/>
              </a:rPr>
              <a:t>about $40 </a:t>
            </a:r>
            <a:r>
              <a:rPr lang="en-US" sz="1050" dirty="0">
                <a:solidFill>
                  <a:srgbClr val="FFFFFF"/>
                </a:solidFill>
                <a:latin typeface="Open Sans"/>
              </a:rPr>
              <a:t>million/year</a:t>
            </a:r>
          </a:p>
          <a:p>
            <a:pPr marL="171450" indent="-171450" defTabSz="914400">
              <a:lnSpc>
                <a:spcPct val="106000"/>
              </a:lnSpc>
              <a:buFont typeface="Arial" panose="020B0604020202020204" pitchFamily="34" charset="0"/>
              <a:buChar char="•"/>
              <a:defRPr/>
            </a:pPr>
            <a:r>
              <a:rPr lang="en-US" sz="1050" dirty="0">
                <a:solidFill>
                  <a:srgbClr val="FFFFFF"/>
                </a:solidFill>
                <a:latin typeface="Open Sans"/>
              </a:rPr>
              <a:t>Acquisition underway for 5-year IT development/maintenance contract</a:t>
            </a:r>
          </a:p>
          <a:p>
            <a:pPr marL="171450" indent="-171450" defTabSz="914400">
              <a:lnSpc>
                <a:spcPct val="106000"/>
              </a:lnSpc>
              <a:buFont typeface="Arial" panose="020B0604020202020204" pitchFamily="34" charset="0"/>
              <a:buChar char="•"/>
              <a:defRPr/>
            </a:pPr>
            <a:r>
              <a:rPr lang="en-US" sz="1050" dirty="0">
                <a:solidFill>
                  <a:srgbClr val="FFFFFF"/>
                </a:solidFill>
                <a:latin typeface="Open Sans"/>
              </a:rPr>
              <a:t>Strategic direction from Department on replacing PLAS loan accounting/general ledger and accounting support from Rural Development</a:t>
            </a:r>
          </a:p>
        </p:txBody>
      </p:sp>
      <p:sp>
        <p:nvSpPr>
          <p:cNvPr id="335" name="Rounded Rectangle 53">
            <a:extLst>
              <a:ext uri="{FF2B5EF4-FFF2-40B4-BE49-F238E27FC236}">
                <a16:creationId xmlns:a16="http://schemas.microsoft.com/office/drawing/2014/main" id="{34CE9AAC-11AC-4AC4-A9CB-135276F05A6D}"/>
              </a:ext>
            </a:extLst>
          </p:cNvPr>
          <p:cNvSpPr>
            <a:spLocks/>
          </p:cNvSpPr>
          <p:nvPr/>
        </p:nvSpPr>
        <p:spPr>
          <a:xfrm>
            <a:off x="4663063" y="5106134"/>
            <a:ext cx="2859431" cy="626256"/>
          </a:xfrm>
          <a:prstGeom prst="roundRect">
            <a:avLst/>
          </a:prstGeom>
          <a:solidFill>
            <a:srgbClr val="F7F5F3"/>
          </a:solidFill>
          <a:ln w="38100" cap="flat" cmpd="sng" algn="ctr">
            <a:solidFill>
              <a:srgbClr val="D2DFEA"/>
            </a:solidFill>
            <a:prstDash val="solid"/>
          </a:ln>
          <a:effectLst/>
        </p:spPr>
        <p:txBody>
          <a:bodyPr lIns="91440" tIns="45720" rIns="91440" bIns="45720" rtlCol="0" anchor="ctr"/>
          <a:lstStyle/>
          <a:p>
            <a:pPr algn="ctr" defTabSz="914400">
              <a:defRPr/>
            </a:pPr>
            <a:r>
              <a:rPr kumimoji="0" lang="en-US" sz="800" b="0" i="0" u="none" strike="noStrike" kern="0" cap="none" spc="0" normalizeH="0" baseline="0" noProof="0" dirty="0">
                <a:ln>
                  <a:noFill/>
                </a:ln>
                <a:solidFill>
                  <a:srgbClr val="000000"/>
                </a:solidFill>
                <a:effectLst/>
                <a:uLnTx/>
                <a:uFillTx/>
                <a:latin typeface="Open Sans"/>
                <a:ea typeface="+mn-ea"/>
                <a:cs typeface="+mn-cs"/>
              </a:rPr>
              <a:t>3 </a:t>
            </a:r>
            <a:r>
              <a:rPr lang="en-US" sz="800" kern="0">
                <a:solidFill>
                  <a:srgbClr val="000000"/>
                </a:solidFill>
                <a:latin typeface="Open Sans"/>
              </a:rPr>
              <a:t>bots have </a:t>
            </a:r>
            <a:r>
              <a:rPr lang="en-US" sz="800" kern="0" dirty="0">
                <a:solidFill>
                  <a:srgbClr val="000000"/>
                </a:solidFill>
                <a:latin typeface="Open Sans"/>
              </a:rPr>
              <a:t>given </a:t>
            </a:r>
            <a:r>
              <a:rPr kumimoji="0" lang="en-US" sz="800" b="0" i="0" u="none" strike="noStrike" kern="0" cap="none" spc="0" normalizeH="0" baseline="0" noProof="0" dirty="0">
                <a:ln>
                  <a:noFill/>
                </a:ln>
                <a:solidFill>
                  <a:srgbClr val="000000"/>
                </a:solidFill>
                <a:effectLst/>
                <a:uLnTx/>
                <a:uFillTx/>
                <a:latin typeface="Open Sans"/>
                <a:ea typeface="+mn-ea"/>
                <a:cs typeface="+mn-cs"/>
              </a:rPr>
              <a:t>back </a:t>
            </a:r>
            <a:r>
              <a:rPr kumimoji="0" lang="en-US" sz="1000" b="1" i="0" u="none" strike="noStrike" kern="0" cap="none" spc="0" normalizeH="0" baseline="0" noProof="0" dirty="0">
                <a:ln>
                  <a:noFill/>
                </a:ln>
                <a:solidFill>
                  <a:srgbClr val="000000"/>
                </a:solidFill>
                <a:effectLst/>
                <a:uLnTx/>
                <a:uFillTx/>
                <a:latin typeface="Open Sans"/>
                <a:ea typeface="+mn-ea"/>
                <a:cs typeface="+mn-cs"/>
              </a:rPr>
              <a:t>25,000+ hours </a:t>
            </a:r>
            <a:r>
              <a:rPr kumimoji="0" lang="en-US" sz="800" b="1" i="0" u="none" strike="noStrike" kern="0" cap="none" spc="0" normalizeH="0" baseline="0" noProof="0" dirty="0">
                <a:ln>
                  <a:noFill/>
                </a:ln>
                <a:solidFill>
                  <a:srgbClr val="000000"/>
                </a:solidFill>
                <a:effectLst/>
                <a:uLnTx/>
                <a:uFillTx/>
                <a:latin typeface="Open Sans"/>
                <a:ea typeface="+mn-ea"/>
                <a:cs typeface="+mn-cs"/>
              </a:rPr>
              <a:t>to field staff for value-added activities</a:t>
            </a:r>
            <a:r>
              <a:rPr lang="en-US" sz="800" b="1" kern="0" dirty="0">
                <a:solidFill>
                  <a:srgbClr val="000000"/>
                </a:solidFill>
                <a:latin typeface="Open Sans"/>
              </a:rPr>
              <a:t> </a:t>
            </a:r>
            <a:r>
              <a:rPr lang="en-US" sz="800" kern="0" dirty="0">
                <a:solidFill>
                  <a:srgbClr val="000000"/>
                </a:solidFill>
                <a:latin typeface="Open Sans"/>
              </a:rPr>
              <a:t>since they were deployed in summer 2020</a:t>
            </a:r>
            <a:endParaRPr lang="en-US" sz="800" i="0" u="none" strike="noStrike" kern="0" cap="none" spc="0" normalizeH="0" baseline="0" noProof="0" dirty="0">
              <a:ln>
                <a:noFill/>
              </a:ln>
              <a:solidFill>
                <a:srgbClr val="000000"/>
              </a:solidFill>
              <a:effectLst/>
              <a:uLnTx/>
              <a:uFillTx/>
              <a:latin typeface="Open Sans"/>
              <a:ea typeface="Open Sans"/>
              <a:cs typeface="Open Sans"/>
            </a:endParaRPr>
          </a:p>
        </p:txBody>
      </p:sp>
      <p:sp>
        <p:nvSpPr>
          <p:cNvPr id="336" name="Rounded Rectangle 53">
            <a:extLst>
              <a:ext uri="{FF2B5EF4-FFF2-40B4-BE49-F238E27FC236}">
                <a16:creationId xmlns:a16="http://schemas.microsoft.com/office/drawing/2014/main" id="{C6366233-6E0C-48AD-84FA-4E7BB94C991C}"/>
              </a:ext>
            </a:extLst>
          </p:cNvPr>
          <p:cNvSpPr>
            <a:spLocks/>
          </p:cNvSpPr>
          <p:nvPr/>
        </p:nvSpPr>
        <p:spPr>
          <a:xfrm>
            <a:off x="4663063" y="5840988"/>
            <a:ext cx="2859431" cy="626256"/>
          </a:xfrm>
          <a:prstGeom prst="roundRect">
            <a:avLst/>
          </a:prstGeom>
          <a:solidFill>
            <a:srgbClr val="F7F5F3"/>
          </a:solidFill>
          <a:ln w="38100" cap="flat" cmpd="sng" algn="ctr">
            <a:solidFill>
              <a:srgbClr val="D2DFE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Open Sans"/>
                <a:ea typeface="+mn-ea"/>
                <a:cs typeface="+mn-cs"/>
              </a:rPr>
              <a:t>Documented over </a:t>
            </a:r>
            <a:r>
              <a:rPr lang="en-US" sz="1000" b="1" kern="0" dirty="0">
                <a:solidFill>
                  <a:srgbClr val="000000"/>
                </a:solidFill>
                <a:latin typeface="Open Sans"/>
              </a:rPr>
              <a:t>4,000</a:t>
            </a:r>
            <a:r>
              <a:rPr kumimoji="0" lang="en-US" sz="1000" b="1" i="0" u="none" strike="noStrike" kern="0" cap="none" spc="0" normalizeH="0" baseline="0" noProof="0" dirty="0">
                <a:ln>
                  <a:noFill/>
                </a:ln>
                <a:solidFill>
                  <a:srgbClr val="000000"/>
                </a:solidFill>
                <a:effectLst/>
                <a:uLnTx/>
                <a:uFillTx/>
                <a:latin typeface="Open Sans"/>
                <a:ea typeface="+mn-ea"/>
                <a:cs typeface="+mn-cs"/>
              </a:rPr>
              <a:t> unique process steps </a:t>
            </a:r>
            <a:r>
              <a:rPr kumimoji="0" lang="en-US" sz="800" b="1" i="0" u="none" strike="noStrike" kern="0" cap="none" spc="0" normalizeH="0" baseline="0" noProof="0" dirty="0">
                <a:ln>
                  <a:noFill/>
                </a:ln>
                <a:solidFill>
                  <a:srgbClr val="000000"/>
                </a:solidFill>
                <a:effectLst/>
                <a:uLnTx/>
                <a:uFillTx/>
                <a:latin typeface="Open Sans"/>
                <a:ea typeface="+mn-ea"/>
                <a:cs typeface="+mn-cs"/>
              </a:rPr>
              <a:t>to support development of future state processes</a:t>
            </a:r>
          </a:p>
        </p:txBody>
      </p:sp>
      <p:sp>
        <p:nvSpPr>
          <p:cNvPr id="337" name="Rounded Rectangle 53">
            <a:extLst>
              <a:ext uri="{FF2B5EF4-FFF2-40B4-BE49-F238E27FC236}">
                <a16:creationId xmlns:a16="http://schemas.microsoft.com/office/drawing/2014/main" id="{BC0075AE-3EC1-410B-BA77-F302A1F63D60}"/>
              </a:ext>
            </a:extLst>
          </p:cNvPr>
          <p:cNvSpPr>
            <a:spLocks/>
          </p:cNvSpPr>
          <p:nvPr/>
        </p:nvSpPr>
        <p:spPr>
          <a:xfrm>
            <a:off x="4663063" y="6575842"/>
            <a:ext cx="2859431" cy="626256"/>
          </a:xfrm>
          <a:prstGeom prst="roundRect">
            <a:avLst/>
          </a:prstGeom>
          <a:solidFill>
            <a:srgbClr val="F7F5F3"/>
          </a:solidFill>
          <a:ln w="38100" cap="flat" cmpd="sng" algn="ctr">
            <a:solidFill>
              <a:srgbClr val="D2DFEA"/>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effectLst/>
                <a:uLnTx/>
                <a:uFillTx/>
                <a:latin typeface="Open Sans"/>
                <a:ea typeface="+mn-ea"/>
                <a:cs typeface="+mn-cs"/>
              </a:rPr>
              <a:t>Loan </a:t>
            </a:r>
            <a:r>
              <a:rPr lang="en-US" sz="800" kern="0" dirty="0">
                <a:latin typeface="Open Sans"/>
              </a:rPr>
              <a:t>Assistance</a:t>
            </a:r>
            <a:r>
              <a:rPr kumimoji="0" lang="en-US" sz="800" i="0" u="none" strike="noStrike" kern="0" cap="none" spc="0" normalizeH="0" baseline="0" noProof="0" dirty="0">
                <a:ln>
                  <a:noFill/>
                </a:ln>
                <a:effectLst/>
                <a:uLnTx/>
                <a:uFillTx/>
                <a:latin typeface="Open Sans"/>
                <a:ea typeface="+mn-ea"/>
                <a:cs typeface="+mn-cs"/>
              </a:rPr>
              <a:t> tool to </a:t>
            </a:r>
            <a:r>
              <a:rPr kumimoji="0" lang="en-US" sz="800" b="1" i="0" u="none" strike="noStrike" kern="0" cap="none" spc="0" normalizeH="0" baseline="0" noProof="0" dirty="0">
                <a:ln>
                  <a:noFill/>
                </a:ln>
                <a:effectLst/>
                <a:uLnTx/>
                <a:uFillTx/>
                <a:latin typeface="Open Sans"/>
                <a:ea typeface="+mn-ea"/>
                <a:cs typeface="+mn-cs"/>
              </a:rPr>
              <a:t>help applicants navigate the program requirements and loan application </a:t>
            </a:r>
            <a:r>
              <a:rPr kumimoji="0" lang="en-US" sz="800" i="0" u="none" strike="noStrike" kern="0" cap="none" spc="0" normalizeH="0" baseline="0" noProof="0" dirty="0">
                <a:ln>
                  <a:noFill/>
                </a:ln>
                <a:effectLst/>
                <a:uLnTx/>
                <a:uFillTx/>
                <a:latin typeface="Open Sans"/>
                <a:ea typeface="+mn-ea"/>
                <a:cs typeface="+mn-cs"/>
              </a:rPr>
              <a:t>launches August 2022</a:t>
            </a:r>
          </a:p>
        </p:txBody>
      </p:sp>
      <p:sp>
        <p:nvSpPr>
          <p:cNvPr id="338" name="Rounded Rectangle 53">
            <a:extLst>
              <a:ext uri="{FF2B5EF4-FFF2-40B4-BE49-F238E27FC236}">
                <a16:creationId xmlns:a16="http://schemas.microsoft.com/office/drawing/2014/main" id="{C5D6BF11-3BDE-43BE-82FE-66FD649499BE}"/>
              </a:ext>
            </a:extLst>
          </p:cNvPr>
          <p:cNvSpPr>
            <a:spLocks/>
          </p:cNvSpPr>
          <p:nvPr/>
        </p:nvSpPr>
        <p:spPr>
          <a:xfrm>
            <a:off x="4675920" y="7310697"/>
            <a:ext cx="2859431" cy="626256"/>
          </a:xfrm>
          <a:prstGeom prst="roundRect">
            <a:avLst/>
          </a:prstGeom>
          <a:solidFill>
            <a:srgbClr val="F7F5F3"/>
          </a:solidFill>
          <a:ln w="38100" cap="flat" cmpd="sng" algn="ctr">
            <a:solidFill>
              <a:srgbClr val="D2DFE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effectLst/>
                <a:uLnTx/>
                <a:uFillTx/>
                <a:latin typeface="Open Sans"/>
                <a:ea typeface="+mn-ea"/>
                <a:cs typeface="+mn-cs"/>
              </a:rPr>
              <a:t>Enhanced </a:t>
            </a:r>
            <a:r>
              <a:rPr kumimoji="0" lang="en-US" sz="800" b="1" i="0" u="none" strike="noStrike" kern="0" cap="none" spc="0" normalizeH="0" baseline="0" noProof="0" dirty="0">
                <a:ln>
                  <a:noFill/>
                </a:ln>
                <a:effectLst/>
                <a:uLnTx/>
                <a:uFillTx/>
                <a:latin typeface="Open Sans"/>
                <a:ea typeface="+mn-ea"/>
                <a:cs typeface="+mn-cs"/>
              </a:rPr>
              <a:t>data analytics capabilities are identifying program and customer experience pain points </a:t>
            </a:r>
            <a:r>
              <a:rPr kumimoji="0" lang="en-US" sz="800" i="0" u="none" strike="noStrike" kern="0" cap="none" spc="0" normalizeH="0" baseline="0" noProof="0" dirty="0">
                <a:ln>
                  <a:noFill/>
                </a:ln>
                <a:effectLst/>
                <a:uLnTx/>
                <a:uFillTx/>
                <a:latin typeface="Open Sans"/>
                <a:ea typeface="+mn-ea"/>
                <a:cs typeface="+mn-cs"/>
              </a:rPr>
              <a:t>for improvements and opportunities</a:t>
            </a:r>
          </a:p>
        </p:txBody>
      </p:sp>
      <p:sp>
        <p:nvSpPr>
          <p:cNvPr id="353" name="Text Placeholder 2">
            <a:extLst>
              <a:ext uri="{FF2B5EF4-FFF2-40B4-BE49-F238E27FC236}">
                <a16:creationId xmlns:a16="http://schemas.microsoft.com/office/drawing/2014/main" id="{ED6ADCD4-8CFA-4103-8657-4B41074CD744}"/>
              </a:ext>
            </a:extLst>
          </p:cNvPr>
          <p:cNvSpPr txBox="1">
            <a:spLocks/>
          </p:cNvSpPr>
          <p:nvPr/>
        </p:nvSpPr>
        <p:spPr>
          <a:xfrm>
            <a:off x="140611" y="989910"/>
            <a:ext cx="7546633" cy="513897"/>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sz="1100" dirty="0">
                <a:solidFill>
                  <a:schemeClr val="bg1"/>
                </a:solidFill>
                <a:latin typeface="Open Sans" panose="020B0606030504020204" pitchFamily="34" charset="0"/>
                <a:ea typeface="Open Sans" panose="020B0606030504020204" pitchFamily="34" charset="0"/>
                <a:cs typeface="Open Sans" panose="020B0606030504020204" pitchFamily="34" charset="0"/>
              </a:rPr>
              <a:t>BACKGROUND/VISION: </a:t>
            </a:r>
            <a:r>
              <a:rPr lang="en-US" sz="1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Farm Loan Program’s Modernization is Critical to Achieving its Strategic Priorities &amp; Enabling Investments in Family Farms and Local Economies</a:t>
            </a:r>
            <a:endParaRPr lang="en-US" sz="1100" b="1" dirty="0">
              <a:solidFill>
                <a:schemeClr val="bg1"/>
              </a:solidFill>
            </a:endParaRPr>
          </a:p>
        </p:txBody>
      </p:sp>
      <p:grpSp>
        <p:nvGrpSpPr>
          <p:cNvPr id="192" name="Group 191">
            <a:extLst>
              <a:ext uri="{FF2B5EF4-FFF2-40B4-BE49-F238E27FC236}">
                <a16:creationId xmlns:a16="http://schemas.microsoft.com/office/drawing/2014/main" id="{82CCDC35-A38A-469D-858C-681ABBF19B6B}"/>
              </a:ext>
            </a:extLst>
          </p:cNvPr>
          <p:cNvGrpSpPr/>
          <p:nvPr/>
        </p:nvGrpSpPr>
        <p:grpSpPr>
          <a:xfrm>
            <a:off x="-2144" y="6395"/>
            <a:ext cx="7776689" cy="983515"/>
            <a:chOff x="-2144" y="6395"/>
            <a:chExt cx="7776689" cy="983515"/>
          </a:xfrm>
        </p:grpSpPr>
        <p:sp>
          <p:nvSpPr>
            <p:cNvPr id="193" name="Rectangle 2">
              <a:extLst>
                <a:ext uri="{FF2B5EF4-FFF2-40B4-BE49-F238E27FC236}">
                  <a16:creationId xmlns:a16="http://schemas.microsoft.com/office/drawing/2014/main" id="{C383E3E3-CB51-4025-A05F-84CE376DD007}"/>
                </a:ext>
              </a:extLst>
            </p:cNvPr>
            <p:cNvSpPr txBox="1">
              <a:spLocks noChangeArrowheads="1"/>
            </p:cNvSpPr>
            <p:nvPr/>
          </p:nvSpPr>
          <p:spPr>
            <a:xfrm>
              <a:off x="609" y="6395"/>
              <a:ext cx="7767539"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1100" b="1" i="1" u="none" strike="noStrike" kern="1200" cap="none" spc="0" normalizeH="0" baseline="0" noProof="0">
                <a:ln>
                  <a:noFill/>
                </a:ln>
                <a:solidFill>
                  <a:prstClr val="white"/>
                </a:solidFill>
                <a:effectLst/>
                <a:uLnTx/>
                <a:uFillTx/>
                <a:latin typeface="Calibri" panose="020F0502020204030204"/>
                <a:ea typeface="+mj-ea"/>
                <a:cs typeface="Calibri" panose="020F0502020204030204" pitchFamily="34" charset="0"/>
              </a:endParaRPr>
            </a:p>
          </p:txBody>
        </p:sp>
        <p:grpSp>
          <p:nvGrpSpPr>
            <p:cNvPr id="194" name="Group 193">
              <a:extLst>
                <a:ext uri="{FF2B5EF4-FFF2-40B4-BE49-F238E27FC236}">
                  <a16:creationId xmlns:a16="http://schemas.microsoft.com/office/drawing/2014/main" id="{E8DD2E25-D9BC-4A36-AE6C-3BCE60C841AB}"/>
                </a:ext>
              </a:extLst>
            </p:cNvPr>
            <p:cNvGrpSpPr/>
            <p:nvPr/>
          </p:nvGrpSpPr>
          <p:grpSpPr>
            <a:xfrm>
              <a:off x="-2144" y="220157"/>
              <a:ext cx="7776689" cy="769753"/>
              <a:chOff x="7919513" y="220157"/>
              <a:chExt cx="7719939" cy="769753"/>
            </a:xfrm>
          </p:grpSpPr>
          <p:pic>
            <p:nvPicPr>
              <p:cNvPr id="195" name="Picture 194">
                <a:extLst>
                  <a:ext uri="{FF2B5EF4-FFF2-40B4-BE49-F238E27FC236}">
                    <a16:creationId xmlns:a16="http://schemas.microsoft.com/office/drawing/2014/main" id="{624E8BBC-57B6-4F23-B013-67C83342BE80}"/>
                  </a:ext>
                </a:extLst>
              </p:cNvPr>
              <p:cNvPicPr>
                <a:picLocks/>
              </p:cNvPicPr>
              <p:nvPr/>
            </p:nvPicPr>
            <p:blipFill rotWithShape="1">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a:ext>
                </a:extLst>
              </a:blip>
              <a:srcRect/>
              <a:stretch/>
            </p:blipFill>
            <p:spPr>
              <a:xfrm>
                <a:off x="7919513" y="220157"/>
                <a:ext cx="7713590" cy="769753"/>
              </a:xfrm>
              <a:prstGeom prst="rect">
                <a:avLst/>
              </a:prstGeom>
            </p:spPr>
          </p:pic>
          <p:sp>
            <p:nvSpPr>
              <p:cNvPr id="196" name="Rectangle 195">
                <a:extLst>
                  <a:ext uri="{FF2B5EF4-FFF2-40B4-BE49-F238E27FC236}">
                    <a16:creationId xmlns:a16="http://schemas.microsoft.com/office/drawing/2014/main" id="{3646E5E6-7D12-4F5A-8A10-7F6495E12E88}"/>
                  </a:ext>
                </a:extLst>
              </p:cNvPr>
              <p:cNvSpPr/>
              <p:nvPr/>
            </p:nvSpPr>
            <p:spPr>
              <a:xfrm>
                <a:off x="7925862" y="227149"/>
                <a:ext cx="7713590" cy="68824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61406">
                  <a:defRPr/>
                </a:pPr>
                <a:endParaRPr lang="en-US" sz="1817">
                  <a:solidFill>
                    <a:prstClr val="white"/>
                  </a:solidFill>
                  <a:latin typeface="Calibri" panose="020F0502020204030204"/>
                </a:endParaRPr>
              </a:p>
            </p:txBody>
          </p:sp>
          <p:sp>
            <p:nvSpPr>
              <p:cNvPr id="197" name="TextBox 196">
                <a:extLst>
                  <a:ext uri="{FF2B5EF4-FFF2-40B4-BE49-F238E27FC236}">
                    <a16:creationId xmlns:a16="http://schemas.microsoft.com/office/drawing/2014/main" id="{5368ABF2-0BB9-4967-AF96-422032D3B5F0}"/>
                  </a:ext>
                </a:extLst>
              </p:cNvPr>
              <p:cNvSpPr txBox="1"/>
              <p:nvPr/>
            </p:nvSpPr>
            <p:spPr>
              <a:xfrm>
                <a:off x="8095664" y="388511"/>
                <a:ext cx="5313929" cy="461665"/>
              </a:xfrm>
              <a:prstGeom prst="rect">
                <a:avLst/>
              </a:prstGeom>
              <a:noFill/>
            </p:spPr>
            <p:txBody>
              <a:bodyPr wrap="square" rtlCol="0">
                <a:spAutoFit/>
              </a:bodyPr>
              <a:lstStyle/>
              <a:p>
                <a:pPr defTabSz="461406">
                  <a:defRPr/>
                </a:pPr>
                <a:r>
                  <a:rPr lang="en-US" sz="2400">
                    <a:latin typeface="Open Sans" panose="020B0606030504020204" pitchFamily="34" charset="0"/>
                    <a:ea typeface="Open Sans" panose="020B0606030504020204" pitchFamily="34" charset="0"/>
                    <a:cs typeface="Open Sans" panose="020B0606030504020204" pitchFamily="34" charset="0"/>
                  </a:rPr>
                  <a:t>Modernizing FLP’s Mission Delivery</a:t>
                </a:r>
              </a:p>
            </p:txBody>
          </p:sp>
          <p:sp>
            <p:nvSpPr>
              <p:cNvPr id="198" name="TextBox 197">
                <a:extLst>
                  <a:ext uri="{FF2B5EF4-FFF2-40B4-BE49-F238E27FC236}">
                    <a16:creationId xmlns:a16="http://schemas.microsoft.com/office/drawing/2014/main" id="{CD248248-1F7B-4AF6-8653-3EAA4E8E9135}"/>
                  </a:ext>
                </a:extLst>
              </p:cNvPr>
              <p:cNvSpPr txBox="1"/>
              <p:nvPr/>
            </p:nvSpPr>
            <p:spPr>
              <a:xfrm>
                <a:off x="8124161" y="224603"/>
                <a:ext cx="4912523" cy="246221"/>
              </a:xfrm>
              <a:prstGeom prst="rect">
                <a:avLst/>
              </a:prstGeom>
              <a:noFill/>
            </p:spPr>
            <p:txBody>
              <a:bodyPr wrap="square" lIns="91440" tIns="45720" rIns="91440" bIns="45720" rtlCol="0" anchor="t">
                <a:spAutoFit/>
              </a:bodyPr>
              <a:lstStyle/>
              <a:p>
                <a:pPr defTabSz="461406">
                  <a:defRPr/>
                </a:pPr>
                <a:r>
                  <a:rPr lang="en-US" sz="1000" b="1" dirty="0">
                    <a:latin typeface="Open Sans Light"/>
                    <a:ea typeface="Open Sans Light"/>
                    <a:cs typeface="Open Sans Light"/>
                  </a:rPr>
                  <a:t>JUNE 2022            </a:t>
                </a:r>
                <a:r>
                  <a:rPr lang="en-US" sz="1000" b="1" dirty="0">
                    <a:solidFill>
                      <a:srgbClr val="000000"/>
                    </a:solidFill>
                    <a:latin typeface="Open Sans Light"/>
                    <a:ea typeface="Open Sans Light"/>
                    <a:cs typeface="Open Sans Light"/>
                  </a:rPr>
                  <a:t>                                                  </a:t>
                </a:r>
                <a:r>
                  <a:rPr lang="en-US" sz="1000" b="1" dirty="0">
                    <a:solidFill>
                      <a:srgbClr val="C00000"/>
                    </a:solidFill>
                    <a:latin typeface="Open Sans Light"/>
                    <a:ea typeface="Open Sans Light"/>
                    <a:cs typeface="Open Sans Light"/>
                  </a:rPr>
                  <a:t>USDA Distribution Only</a:t>
                </a:r>
              </a:p>
            </p:txBody>
          </p:sp>
          <p:pic>
            <p:nvPicPr>
              <p:cNvPr id="199" name="Picture 198">
                <a:extLst>
                  <a:ext uri="{FF2B5EF4-FFF2-40B4-BE49-F238E27FC236}">
                    <a16:creationId xmlns:a16="http://schemas.microsoft.com/office/drawing/2014/main" id="{A70F182D-7D57-4122-A327-85D9BF79CFA4}"/>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6931" b="99340" l="1852" r="97593">
                            <a14:foregroundMark x1="5370" y1="22442" x2="5370" y2="22442"/>
                            <a14:foregroundMark x1="30000" y1="23762" x2="30000" y2="23762"/>
                            <a14:foregroundMark x1="63889" y1="11221" x2="63889" y2="11221"/>
                            <a14:foregroundMark x1="85556" y1="17162" x2="85556" y2="17162"/>
                            <a14:foregroundMark x1="93704" y1="42244" x2="93704" y2="42244"/>
                            <a14:foregroundMark x1="97407" y1="56436" x2="97407" y2="56436"/>
                            <a14:foregroundMark x1="83333" y1="69307" x2="83333" y2="69307"/>
                            <a14:foregroundMark x1="88333" y1="66997" x2="88333" y2="66997"/>
                            <a14:foregroundMark x1="93333" y1="67657" x2="93333" y2="67657"/>
                            <a14:foregroundMark x1="54444" y1="70957" x2="92963" y2="66007"/>
                            <a14:foregroundMark x1="92963" y1="66007" x2="93148" y2="66007"/>
                            <a14:foregroundMark x1="95370" y1="68317" x2="95370" y2="68317"/>
                            <a14:foregroundMark x1="97407" y1="66337" x2="96111" y2="66337"/>
                            <a14:foregroundMark x1="97593" y1="65017" x2="97593" y2="65017"/>
                            <a14:foregroundMark x1="46481" y1="73267" x2="46481" y2="73267"/>
                            <a14:foregroundMark x1="57037" y1="71617" x2="16667" y2="85809"/>
                            <a14:foregroundMark x1="91296" y1="93729" x2="42222" y2="89109"/>
                            <a14:foregroundMark x1="42222" y1="89109" x2="23519" y2="99340"/>
                            <a14:foregroundMark x1="5926" y1="92409" x2="5926" y2="92409"/>
                            <a14:foregroundMark x1="4815" y1="93399" x2="4815" y2="93399"/>
                            <a14:foregroundMark x1="22222" y1="22442" x2="22222" y2="22442"/>
                            <a14:foregroundMark x1="22222" y1="16832" x2="22222" y2="16832"/>
                            <a14:foregroundMark x1="1852" y1="7591" x2="7778" y2="6931"/>
                            <a14:foregroundMark x1="6296" y1="66997" x2="27037" y2="69307"/>
                            <a14:foregroundMark x1="29815" y1="16172" x2="29815" y2="16172"/>
                            <a14:foregroundMark x1="2778" y1="78878" x2="16111" y2="76568"/>
                            <a14:foregroundMark x1="20741" y1="76898" x2="20741" y2="76898"/>
                            <a14:foregroundMark x1="21667" y1="76568" x2="21667" y2="76568"/>
                            <a14:foregroundMark x1="32407" y1="72277" x2="32407" y2="72277"/>
                            <a14:foregroundMark x1="33148" y1="72607" x2="33148" y2="72607"/>
                          </a14:backgroundRemoval>
                        </a14:imgEffect>
                      </a14:imgLayer>
                    </a14:imgProps>
                  </a:ext>
                  <a:ext uri="{28A0092B-C50C-407E-A947-70E740481C1C}">
                    <a14:useLocalDpi xmlns:a14="http://schemas.microsoft.com/office/drawing/2010/main" val="0"/>
                  </a:ext>
                </a:extLst>
              </a:blip>
              <a:stretch>
                <a:fillRect/>
              </a:stretch>
            </p:blipFill>
            <p:spPr>
              <a:xfrm>
                <a:off x="15013647" y="538119"/>
                <a:ext cx="481434" cy="270138"/>
              </a:xfrm>
              <a:prstGeom prst="rect">
                <a:avLst/>
              </a:prstGeom>
            </p:spPr>
          </p:pic>
        </p:grpSp>
      </p:grpSp>
      <p:grpSp>
        <p:nvGrpSpPr>
          <p:cNvPr id="28" name="Group 27">
            <a:extLst>
              <a:ext uri="{FF2B5EF4-FFF2-40B4-BE49-F238E27FC236}">
                <a16:creationId xmlns:a16="http://schemas.microsoft.com/office/drawing/2014/main" id="{3F827DB2-ED9F-442B-AE88-E65DC54746FE}"/>
              </a:ext>
            </a:extLst>
          </p:cNvPr>
          <p:cNvGrpSpPr/>
          <p:nvPr/>
        </p:nvGrpSpPr>
        <p:grpSpPr>
          <a:xfrm>
            <a:off x="521335" y="5851546"/>
            <a:ext cx="1147019" cy="216985"/>
            <a:chOff x="521335" y="5851546"/>
            <a:chExt cx="1147019" cy="216985"/>
          </a:xfrm>
        </p:grpSpPr>
        <p:grpSp>
          <p:nvGrpSpPr>
            <p:cNvPr id="27" name="Group 26">
              <a:extLst>
                <a:ext uri="{FF2B5EF4-FFF2-40B4-BE49-F238E27FC236}">
                  <a16:creationId xmlns:a16="http://schemas.microsoft.com/office/drawing/2014/main" id="{800B9402-E170-4A6C-9A50-4E66D6356A60}"/>
                </a:ext>
              </a:extLst>
            </p:cNvPr>
            <p:cNvGrpSpPr/>
            <p:nvPr/>
          </p:nvGrpSpPr>
          <p:grpSpPr>
            <a:xfrm>
              <a:off x="1245612" y="5851546"/>
              <a:ext cx="422742" cy="216983"/>
              <a:chOff x="1245612" y="5851546"/>
              <a:chExt cx="422742" cy="216983"/>
            </a:xfrm>
          </p:grpSpPr>
          <p:sp>
            <p:nvSpPr>
              <p:cNvPr id="350" name="Oval 349">
                <a:extLst>
                  <a:ext uri="{FF2B5EF4-FFF2-40B4-BE49-F238E27FC236}">
                    <a16:creationId xmlns:a16="http://schemas.microsoft.com/office/drawing/2014/main" id="{EA1E6B2D-38BA-4622-BBB4-46C3BEFE732D}"/>
                  </a:ext>
                </a:extLst>
              </p:cNvPr>
              <p:cNvSpPr/>
              <p:nvPr/>
            </p:nvSpPr>
            <p:spPr>
              <a:xfrm rot="16200000">
                <a:off x="1248455" y="5848703"/>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351" name="Isosceles Triangle 350">
                <a:extLst>
                  <a:ext uri="{FF2B5EF4-FFF2-40B4-BE49-F238E27FC236}">
                    <a16:creationId xmlns:a16="http://schemas.microsoft.com/office/drawing/2014/main" id="{279D3552-24E4-4481-B319-B73240F5585F}"/>
                  </a:ext>
                </a:extLst>
              </p:cNvPr>
              <p:cNvSpPr/>
              <p:nvPr/>
            </p:nvSpPr>
            <p:spPr>
              <a:xfrm rot="16200000" flipV="1">
                <a:off x="1527236" y="5885685"/>
                <a:ext cx="129208" cy="15302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349" name="TextBox 348">
              <a:extLst>
                <a:ext uri="{FF2B5EF4-FFF2-40B4-BE49-F238E27FC236}">
                  <a16:creationId xmlns:a16="http://schemas.microsoft.com/office/drawing/2014/main" id="{F2F5E1CB-D779-472C-8A68-B688A24B15FB}"/>
                </a:ext>
              </a:extLst>
            </p:cNvPr>
            <p:cNvSpPr txBox="1"/>
            <p:nvPr/>
          </p:nvSpPr>
          <p:spPr>
            <a:xfrm>
              <a:off x="521335" y="5902010"/>
              <a:ext cx="857343" cy="166521"/>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2022 </a:t>
              </a:r>
            </a:p>
          </p:txBody>
        </p:sp>
      </p:grpSp>
      <p:grpSp>
        <p:nvGrpSpPr>
          <p:cNvPr id="345" name="Group 344">
            <a:extLst>
              <a:ext uri="{FF2B5EF4-FFF2-40B4-BE49-F238E27FC236}">
                <a16:creationId xmlns:a16="http://schemas.microsoft.com/office/drawing/2014/main" id="{9CB4EE83-1B2A-45F3-8274-0454B3D17746}"/>
              </a:ext>
            </a:extLst>
          </p:cNvPr>
          <p:cNvGrpSpPr/>
          <p:nvPr/>
        </p:nvGrpSpPr>
        <p:grpSpPr>
          <a:xfrm>
            <a:off x="1668355" y="5816311"/>
            <a:ext cx="2740688" cy="283237"/>
            <a:chOff x="1650266" y="6521565"/>
            <a:chExt cx="2721199" cy="314100"/>
          </a:xfrm>
        </p:grpSpPr>
        <p:sp>
          <p:nvSpPr>
            <p:cNvPr id="346" name="Rectangle 345">
              <a:extLst>
                <a:ext uri="{FF2B5EF4-FFF2-40B4-BE49-F238E27FC236}">
                  <a16:creationId xmlns:a16="http://schemas.microsoft.com/office/drawing/2014/main" id="{CDD43914-4F06-4B09-9E36-1F8F3B999F64}"/>
                </a:ext>
              </a:extLst>
            </p:cNvPr>
            <p:cNvSpPr/>
            <p:nvPr/>
          </p:nvSpPr>
          <p:spPr bwMode="gray">
            <a:xfrm>
              <a:off x="1650266" y="6521565"/>
              <a:ext cx="2621153" cy="290881"/>
            </a:xfrm>
            <a:prstGeom prst="rect">
              <a:avLst/>
            </a:prstGeom>
            <a:noFill/>
            <a:ln w="38100" algn="ctr">
              <a:noFill/>
              <a:miter lim="800000"/>
              <a:headEnd/>
              <a:tailEnd/>
            </a:ln>
          </p:spPr>
          <p:txBody>
            <a:bodyPr wrap="square" lIns="88900" tIns="88900" rIns="88900" bIns="8890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lang="en-US" sz="900" b="1" kern="0" dirty="0">
                  <a:latin typeface="Open Sans"/>
                </a:rPr>
                <a:t>Modernization Implementation Begins</a:t>
              </a:r>
            </a:p>
            <a:p>
              <a:pPr defTabSz="914400">
                <a:lnSpc>
                  <a:spcPct val="106000"/>
                </a:lnSpc>
                <a:defRPr/>
              </a:pPr>
              <a:r>
                <a:rPr kumimoji="0" lang="en-US" sz="500" i="0" u="none" strike="noStrike" kern="0" cap="none" spc="0" normalizeH="0" baseline="0" noProof="0" dirty="0">
                  <a:ln>
                    <a:noFill/>
                  </a:ln>
                  <a:effectLst/>
                  <a:uLnTx/>
                  <a:uFillTx/>
                  <a:latin typeface="Open Sans"/>
                </a:rPr>
                <a:t>Priorities include online applications, online payments, architecture and cloud environments, </a:t>
              </a:r>
              <a:r>
                <a:rPr lang="en-US" sz="500" kern="0" dirty="0">
                  <a:latin typeface="Open Sans"/>
                </a:rPr>
                <a:t>with online</a:t>
              </a:r>
              <a:r>
                <a:rPr kumimoji="0" lang="en-US" sz="500" i="0" u="none" strike="noStrike" kern="0" cap="none" spc="0" normalizeH="0" baseline="0" noProof="0" dirty="0">
                  <a:ln>
                    <a:noFill/>
                  </a:ln>
                  <a:effectLst/>
                  <a:uLnTx/>
                  <a:uFillTx/>
                  <a:latin typeface="Open Sans"/>
                </a:rPr>
                <a:t> applications and loan repayment rolling out in 2023</a:t>
              </a:r>
              <a:endParaRPr lang="en-US" sz="500" i="0" u="none" strike="noStrike" kern="0" cap="none" spc="0" normalizeH="0" baseline="0" noProof="0" dirty="0">
                <a:ln>
                  <a:noFill/>
                </a:ln>
                <a:effectLst/>
                <a:uLnTx/>
                <a:uFillTx/>
                <a:latin typeface="Open Sans"/>
                <a:ea typeface="Open Sans"/>
                <a:cs typeface="Open Sans"/>
              </a:endParaRPr>
            </a:p>
          </p:txBody>
        </p:sp>
        <p:sp>
          <p:nvSpPr>
            <p:cNvPr id="347" name="Rectangle 346">
              <a:extLst>
                <a:ext uri="{FF2B5EF4-FFF2-40B4-BE49-F238E27FC236}">
                  <a16:creationId xmlns:a16="http://schemas.microsoft.com/office/drawing/2014/main" id="{27C53219-6480-4601-96C7-D7FC47848902}"/>
                </a:ext>
              </a:extLst>
            </p:cNvPr>
            <p:cNvSpPr/>
            <p:nvPr/>
          </p:nvSpPr>
          <p:spPr>
            <a:xfrm>
              <a:off x="1650266" y="6666388"/>
              <a:ext cx="2721199" cy="1692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500" b="1" i="1" u="none" strike="noStrike" kern="0" cap="none" spc="0" normalizeH="0" baseline="0" noProof="0" dirty="0">
                <a:ln>
                  <a:noFill/>
                </a:ln>
                <a:solidFill>
                  <a:srgbClr val="FF0000"/>
                </a:solidFill>
                <a:effectLst/>
                <a:uLnTx/>
                <a:uFillTx/>
                <a:latin typeface="Open Sans"/>
              </a:endParaRPr>
            </a:p>
          </p:txBody>
        </p:sp>
      </p:grpSp>
      <p:sp>
        <p:nvSpPr>
          <p:cNvPr id="186" name="Rectangle 185">
            <a:extLst>
              <a:ext uri="{FF2B5EF4-FFF2-40B4-BE49-F238E27FC236}">
                <a16:creationId xmlns:a16="http://schemas.microsoft.com/office/drawing/2014/main" id="{31E52BF4-01B9-482A-99FC-DCC17967E17D}"/>
              </a:ext>
            </a:extLst>
          </p:cNvPr>
          <p:cNvSpPr/>
          <p:nvPr/>
        </p:nvSpPr>
        <p:spPr bwMode="gray">
          <a:xfrm>
            <a:off x="5333615" y="8869697"/>
            <a:ext cx="2027805" cy="556527"/>
          </a:xfrm>
          <a:prstGeom prst="rect">
            <a:avLst/>
          </a:prstGeom>
          <a:noFill/>
          <a:ln w="38100" algn="ctr">
            <a:noFill/>
            <a:miter lim="800000"/>
            <a:headEnd/>
            <a:tailEnd/>
          </a:ln>
        </p:spPr>
        <p:txBody>
          <a:bodyPr wrap="square" lIns="88900" tIns="88900" rIns="88900" bIns="88900" rtlCol="0" anchor="ctr"/>
          <a:lstStyle/>
          <a:p>
            <a:pPr algn="ctr" defTabSz="914400">
              <a:lnSpc>
                <a:spcPct val="106000"/>
              </a:lnSpc>
              <a:defRPr/>
            </a:pPr>
            <a:endParaRPr lang="en-US" sz="1050" i="1" dirty="0">
              <a:solidFill>
                <a:srgbClr val="FFFFFF"/>
              </a:solidFill>
              <a:latin typeface="Open Sans"/>
            </a:endParaRPr>
          </a:p>
        </p:txBody>
      </p:sp>
      <p:cxnSp>
        <p:nvCxnSpPr>
          <p:cNvPr id="201" name="Straight Connector 200">
            <a:extLst>
              <a:ext uri="{FF2B5EF4-FFF2-40B4-BE49-F238E27FC236}">
                <a16:creationId xmlns:a16="http://schemas.microsoft.com/office/drawing/2014/main" id="{0BF0342B-4AD6-45B6-A9AB-FDABD73AC903}"/>
              </a:ext>
            </a:extLst>
          </p:cNvPr>
          <p:cNvCxnSpPr/>
          <p:nvPr/>
        </p:nvCxnSpPr>
        <p:spPr>
          <a:xfrm>
            <a:off x="215205" y="6208398"/>
            <a:ext cx="3108960" cy="0"/>
          </a:xfrm>
          <a:prstGeom prst="line">
            <a:avLst/>
          </a:prstGeom>
          <a:noFill/>
          <a:ln w="19050" cap="flat" cmpd="sng" algn="ctr">
            <a:solidFill>
              <a:srgbClr val="17618C"/>
            </a:solidFill>
            <a:prstDash val="solid"/>
            <a:miter lim="800000"/>
          </a:ln>
          <a:effectLst/>
        </p:spPr>
      </p:cxnSp>
      <p:sp>
        <p:nvSpPr>
          <p:cNvPr id="342" name="TextBox 341">
            <a:extLst>
              <a:ext uri="{FF2B5EF4-FFF2-40B4-BE49-F238E27FC236}">
                <a16:creationId xmlns:a16="http://schemas.microsoft.com/office/drawing/2014/main" id="{976ED2C2-86D6-478F-BFE5-6B4A431844CF}"/>
              </a:ext>
            </a:extLst>
          </p:cNvPr>
          <p:cNvSpPr txBox="1"/>
          <p:nvPr/>
        </p:nvSpPr>
        <p:spPr>
          <a:xfrm>
            <a:off x="4643265" y="3879521"/>
            <a:ext cx="3037040" cy="707886"/>
          </a:xfrm>
          <a:prstGeom prst="rect">
            <a:avLst/>
          </a:prstGeom>
          <a:solidFill>
            <a:srgbClr val="3A5E9C"/>
          </a:solidFill>
          <a:ln>
            <a:solidFill>
              <a:srgbClr val="D2DFEA"/>
            </a:solidFill>
            <a:prstDash val="dash"/>
          </a:ln>
        </p:spPr>
        <p:txBody>
          <a:bodyPr wrap="square" rtlCol="0">
            <a:spAutoFit/>
          </a:bodyPr>
          <a:lstStyle/>
          <a:p>
            <a:r>
              <a:rPr lang="en-US" sz="800" b="1" i="1" dirty="0">
                <a:solidFill>
                  <a:schemeClr val="bg1"/>
                </a:solidFill>
                <a:latin typeface="Open Sans"/>
                <a:ea typeface="Verdana" panose="020B0604030504040204" pitchFamily="34" charset="0"/>
                <a:cs typeface="Verdana" panose="020B0604030504040204" pitchFamily="34" charset="0"/>
              </a:rPr>
              <a:t>FLP has a $32.8 billion direct and guaranteed loan portfolio and serves more than 115,000 farmers and ranchers. </a:t>
            </a:r>
            <a:r>
              <a:rPr lang="en-US" sz="800" i="1" dirty="0">
                <a:solidFill>
                  <a:schemeClr val="bg1"/>
                </a:solidFill>
                <a:latin typeface="Open Sans"/>
                <a:ea typeface="Verdana" panose="020B0604030504040204" pitchFamily="34" charset="0"/>
                <a:cs typeface="Verdana" panose="020B0604030504040204" pitchFamily="34" charset="0"/>
              </a:rPr>
              <a:t>Internal and external factors increasingly impact our staff, customers, and overall program delivery, </a:t>
            </a:r>
            <a:r>
              <a:rPr lang="en-US" sz="800" b="1" i="1" dirty="0">
                <a:solidFill>
                  <a:schemeClr val="bg1"/>
                </a:solidFill>
                <a:latin typeface="Open Sans"/>
                <a:ea typeface="Verdana" panose="020B0604030504040204" pitchFamily="34" charset="0"/>
                <a:cs typeface="Verdana" panose="020B0604030504040204" pitchFamily="34" charset="0"/>
              </a:rPr>
              <a:t>reflecting an urgent need to strengthen organizational resilience</a:t>
            </a:r>
            <a:r>
              <a:rPr lang="en-US" sz="800" i="1" dirty="0">
                <a:solidFill>
                  <a:schemeClr val="bg1"/>
                </a:solidFill>
                <a:latin typeface="Open Sans"/>
                <a:ea typeface="Verdana" panose="020B0604030504040204" pitchFamily="34" charset="0"/>
                <a:cs typeface="Verdana" panose="020B0604030504040204" pitchFamily="34" charset="0"/>
              </a:rPr>
              <a:t>.</a:t>
            </a:r>
            <a:endParaRPr lang="en-US" sz="800" b="1" i="1" dirty="0">
              <a:solidFill>
                <a:schemeClr val="bg1"/>
              </a:solidFill>
              <a:latin typeface="Open Sans"/>
              <a:ea typeface="Verdana" panose="020B0604030504040204" pitchFamily="34" charset="0"/>
              <a:cs typeface="Verdana" panose="020B0604030504040204" pitchFamily="34" charset="0"/>
            </a:endParaRPr>
          </a:p>
        </p:txBody>
      </p:sp>
      <p:cxnSp>
        <p:nvCxnSpPr>
          <p:cNvPr id="352" name="Straight Connector 351">
            <a:extLst>
              <a:ext uri="{FF2B5EF4-FFF2-40B4-BE49-F238E27FC236}">
                <a16:creationId xmlns:a16="http://schemas.microsoft.com/office/drawing/2014/main" id="{53682419-04A2-4E2B-9CE1-FF0E602171DC}"/>
              </a:ext>
            </a:extLst>
          </p:cNvPr>
          <p:cNvCxnSpPr>
            <a:cxnSpLocks/>
          </p:cNvCxnSpPr>
          <p:nvPr/>
        </p:nvCxnSpPr>
        <p:spPr>
          <a:xfrm flipV="1">
            <a:off x="4347713" y="2128732"/>
            <a:ext cx="374852" cy="288053"/>
          </a:xfrm>
          <a:prstGeom prst="line">
            <a:avLst/>
          </a:prstGeom>
          <a:noFill/>
          <a:ln w="9525" cap="flat" cmpd="sng" algn="ctr">
            <a:solidFill>
              <a:srgbClr val="74955A"/>
            </a:solidFill>
            <a:prstDash val="solid"/>
            <a:miter lim="800000"/>
          </a:ln>
          <a:effectLst/>
        </p:spPr>
      </p:cxnSp>
      <p:cxnSp>
        <p:nvCxnSpPr>
          <p:cNvPr id="354" name="Straight Connector 353">
            <a:extLst>
              <a:ext uri="{FF2B5EF4-FFF2-40B4-BE49-F238E27FC236}">
                <a16:creationId xmlns:a16="http://schemas.microsoft.com/office/drawing/2014/main" id="{13EEE5EB-4FC5-48CF-BA09-E2777EDB88BF}"/>
              </a:ext>
            </a:extLst>
          </p:cNvPr>
          <p:cNvCxnSpPr>
            <a:cxnSpLocks/>
          </p:cNvCxnSpPr>
          <p:nvPr/>
        </p:nvCxnSpPr>
        <p:spPr>
          <a:xfrm flipV="1">
            <a:off x="4492890" y="2705404"/>
            <a:ext cx="246058" cy="189827"/>
          </a:xfrm>
          <a:prstGeom prst="line">
            <a:avLst/>
          </a:prstGeom>
          <a:noFill/>
          <a:ln w="9525" cap="flat" cmpd="sng" algn="ctr">
            <a:solidFill>
              <a:srgbClr val="74955A"/>
            </a:solidFill>
            <a:prstDash val="solid"/>
            <a:miter lim="800000"/>
          </a:ln>
          <a:effectLst/>
        </p:spPr>
      </p:cxnSp>
      <p:grpSp>
        <p:nvGrpSpPr>
          <p:cNvPr id="15" name="Group 14">
            <a:extLst>
              <a:ext uri="{FF2B5EF4-FFF2-40B4-BE49-F238E27FC236}">
                <a16:creationId xmlns:a16="http://schemas.microsoft.com/office/drawing/2014/main" id="{8BAD1149-E058-47E5-A9EC-B588877BA099}"/>
              </a:ext>
            </a:extLst>
          </p:cNvPr>
          <p:cNvGrpSpPr/>
          <p:nvPr/>
        </p:nvGrpSpPr>
        <p:grpSpPr>
          <a:xfrm>
            <a:off x="-287867" y="2536001"/>
            <a:ext cx="3709649" cy="399900"/>
            <a:chOff x="206923" y="2902574"/>
            <a:chExt cx="3663243" cy="409573"/>
          </a:xfrm>
        </p:grpSpPr>
        <p:sp>
          <p:nvSpPr>
            <p:cNvPr id="166" name="Rectangle 165">
              <a:extLst>
                <a:ext uri="{FF2B5EF4-FFF2-40B4-BE49-F238E27FC236}">
                  <a16:creationId xmlns:a16="http://schemas.microsoft.com/office/drawing/2014/main" id="{2210823C-E457-40AF-9135-706EFD4F518C}"/>
                </a:ext>
              </a:extLst>
            </p:cNvPr>
            <p:cNvSpPr/>
            <p:nvPr/>
          </p:nvSpPr>
          <p:spPr>
            <a:xfrm>
              <a:off x="206923" y="2902574"/>
              <a:ext cx="2628580" cy="123111"/>
            </a:xfrm>
            <a:prstGeom prst="rect">
              <a:avLst/>
            </a:prstGeom>
          </p:spPr>
          <p:txBody>
            <a:bodyPr wrap="square" lIns="274320" tIns="0" rIns="274320" bIns="0" anchor="ctr">
              <a:spAutoFit/>
            </a:bodyPr>
            <a:lstStyle/>
            <a:p>
              <a:pPr algn="r" defTabSz="914400" fontAlgn="ctr">
                <a:defRPr/>
              </a:pPr>
              <a:r>
                <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2. Modernized Customer Experience</a:t>
              </a:r>
            </a:p>
          </p:txBody>
        </p:sp>
        <p:sp>
          <p:nvSpPr>
            <p:cNvPr id="167" name="Rectangle 166">
              <a:extLst>
                <a:ext uri="{FF2B5EF4-FFF2-40B4-BE49-F238E27FC236}">
                  <a16:creationId xmlns:a16="http://schemas.microsoft.com/office/drawing/2014/main" id="{369E340B-4806-4A30-87C0-49CB0600C40D}"/>
                </a:ext>
              </a:extLst>
            </p:cNvPr>
            <p:cNvSpPr/>
            <p:nvPr/>
          </p:nvSpPr>
          <p:spPr>
            <a:xfrm>
              <a:off x="664298" y="3013342"/>
              <a:ext cx="3131114" cy="298805"/>
            </a:xfrm>
            <a:prstGeom prst="rect">
              <a:avLst/>
            </a:prstGeom>
          </p:spPr>
          <p:txBody>
            <a:bodyPr wrap="square">
              <a:spAutoFit/>
            </a:bodyPr>
            <a:lstStyle/>
            <a:p>
              <a:pPr marL="0" lvl="1" defTabSz="914400">
                <a:lnSpc>
                  <a:spcPts val="800"/>
                </a:lnSpc>
                <a:buClr>
                  <a:srgbClr val="86F200"/>
                </a:buClr>
                <a:buSzPct val="75000"/>
                <a:tabLst>
                  <a:tab pos="182880" algn="l"/>
                </a:tabLst>
                <a:defRPr/>
              </a:pPr>
              <a:r>
                <a:rPr lang="en-US" sz="600" b="1" dirty="0">
                  <a:solidFill>
                    <a:srgbClr val="000000"/>
                  </a:solidFill>
                  <a:latin typeface="Open Sans"/>
                </a:rPr>
                <a:t>Support modernized </a:t>
              </a:r>
              <a:r>
                <a:rPr lang="en-US" sz="600" dirty="0">
                  <a:solidFill>
                    <a:srgbClr val="000000"/>
                  </a:solidFill>
                  <a:latin typeface="Open Sans"/>
                </a:rPr>
                <a:t>and </a:t>
              </a:r>
              <a:r>
                <a:rPr lang="en-US" sz="600" b="1" dirty="0">
                  <a:solidFill>
                    <a:srgbClr val="000000"/>
                  </a:solidFill>
                  <a:latin typeface="Open Sans"/>
                </a:rPr>
                <a:t>flexible operations </a:t>
              </a:r>
              <a:r>
                <a:rPr lang="en-US" sz="600" dirty="0">
                  <a:solidFill>
                    <a:srgbClr val="000000"/>
                  </a:solidFill>
                  <a:latin typeface="Open Sans"/>
                </a:rPr>
                <a:t>to enable </a:t>
              </a:r>
              <a:r>
                <a:rPr lang="en-US" sz="600" b="1" dirty="0">
                  <a:solidFill>
                    <a:srgbClr val="000000"/>
                  </a:solidFill>
                  <a:latin typeface="Open Sans"/>
                </a:rPr>
                <a:t>superior customer service</a:t>
              </a:r>
              <a:r>
                <a:rPr lang="en-US" sz="600" dirty="0">
                  <a:solidFill>
                    <a:srgbClr val="000000"/>
                  </a:solidFill>
                  <a:latin typeface="Open Sans"/>
                </a:rPr>
                <a:t>, allowing borrowers to </a:t>
              </a:r>
              <a:r>
                <a:rPr lang="en-US" sz="600" b="1" dirty="0">
                  <a:solidFill>
                    <a:srgbClr val="000000"/>
                  </a:solidFill>
                  <a:latin typeface="Open Sans"/>
                </a:rPr>
                <a:t>reliably</a:t>
              </a:r>
              <a:r>
                <a:rPr lang="en-US" sz="600" dirty="0">
                  <a:solidFill>
                    <a:srgbClr val="000000"/>
                  </a:solidFill>
                  <a:latin typeface="Open Sans"/>
                </a:rPr>
                <a:t> transact </a:t>
              </a:r>
              <a:r>
                <a:rPr lang="en-US" sz="600" b="1" dirty="0">
                  <a:solidFill>
                    <a:srgbClr val="000000"/>
                  </a:solidFill>
                  <a:latin typeface="Open Sans"/>
                </a:rPr>
                <a:t>how they want, when they want</a:t>
              </a:r>
            </a:p>
          </p:txBody>
        </p:sp>
        <p:grpSp>
          <p:nvGrpSpPr>
            <p:cNvPr id="10" name="Group 9">
              <a:extLst>
                <a:ext uri="{FF2B5EF4-FFF2-40B4-BE49-F238E27FC236}">
                  <a16:creationId xmlns:a16="http://schemas.microsoft.com/office/drawing/2014/main" id="{81DE9B4C-1597-4EBA-8C69-B74DD657C1B7}"/>
                </a:ext>
              </a:extLst>
            </p:cNvPr>
            <p:cNvGrpSpPr/>
            <p:nvPr/>
          </p:nvGrpSpPr>
          <p:grpSpPr>
            <a:xfrm>
              <a:off x="754552" y="3039586"/>
              <a:ext cx="3115614" cy="129289"/>
              <a:chOff x="754552" y="3039586"/>
              <a:chExt cx="3115614" cy="129289"/>
            </a:xfrm>
          </p:grpSpPr>
          <p:cxnSp>
            <p:nvCxnSpPr>
              <p:cNvPr id="168" name="Straight Connector 167">
                <a:extLst>
                  <a:ext uri="{FF2B5EF4-FFF2-40B4-BE49-F238E27FC236}">
                    <a16:creationId xmlns:a16="http://schemas.microsoft.com/office/drawing/2014/main" id="{799105D0-3738-4577-9F40-450549840BAC}"/>
                  </a:ext>
                </a:extLst>
              </p:cNvPr>
              <p:cNvCxnSpPr>
                <a:cxnSpLocks/>
              </p:cNvCxnSpPr>
              <p:nvPr/>
            </p:nvCxnSpPr>
            <p:spPr>
              <a:xfrm flipH="1">
                <a:off x="754552" y="3039586"/>
                <a:ext cx="2659504" cy="728"/>
              </a:xfrm>
              <a:prstGeom prst="line">
                <a:avLst/>
              </a:prstGeom>
              <a:noFill/>
              <a:ln w="9525" cap="flat" cmpd="sng" algn="ctr">
                <a:solidFill>
                  <a:srgbClr val="74955A"/>
                </a:solidFill>
                <a:prstDash val="solid"/>
                <a:miter lim="800000"/>
              </a:ln>
              <a:effectLst/>
            </p:spPr>
          </p:cxnSp>
          <p:cxnSp>
            <p:nvCxnSpPr>
              <p:cNvPr id="355" name="Straight Connector 354">
                <a:extLst>
                  <a:ext uri="{FF2B5EF4-FFF2-40B4-BE49-F238E27FC236}">
                    <a16:creationId xmlns:a16="http://schemas.microsoft.com/office/drawing/2014/main" id="{60EE5742-1B50-48D3-AF86-00D4B5F6CBF6}"/>
                  </a:ext>
                </a:extLst>
              </p:cNvPr>
              <p:cNvCxnSpPr>
                <a:cxnSpLocks/>
                <a:endCxn id="99" idx="35"/>
              </p:cNvCxnSpPr>
              <p:nvPr/>
            </p:nvCxnSpPr>
            <p:spPr>
              <a:xfrm>
                <a:off x="3414056" y="3039586"/>
                <a:ext cx="456110" cy="129289"/>
              </a:xfrm>
              <a:prstGeom prst="line">
                <a:avLst/>
              </a:prstGeom>
              <a:noFill/>
              <a:ln w="9525" cap="flat" cmpd="sng" algn="ctr">
                <a:solidFill>
                  <a:srgbClr val="74955A"/>
                </a:solidFill>
                <a:prstDash val="solid"/>
                <a:miter lim="800000"/>
              </a:ln>
              <a:effectLst/>
            </p:spPr>
          </p:cxnSp>
        </p:grpSp>
      </p:grpSp>
      <p:grpSp>
        <p:nvGrpSpPr>
          <p:cNvPr id="12" name="Group 11">
            <a:extLst>
              <a:ext uri="{FF2B5EF4-FFF2-40B4-BE49-F238E27FC236}">
                <a16:creationId xmlns:a16="http://schemas.microsoft.com/office/drawing/2014/main" id="{6A0675CF-E8E1-44FE-87A3-97769159879B}"/>
              </a:ext>
            </a:extLst>
          </p:cNvPr>
          <p:cNvGrpSpPr/>
          <p:nvPr/>
        </p:nvGrpSpPr>
        <p:grpSpPr>
          <a:xfrm>
            <a:off x="432716" y="2067525"/>
            <a:ext cx="3286199" cy="383752"/>
            <a:chOff x="400456" y="2230910"/>
            <a:chExt cx="3286199" cy="383752"/>
          </a:xfrm>
        </p:grpSpPr>
        <p:grpSp>
          <p:nvGrpSpPr>
            <p:cNvPr id="22" name="Group 21">
              <a:extLst>
                <a:ext uri="{FF2B5EF4-FFF2-40B4-BE49-F238E27FC236}">
                  <a16:creationId xmlns:a16="http://schemas.microsoft.com/office/drawing/2014/main" id="{1461DEEA-671C-4187-9759-5B8CEA1C2614}"/>
                </a:ext>
              </a:extLst>
            </p:cNvPr>
            <p:cNvGrpSpPr/>
            <p:nvPr/>
          </p:nvGrpSpPr>
          <p:grpSpPr>
            <a:xfrm>
              <a:off x="400456" y="2230910"/>
              <a:ext cx="3045185" cy="383752"/>
              <a:chOff x="901200" y="2315968"/>
              <a:chExt cx="3045185" cy="383752"/>
            </a:xfrm>
          </p:grpSpPr>
          <p:sp>
            <p:nvSpPr>
              <p:cNvPr id="162" name="Rectangle 161">
                <a:extLst>
                  <a:ext uri="{FF2B5EF4-FFF2-40B4-BE49-F238E27FC236}">
                    <a16:creationId xmlns:a16="http://schemas.microsoft.com/office/drawing/2014/main" id="{94BE9B8E-3C33-4029-86D4-0A3BDCB1110A}"/>
                  </a:ext>
                </a:extLst>
              </p:cNvPr>
              <p:cNvSpPr/>
              <p:nvPr/>
            </p:nvSpPr>
            <p:spPr>
              <a:xfrm>
                <a:off x="901200" y="2315968"/>
                <a:ext cx="1561839" cy="123111"/>
              </a:xfrm>
              <a:prstGeom prst="rect">
                <a:avLst/>
              </a:prstGeom>
            </p:spPr>
            <p:txBody>
              <a:bodyPr wrap="square" lIns="274320" tIns="0" rIns="274320" bIns="0" anchor="ctr">
                <a:spAutoFit/>
              </a:bodyPr>
              <a:lstStyle/>
              <a:p>
                <a:pPr algn="r" defTabSz="914400" fontAlgn="ctr">
                  <a:defRPr/>
                </a:pPr>
                <a:r>
                  <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1. Access to Capital</a:t>
                </a:r>
              </a:p>
            </p:txBody>
          </p:sp>
          <p:sp>
            <p:nvSpPr>
              <p:cNvPr id="163" name="Rectangle 162">
                <a:extLst>
                  <a:ext uri="{FF2B5EF4-FFF2-40B4-BE49-F238E27FC236}">
                    <a16:creationId xmlns:a16="http://schemas.microsoft.com/office/drawing/2014/main" id="{D26EAA2A-81E9-4FEF-9671-BDAE236F1966}"/>
                  </a:ext>
                </a:extLst>
              </p:cNvPr>
              <p:cNvSpPr/>
              <p:nvPr/>
            </p:nvSpPr>
            <p:spPr>
              <a:xfrm>
                <a:off x="1144759" y="2407973"/>
                <a:ext cx="2801626" cy="291747"/>
              </a:xfrm>
              <a:prstGeom prst="rect">
                <a:avLst/>
              </a:prstGeom>
            </p:spPr>
            <p:txBody>
              <a:bodyPr wrap="square">
                <a:spAutoFit/>
              </a:bodyPr>
              <a:lstStyle/>
              <a:p>
                <a:pPr marL="0" lvl="1" defTabSz="914400">
                  <a:lnSpc>
                    <a:spcPts val="800"/>
                  </a:lnSpc>
                  <a:buClr>
                    <a:srgbClr val="86F200"/>
                  </a:buClr>
                  <a:buSzPct val="75000"/>
                  <a:tabLst>
                    <a:tab pos="182880" algn="l"/>
                  </a:tabLst>
                  <a:defRPr/>
                </a:pPr>
                <a:r>
                  <a:rPr lang="en-US" sz="600" b="1" dirty="0">
                    <a:solidFill>
                      <a:srgbClr val="000000"/>
                    </a:solidFill>
                    <a:latin typeface="Open Sans"/>
                  </a:rPr>
                  <a:t>Equitably </a:t>
                </a:r>
                <a:r>
                  <a:rPr lang="en-US" sz="600" dirty="0">
                    <a:solidFill>
                      <a:srgbClr val="000000"/>
                    </a:solidFill>
                    <a:latin typeface="Open Sans"/>
                  </a:rPr>
                  <a:t>serve and </a:t>
                </a:r>
                <a:r>
                  <a:rPr lang="en-US" sz="600" b="1" dirty="0">
                    <a:solidFill>
                      <a:srgbClr val="000000"/>
                    </a:solidFill>
                    <a:latin typeface="Open Sans"/>
                  </a:rPr>
                  <a:t>empower all borrowers to start and grow a successful operation </a:t>
                </a:r>
                <a:r>
                  <a:rPr lang="en-US" sz="600" dirty="0">
                    <a:solidFill>
                      <a:srgbClr val="000000"/>
                    </a:solidFill>
                    <a:latin typeface="Open Sans"/>
                  </a:rPr>
                  <a:t>through </a:t>
                </a:r>
                <a:r>
                  <a:rPr lang="en-US" sz="600" b="1" dirty="0">
                    <a:solidFill>
                      <a:srgbClr val="000000"/>
                    </a:solidFill>
                    <a:latin typeface="Open Sans"/>
                  </a:rPr>
                  <a:t>improved customer experience</a:t>
                </a:r>
              </a:p>
            </p:txBody>
          </p:sp>
          <p:cxnSp>
            <p:nvCxnSpPr>
              <p:cNvPr id="164" name="Straight Connector 163">
                <a:extLst>
                  <a:ext uri="{FF2B5EF4-FFF2-40B4-BE49-F238E27FC236}">
                    <a16:creationId xmlns:a16="http://schemas.microsoft.com/office/drawing/2014/main" id="{09C128F1-5BDA-4D7B-907C-224420B6F9A8}"/>
                  </a:ext>
                </a:extLst>
              </p:cNvPr>
              <p:cNvCxnSpPr>
                <a:cxnSpLocks/>
              </p:cNvCxnSpPr>
              <p:nvPr/>
            </p:nvCxnSpPr>
            <p:spPr>
              <a:xfrm flipH="1" flipV="1">
                <a:off x="1230484" y="2444795"/>
                <a:ext cx="2644708" cy="1055"/>
              </a:xfrm>
              <a:prstGeom prst="line">
                <a:avLst/>
              </a:prstGeom>
              <a:noFill/>
              <a:ln w="9525" cap="flat" cmpd="sng" algn="ctr">
                <a:solidFill>
                  <a:srgbClr val="74955A"/>
                </a:solidFill>
                <a:prstDash val="solid"/>
                <a:miter lim="800000"/>
              </a:ln>
              <a:effectLst/>
            </p:spPr>
          </p:cxnSp>
        </p:grpSp>
        <p:cxnSp>
          <p:nvCxnSpPr>
            <p:cNvPr id="356" name="Straight Connector 355">
              <a:extLst>
                <a:ext uri="{FF2B5EF4-FFF2-40B4-BE49-F238E27FC236}">
                  <a16:creationId xmlns:a16="http://schemas.microsoft.com/office/drawing/2014/main" id="{D1208AC9-6E86-4E7C-8AB4-A91E6DAA3213}"/>
                </a:ext>
              </a:extLst>
            </p:cNvPr>
            <p:cNvCxnSpPr>
              <a:cxnSpLocks/>
              <a:endCxn id="94" idx="12"/>
            </p:cNvCxnSpPr>
            <p:nvPr/>
          </p:nvCxnSpPr>
          <p:spPr>
            <a:xfrm>
              <a:off x="3370728" y="2360792"/>
              <a:ext cx="315927" cy="151126"/>
            </a:xfrm>
            <a:prstGeom prst="line">
              <a:avLst/>
            </a:prstGeom>
            <a:noFill/>
            <a:ln w="9525" cap="flat" cmpd="sng" algn="ctr">
              <a:solidFill>
                <a:srgbClr val="74955A"/>
              </a:solidFill>
              <a:prstDash val="solid"/>
              <a:miter lim="800000"/>
            </a:ln>
            <a:effectLst/>
          </p:spPr>
        </p:cxnSp>
      </p:grpSp>
      <p:cxnSp>
        <p:nvCxnSpPr>
          <p:cNvPr id="177" name="Straight Connector 176">
            <a:extLst>
              <a:ext uri="{FF2B5EF4-FFF2-40B4-BE49-F238E27FC236}">
                <a16:creationId xmlns:a16="http://schemas.microsoft.com/office/drawing/2014/main" id="{FD9A9205-64AD-47FC-9E16-A99971DD5C5F}"/>
              </a:ext>
            </a:extLst>
          </p:cNvPr>
          <p:cNvCxnSpPr>
            <a:cxnSpLocks/>
          </p:cNvCxnSpPr>
          <p:nvPr/>
        </p:nvCxnSpPr>
        <p:spPr>
          <a:xfrm flipV="1">
            <a:off x="-2438" y="1985106"/>
            <a:ext cx="2923867" cy="5893"/>
          </a:xfrm>
          <a:prstGeom prst="line">
            <a:avLst/>
          </a:prstGeom>
          <a:noFill/>
          <a:ln w="19050" cap="flat" cmpd="sng" algn="ctr">
            <a:solidFill>
              <a:srgbClr val="17618C"/>
            </a:solidFill>
            <a:prstDash val="solid"/>
            <a:miter lim="800000"/>
          </a:ln>
          <a:effectLst/>
        </p:spPr>
      </p:cxnSp>
      <p:sp>
        <p:nvSpPr>
          <p:cNvPr id="4" name="TextBox 3">
            <a:extLst>
              <a:ext uri="{FF2B5EF4-FFF2-40B4-BE49-F238E27FC236}">
                <a16:creationId xmlns:a16="http://schemas.microsoft.com/office/drawing/2014/main" id="{E9374C5C-C094-4EBE-A662-A888B9D3257C}"/>
              </a:ext>
            </a:extLst>
          </p:cNvPr>
          <p:cNvSpPr txBox="1"/>
          <p:nvPr/>
        </p:nvSpPr>
        <p:spPr>
          <a:xfrm>
            <a:off x="7365192" y="9810738"/>
            <a:ext cx="235962" cy="215444"/>
          </a:xfrm>
          <a:prstGeom prst="rect">
            <a:avLst/>
          </a:prstGeom>
          <a:noFill/>
        </p:spPr>
        <p:txBody>
          <a:bodyPr wrap="none" rtlCol="0">
            <a:spAutoFit/>
          </a:bodyPr>
          <a:lstStyle/>
          <a:p>
            <a:r>
              <a:rPr lang="en-US" sz="800" b="1" dirty="0">
                <a:solidFill>
                  <a:schemeClr val="bg1"/>
                </a:solidFill>
              </a:rPr>
              <a:t>1</a:t>
            </a:r>
          </a:p>
        </p:txBody>
      </p:sp>
      <p:grpSp>
        <p:nvGrpSpPr>
          <p:cNvPr id="185" name="Group 184">
            <a:extLst>
              <a:ext uri="{FF2B5EF4-FFF2-40B4-BE49-F238E27FC236}">
                <a16:creationId xmlns:a16="http://schemas.microsoft.com/office/drawing/2014/main" id="{468A9728-072E-4F96-9C9A-47E3A328C7A9}"/>
              </a:ext>
            </a:extLst>
          </p:cNvPr>
          <p:cNvGrpSpPr/>
          <p:nvPr/>
        </p:nvGrpSpPr>
        <p:grpSpPr>
          <a:xfrm>
            <a:off x="117862" y="2951922"/>
            <a:ext cx="3641508" cy="606394"/>
            <a:chOff x="-32119" y="2879948"/>
            <a:chExt cx="3595953" cy="621058"/>
          </a:xfrm>
        </p:grpSpPr>
        <p:sp>
          <p:nvSpPr>
            <p:cNvPr id="191" name="Rectangle 190">
              <a:extLst>
                <a:ext uri="{FF2B5EF4-FFF2-40B4-BE49-F238E27FC236}">
                  <a16:creationId xmlns:a16="http://schemas.microsoft.com/office/drawing/2014/main" id="{495FB1B6-387D-4EE7-8BA3-ACC77A515AA1}"/>
                </a:ext>
              </a:extLst>
            </p:cNvPr>
            <p:cNvSpPr/>
            <p:nvPr/>
          </p:nvSpPr>
          <p:spPr>
            <a:xfrm>
              <a:off x="-32119" y="2879948"/>
              <a:ext cx="1826510" cy="126088"/>
            </a:xfrm>
            <a:prstGeom prst="rect">
              <a:avLst/>
            </a:prstGeom>
          </p:spPr>
          <p:txBody>
            <a:bodyPr wrap="square" lIns="274320" tIns="0" rIns="274320" bIns="0" anchor="ctr">
              <a:spAutoFit/>
            </a:bodyPr>
            <a:lstStyle/>
            <a:p>
              <a:pPr defTabSz="914400" fontAlgn="ctr">
                <a:defRPr/>
              </a:pPr>
              <a:r>
                <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3. </a:t>
              </a:r>
              <a:r>
                <a:rPr lang="en-US" sz="800" b="1">
                  <a:solidFill>
                    <a:srgbClr val="000000"/>
                  </a:solidFill>
                  <a:latin typeface="Open Sans" panose="020B0606030504020204" pitchFamily="34" charset="0"/>
                  <a:ea typeface="Open Sans" panose="020B0606030504020204" pitchFamily="34" charset="0"/>
                  <a:cs typeface="Open Sans" panose="020B0606030504020204" pitchFamily="34" charset="0"/>
                </a:rPr>
                <a:t>Valuing Employees    </a:t>
              </a:r>
              <a:endParaRPr lang="en-US" sz="800"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2" name="Rectangle 201">
              <a:extLst>
                <a:ext uri="{FF2B5EF4-FFF2-40B4-BE49-F238E27FC236}">
                  <a16:creationId xmlns:a16="http://schemas.microsoft.com/office/drawing/2014/main" id="{929303E6-2ED2-47BB-9717-411E647A7A60}"/>
                </a:ext>
              </a:extLst>
            </p:cNvPr>
            <p:cNvSpPr/>
            <p:nvPr/>
          </p:nvSpPr>
          <p:spPr>
            <a:xfrm>
              <a:off x="142925" y="2992052"/>
              <a:ext cx="3317571" cy="508954"/>
            </a:xfrm>
            <a:prstGeom prst="rect">
              <a:avLst/>
            </a:prstGeom>
          </p:spPr>
          <p:txBody>
            <a:bodyPr wrap="square">
              <a:spAutoFit/>
            </a:bodyPr>
            <a:lstStyle/>
            <a:p>
              <a:pPr marL="0" lvl="1" defTabSz="914400">
                <a:lnSpc>
                  <a:spcPts val="800"/>
                </a:lnSpc>
                <a:buClr>
                  <a:srgbClr val="86F200"/>
                </a:buClr>
                <a:buSzPct val="75000"/>
                <a:tabLst>
                  <a:tab pos="182880" algn="l"/>
                </a:tabLst>
                <a:defRPr/>
              </a:pPr>
              <a:r>
                <a:rPr lang="en-US" sz="580" dirty="0">
                  <a:solidFill>
                    <a:srgbClr val="000000"/>
                  </a:solidFill>
                  <a:latin typeface="Open Sans"/>
                </a:rPr>
                <a:t>Support </a:t>
              </a:r>
              <a:r>
                <a:rPr lang="en-US" sz="580" b="1" dirty="0">
                  <a:solidFill>
                    <a:srgbClr val="000000"/>
                  </a:solidFill>
                  <a:latin typeface="Open Sans"/>
                </a:rPr>
                <a:t>hiring</a:t>
              </a:r>
              <a:r>
                <a:rPr lang="en-US" sz="580" dirty="0">
                  <a:solidFill>
                    <a:srgbClr val="000000"/>
                  </a:solidFill>
                  <a:latin typeface="Open Sans"/>
                </a:rPr>
                <a:t>, </a:t>
              </a:r>
              <a:r>
                <a:rPr lang="en-US" sz="580" b="1" dirty="0">
                  <a:solidFill>
                    <a:srgbClr val="000000"/>
                  </a:solidFill>
                  <a:latin typeface="Open Sans"/>
                </a:rPr>
                <a:t>retention</a:t>
              </a:r>
              <a:r>
                <a:rPr lang="en-US" sz="580" b="1">
                  <a:solidFill>
                    <a:srgbClr val="000000"/>
                  </a:solidFill>
                  <a:latin typeface="Open Sans"/>
                </a:rPr>
                <a:t>, diversity, </a:t>
              </a:r>
              <a:r>
                <a:rPr lang="en-US" sz="580" b="1" dirty="0">
                  <a:solidFill>
                    <a:srgbClr val="000000"/>
                  </a:solidFill>
                  <a:latin typeface="Open Sans"/>
                </a:rPr>
                <a:t>training and engagement</a:t>
              </a:r>
              <a:r>
                <a:rPr lang="en-US" sz="580" dirty="0">
                  <a:solidFill>
                    <a:srgbClr val="000000"/>
                  </a:solidFill>
                  <a:latin typeface="Open Sans"/>
                </a:rPr>
                <a:t>, provide </a:t>
              </a:r>
              <a:r>
                <a:rPr lang="en-US" sz="580" b="1" dirty="0">
                  <a:solidFill>
                    <a:srgbClr val="000000"/>
                  </a:solidFill>
                  <a:latin typeface="Open Sans"/>
                </a:rPr>
                <a:t>resources to perform effectively and partner with customers</a:t>
              </a:r>
              <a:r>
                <a:rPr lang="en-US" sz="580" dirty="0">
                  <a:solidFill>
                    <a:srgbClr val="000000"/>
                  </a:solidFill>
                  <a:latin typeface="Open Sans"/>
                </a:rPr>
                <a:t>, </a:t>
              </a:r>
              <a:r>
                <a:rPr lang="en-US" sz="580" b="1" dirty="0">
                  <a:solidFill>
                    <a:srgbClr val="000000"/>
                  </a:solidFill>
                  <a:latin typeface="Open Sans"/>
                </a:rPr>
                <a:t>and take satisfaction in delivering programs that help customers </a:t>
              </a:r>
              <a:r>
                <a:rPr lang="en-US" sz="580" dirty="0">
                  <a:solidFill>
                    <a:srgbClr val="000000"/>
                  </a:solidFill>
                  <a:latin typeface="Open Sans"/>
                </a:rPr>
                <a:t>fulfill their dream to be a farmer, support the farm economy, and feed the world</a:t>
              </a:r>
            </a:p>
          </p:txBody>
        </p:sp>
        <p:grpSp>
          <p:nvGrpSpPr>
            <p:cNvPr id="203" name="Group 202">
              <a:extLst>
                <a:ext uri="{FF2B5EF4-FFF2-40B4-BE49-F238E27FC236}">
                  <a16:creationId xmlns:a16="http://schemas.microsoft.com/office/drawing/2014/main" id="{11DD8AA9-9B8F-49C9-97F8-A72D5CAFD54E}"/>
                </a:ext>
              </a:extLst>
            </p:cNvPr>
            <p:cNvGrpSpPr/>
            <p:nvPr/>
          </p:nvGrpSpPr>
          <p:grpSpPr>
            <a:xfrm>
              <a:off x="227727" y="3032502"/>
              <a:ext cx="3336107" cy="102629"/>
              <a:chOff x="227727" y="3032502"/>
              <a:chExt cx="3336107" cy="102629"/>
            </a:xfrm>
          </p:grpSpPr>
          <p:cxnSp>
            <p:nvCxnSpPr>
              <p:cNvPr id="204" name="Straight Connector 203">
                <a:extLst>
                  <a:ext uri="{FF2B5EF4-FFF2-40B4-BE49-F238E27FC236}">
                    <a16:creationId xmlns:a16="http://schemas.microsoft.com/office/drawing/2014/main" id="{8EFFBF46-8CB5-4614-A1F7-80607B214820}"/>
                  </a:ext>
                </a:extLst>
              </p:cNvPr>
              <p:cNvCxnSpPr>
                <a:cxnSpLocks/>
              </p:cNvCxnSpPr>
              <p:nvPr/>
            </p:nvCxnSpPr>
            <p:spPr>
              <a:xfrm flipH="1">
                <a:off x="227727" y="3032502"/>
                <a:ext cx="2890562" cy="1532"/>
              </a:xfrm>
              <a:prstGeom prst="line">
                <a:avLst/>
              </a:prstGeom>
              <a:noFill/>
              <a:ln w="9525" cap="flat" cmpd="sng" algn="ctr">
                <a:solidFill>
                  <a:srgbClr val="74955A"/>
                </a:solidFill>
                <a:prstDash val="solid"/>
                <a:miter lim="800000"/>
              </a:ln>
              <a:effectLst/>
            </p:spPr>
          </p:cxnSp>
          <p:cxnSp>
            <p:nvCxnSpPr>
              <p:cNvPr id="205" name="Straight Connector 204">
                <a:extLst>
                  <a:ext uri="{FF2B5EF4-FFF2-40B4-BE49-F238E27FC236}">
                    <a16:creationId xmlns:a16="http://schemas.microsoft.com/office/drawing/2014/main" id="{72C08481-E6F2-4807-A83E-AA5E8EF08B15}"/>
                  </a:ext>
                </a:extLst>
              </p:cNvPr>
              <p:cNvCxnSpPr>
                <a:cxnSpLocks/>
              </p:cNvCxnSpPr>
              <p:nvPr/>
            </p:nvCxnSpPr>
            <p:spPr>
              <a:xfrm>
                <a:off x="3118289" y="3034034"/>
                <a:ext cx="445545" cy="101097"/>
              </a:xfrm>
              <a:prstGeom prst="line">
                <a:avLst/>
              </a:prstGeom>
              <a:noFill/>
              <a:ln w="9525" cap="flat" cmpd="sng" algn="ctr">
                <a:solidFill>
                  <a:srgbClr val="74955A"/>
                </a:solidFill>
                <a:prstDash val="solid"/>
                <a:miter lim="800000"/>
              </a:ln>
              <a:effectLst/>
            </p:spPr>
          </p:cxnSp>
        </p:grpSp>
      </p:grpSp>
      <p:grpSp>
        <p:nvGrpSpPr>
          <p:cNvPr id="207" name="Group 206">
            <a:extLst>
              <a:ext uri="{FF2B5EF4-FFF2-40B4-BE49-F238E27FC236}">
                <a16:creationId xmlns:a16="http://schemas.microsoft.com/office/drawing/2014/main" id="{AABE0DF9-D02C-489F-A951-30A451283A72}"/>
              </a:ext>
            </a:extLst>
          </p:cNvPr>
          <p:cNvGrpSpPr/>
          <p:nvPr/>
        </p:nvGrpSpPr>
        <p:grpSpPr>
          <a:xfrm>
            <a:off x="3709070" y="3188641"/>
            <a:ext cx="202422" cy="180994"/>
            <a:chOff x="5921415" y="-508726"/>
            <a:chExt cx="520701" cy="522288"/>
          </a:xfrm>
        </p:grpSpPr>
        <p:sp>
          <p:nvSpPr>
            <p:cNvPr id="209" name="Oval 208">
              <a:extLst>
                <a:ext uri="{FF2B5EF4-FFF2-40B4-BE49-F238E27FC236}">
                  <a16:creationId xmlns:a16="http://schemas.microsoft.com/office/drawing/2014/main" id="{7837D3A4-DF0C-4AAA-B23E-3C7672671C33}"/>
                </a:ext>
              </a:extLst>
            </p:cNvPr>
            <p:cNvSpPr/>
            <p:nvPr/>
          </p:nvSpPr>
          <p:spPr>
            <a:xfrm>
              <a:off x="5928504" y="-500050"/>
              <a:ext cx="513612" cy="513612"/>
            </a:xfrm>
            <a:prstGeom prst="ellipse">
              <a:avLst/>
            </a:prstGeom>
            <a:solidFill>
              <a:srgbClr val="FFFFFF"/>
            </a:solidFill>
            <a:ln w="12700" cap="flat" cmpd="sng" algn="ctr">
              <a:solidFill>
                <a:srgbClr val="3A5E9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FFFFFF"/>
                </a:solidFill>
                <a:effectLst/>
                <a:uLnTx/>
                <a:uFillTx/>
                <a:latin typeface="Open Sans"/>
                <a:ea typeface="+mn-ea"/>
                <a:cs typeface="+mn-cs"/>
              </a:endParaRPr>
            </a:p>
          </p:txBody>
        </p:sp>
        <p:sp>
          <p:nvSpPr>
            <p:cNvPr id="210" name="Freeform 37">
              <a:extLst>
                <a:ext uri="{FF2B5EF4-FFF2-40B4-BE49-F238E27FC236}">
                  <a16:creationId xmlns:a16="http://schemas.microsoft.com/office/drawing/2014/main" id="{C886627D-2F1B-45DB-BCB4-14BCE288B43B}"/>
                </a:ext>
              </a:extLst>
            </p:cNvPr>
            <p:cNvSpPr>
              <a:spLocks noEditPoints="1"/>
            </p:cNvSpPr>
            <p:nvPr/>
          </p:nvSpPr>
          <p:spPr bwMode="auto">
            <a:xfrm>
              <a:off x="5921415" y="-508726"/>
              <a:ext cx="520700" cy="522288"/>
            </a:xfrm>
            <a:custGeom>
              <a:avLst/>
              <a:gdLst>
                <a:gd name="T0" fmla="*/ 312 w 657"/>
                <a:gd name="T1" fmla="*/ 657 h 657"/>
                <a:gd name="T2" fmla="*/ 262 w 657"/>
                <a:gd name="T3" fmla="*/ 650 h 657"/>
                <a:gd name="T4" fmla="*/ 200 w 657"/>
                <a:gd name="T5" fmla="*/ 632 h 657"/>
                <a:gd name="T6" fmla="*/ 120 w 657"/>
                <a:gd name="T7" fmla="*/ 582 h 657"/>
                <a:gd name="T8" fmla="*/ 57 w 657"/>
                <a:gd name="T9" fmla="*/ 512 h 657"/>
                <a:gd name="T10" fmla="*/ 15 w 657"/>
                <a:gd name="T11" fmla="*/ 426 h 657"/>
                <a:gd name="T12" fmla="*/ 4 w 657"/>
                <a:gd name="T13" fmla="*/ 379 h 657"/>
                <a:gd name="T14" fmla="*/ 0 w 657"/>
                <a:gd name="T15" fmla="*/ 329 h 657"/>
                <a:gd name="T16" fmla="*/ 1 w 657"/>
                <a:gd name="T17" fmla="*/ 296 h 657"/>
                <a:gd name="T18" fmla="*/ 11 w 657"/>
                <a:gd name="T19" fmla="*/ 246 h 657"/>
                <a:gd name="T20" fmla="*/ 39 w 657"/>
                <a:gd name="T21" fmla="*/ 172 h 657"/>
                <a:gd name="T22" fmla="*/ 97 w 657"/>
                <a:gd name="T23" fmla="*/ 97 h 657"/>
                <a:gd name="T24" fmla="*/ 172 w 657"/>
                <a:gd name="T25" fmla="*/ 39 h 657"/>
                <a:gd name="T26" fmla="*/ 247 w 657"/>
                <a:gd name="T27" fmla="*/ 10 h 657"/>
                <a:gd name="T28" fmla="*/ 296 w 657"/>
                <a:gd name="T29" fmla="*/ 2 h 657"/>
                <a:gd name="T30" fmla="*/ 329 w 657"/>
                <a:gd name="T31" fmla="*/ 0 h 657"/>
                <a:gd name="T32" fmla="*/ 379 w 657"/>
                <a:gd name="T33" fmla="*/ 4 h 657"/>
                <a:gd name="T34" fmla="*/ 426 w 657"/>
                <a:gd name="T35" fmla="*/ 15 h 657"/>
                <a:gd name="T36" fmla="*/ 512 w 657"/>
                <a:gd name="T37" fmla="*/ 57 h 657"/>
                <a:gd name="T38" fmla="*/ 582 w 657"/>
                <a:gd name="T39" fmla="*/ 120 h 657"/>
                <a:gd name="T40" fmla="*/ 631 w 657"/>
                <a:gd name="T41" fmla="*/ 200 h 657"/>
                <a:gd name="T42" fmla="*/ 650 w 657"/>
                <a:gd name="T43" fmla="*/ 262 h 657"/>
                <a:gd name="T44" fmla="*/ 657 w 657"/>
                <a:gd name="T45" fmla="*/ 312 h 657"/>
                <a:gd name="T46" fmla="*/ 657 w 657"/>
                <a:gd name="T47" fmla="*/ 346 h 657"/>
                <a:gd name="T48" fmla="*/ 650 w 657"/>
                <a:gd name="T49" fmla="*/ 395 h 657"/>
                <a:gd name="T50" fmla="*/ 631 w 657"/>
                <a:gd name="T51" fmla="*/ 457 h 657"/>
                <a:gd name="T52" fmla="*/ 582 w 657"/>
                <a:gd name="T53" fmla="*/ 538 h 657"/>
                <a:gd name="T54" fmla="*/ 512 w 657"/>
                <a:gd name="T55" fmla="*/ 601 h 657"/>
                <a:gd name="T56" fmla="*/ 426 w 657"/>
                <a:gd name="T57" fmla="*/ 642 h 657"/>
                <a:gd name="T58" fmla="*/ 379 w 657"/>
                <a:gd name="T59" fmla="*/ 653 h 657"/>
                <a:gd name="T60" fmla="*/ 329 w 657"/>
                <a:gd name="T61" fmla="*/ 657 h 657"/>
                <a:gd name="T62" fmla="*/ 329 w 657"/>
                <a:gd name="T63" fmla="*/ 38 h 657"/>
                <a:gd name="T64" fmla="*/ 242 w 657"/>
                <a:gd name="T65" fmla="*/ 51 h 657"/>
                <a:gd name="T66" fmla="*/ 165 w 657"/>
                <a:gd name="T67" fmla="*/ 88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5 w 657"/>
                <a:gd name="T81" fmla="*/ 570 h 657"/>
                <a:gd name="T82" fmla="*/ 242 w 657"/>
                <a:gd name="T83" fmla="*/ 607 h 657"/>
                <a:gd name="T84" fmla="*/ 329 w 657"/>
                <a:gd name="T85" fmla="*/ 620 h 657"/>
                <a:gd name="T86" fmla="*/ 387 w 657"/>
                <a:gd name="T87" fmla="*/ 614 h 657"/>
                <a:gd name="T88" fmla="*/ 468 w 657"/>
                <a:gd name="T89" fmla="*/ 585 h 657"/>
                <a:gd name="T90" fmla="*/ 535 w 657"/>
                <a:gd name="T91" fmla="*/ 535 h 657"/>
                <a:gd name="T92" fmla="*/ 584 w 657"/>
                <a:gd name="T93" fmla="*/ 468 h 657"/>
                <a:gd name="T94" fmla="*/ 614 w 657"/>
                <a:gd name="T95" fmla="*/ 387 h 657"/>
                <a:gd name="T96" fmla="*/ 619 w 657"/>
                <a:gd name="T97" fmla="*/ 329 h 657"/>
                <a:gd name="T98" fmla="*/ 607 w 657"/>
                <a:gd name="T99" fmla="*/ 242 h 657"/>
                <a:gd name="T100" fmla="*/ 570 w 657"/>
                <a:gd name="T101" fmla="*/ 166 h 657"/>
                <a:gd name="T102" fmla="*/ 513 w 657"/>
                <a:gd name="T103" fmla="*/ 104 h 657"/>
                <a:gd name="T104" fmla="*/ 442 w 657"/>
                <a:gd name="T105" fmla="*/ 61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7"/>
                  </a:lnTo>
                  <a:lnTo>
                    <a:pt x="296" y="656"/>
                  </a:lnTo>
                  <a:lnTo>
                    <a:pt x="278" y="653"/>
                  </a:lnTo>
                  <a:lnTo>
                    <a:pt x="262" y="650"/>
                  </a:lnTo>
                  <a:lnTo>
                    <a:pt x="247" y="648"/>
                  </a:lnTo>
                  <a:lnTo>
                    <a:pt x="231" y="642"/>
                  </a:lnTo>
                  <a:lnTo>
                    <a:pt x="200" y="632"/>
                  </a:lnTo>
                  <a:lnTo>
                    <a:pt x="172" y="618"/>
                  </a:lnTo>
                  <a:lnTo>
                    <a:pt x="145" y="601"/>
                  </a:lnTo>
                  <a:lnTo>
                    <a:pt x="120" y="582"/>
                  </a:lnTo>
                  <a:lnTo>
                    <a:pt x="97" y="562"/>
                  </a:lnTo>
                  <a:lnTo>
                    <a:pt x="75" y="538"/>
                  </a:lnTo>
                  <a:lnTo>
                    <a:pt x="57" y="512"/>
                  </a:lnTo>
                  <a:lnTo>
                    <a:pt x="39" y="485"/>
                  </a:lnTo>
                  <a:lnTo>
                    <a:pt x="26" y="457"/>
                  </a:lnTo>
                  <a:lnTo>
                    <a:pt x="15" y="426"/>
                  </a:lnTo>
                  <a:lnTo>
                    <a:pt x="11" y="411"/>
                  </a:lnTo>
                  <a:lnTo>
                    <a:pt x="7" y="395"/>
                  </a:lnTo>
                  <a:lnTo>
                    <a:pt x="4" y="379"/>
                  </a:lnTo>
                  <a:lnTo>
                    <a:pt x="1" y="362"/>
                  </a:lnTo>
                  <a:lnTo>
                    <a:pt x="0" y="346"/>
                  </a:lnTo>
                  <a:lnTo>
                    <a:pt x="0" y="329"/>
                  </a:lnTo>
                  <a:lnTo>
                    <a:pt x="0" y="329"/>
                  </a:lnTo>
                  <a:lnTo>
                    <a:pt x="0" y="312"/>
                  </a:lnTo>
                  <a:lnTo>
                    <a:pt x="1" y="296"/>
                  </a:lnTo>
                  <a:lnTo>
                    <a:pt x="4" y="278"/>
                  </a:lnTo>
                  <a:lnTo>
                    <a:pt x="7" y="262"/>
                  </a:lnTo>
                  <a:lnTo>
                    <a:pt x="11" y="246"/>
                  </a:lnTo>
                  <a:lnTo>
                    <a:pt x="15" y="231"/>
                  </a:lnTo>
                  <a:lnTo>
                    <a:pt x="26" y="200"/>
                  </a:lnTo>
                  <a:lnTo>
                    <a:pt x="39" y="172"/>
                  </a:lnTo>
                  <a:lnTo>
                    <a:pt x="57" y="145"/>
                  </a:lnTo>
                  <a:lnTo>
                    <a:pt x="75" y="120"/>
                  </a:lnTo>
                  <a:lnTo>
                    <a:pt x="97" y="97"/>
                  </a:lnTo>
                  <a:lnTo>
                    <a:pt x="120" y="76"/>
                  </a:lnTo>
                  <a:lnTo>
                    <a:pt x="145" y="57"/>
                  </a:lnTo>
                  <a:lnTo>
                    <a:pt x="172" y="39"/>
                  </a:lnTo>
                  <a:lnTo>
                    <a:pt x="200" y="26"/>
                  </a:lnTo>
                  <a:lnTo>
                    <a:pt x="231" y="15"/>
                  </a:lnTo>
                  <a:lnTo>
                    <a:pt x="247" y="10"/>
                  </a:lnTo>
                  <a:lnTo>
                    <a:pt x="262" y="7"/>
                  </a:lnTo>
                  <a:lnTo>
                    <a:pt x="278" y="4"/>
                  </a:lnTo>
                  <a:lnTo>
                    <a:pt x="296" y="2"/>
                  </a:lnTo>
                  <a:lnTo>
                    <a:pt x="312" y="0"/>
                  </a:lnTo>
                  <a:lnTo>
                    <a:pt x="329" y="0"/>
                  </a:lnTo>
                  <a:lnTo>
                    <a:pt x="329" y="0"/>
                  </a:lnTo>
                  <a:lnTo>
                    <a:pt x="345" y="0"/>
                  </a:lnTo>
                  <a:lnTo>
                    <a:pt x="363" y="2"/>
                  </a:lnTo>
                  <a:lnTo>
                    <a:pt x="379" y="4"/>
                  </a:lnTo>
                  <a:lnTo>
                    <a:pt x="395" y="7"/>
                  </a:lnTo>
                  <a:lnTo>
                    <a:pt x="411" y="10"/>
                  </a:lnTo>
                  <a:lnTo>
                    <a:pt x="426" y="15"/>
                  </a:lnTo>
                  <a:lnTo>
                    <a:pt x="457" y="26"/>
                  </a:lnTo>
                  <a:lnTo>
                    <a:pt x="485" y="39"/>
                  </a:lnTo>
                  <a:lnTo>
                    <a:pt x="512" y="57"/>
                  </a:lnTo>
                  <a:lnTo>
                    <a:pt x="537" y="76"/>
                  </a:lnTo>
                  <a:lnTo>
                    <a:pt x="562" y="97"/>
                  </a:lnTo>
                  <a:lnTo>
                    <a:pt x="582" y="120"/>
                  </a:lnTo>
                  <a:lnTo>
                    <a:pt x="602" y="145"/>
                  </a:lnTo>
                  <a:lnTo>
                    <a:pt x="618" y="172"/>
                  </a:lnTo>
                  <a:lnTo>
                    <a:pt x="631" y="200"/>
                  </a:lnTo>
                  <a:lnTo>
                    <a:pt x="642" y="231"/>
                  </a:lnTo>
                  <a:lnTo>
                    <a:pt x="648" y="246"/>
                  </a:lnTo>
                  <a:lnTo>
                    <a:pt x="650" y="262"/>
                  </a:lnTo>
                  <a:lnTo>
                    <a:pt x="654" y="278"/>
                  </a:lnTo>
                  <a:lnTo>
                    <a:pt x="656" y="296"/>
                  </a:lnTo>
                  <a:lnTo>
                    <a:pt x="657" y="312"/>
                  </a:lnTo>
                  <a:lnTo>
                    <a:pt x="657" y="329"/>
                  </a:lnTo>
                  <a:lnTo>
                    <a:pt x="657" y="329"/>
                  </a:lnTo>
                  <a:lnTo>
                    <a:pt x="657" y="346"/>
                  </a:lnTo>
                  <a:lnTo>
                    <a:pt x="656" y="362"/>
                  </a:lnTo>
                  <a:lnTo>
                    <a:pt x="654" y="379"/>
                  </a:lnTo>
                  <a:lnTo>
                    <a:pt x="650" y="395"/>
                  </a:lnTo>
                  <a:lnTo>
                    <a:pt x="648" y="411"/>
                  </a:lnTo>
                  <a:lnTo>
                    <a:pt x="642" y="426"/>
                  </a:lnTo>
                  <a:lnTo>
                    <a:pt x="631" y="457"/>
                  </a:lnTo>
                  <a:lnTo>
                    <a:pt x="618" y="485"/>
                  </a:lnTo>
                  <a:lnTo>
                    <a:pt x="602" y="512"/>
                  </a:lnTo>
                  <a:lnTo>
                    <a:pt x="582" y="538"/>
                  </a:lnTo>
                  <a:lnTo>
                    <a:pt x="562" y="562"/>
                  </a:lnTo>
                  <a:lnTo>
                    <a:pt x="537" y="582"/>
                  </a:lnTo>
                  <a:lnTo>
                    <a:pt x="512" y="601"/>
                  </a:lnTo>
                  <a:lnTo>
                    <a:pt x="485" y="618"/>
                  </a:lnTo>
                  <a:lnTo>
                    <a:pt x="457" y="632"/>
                  </a:lnTo>
                  <a:lnTo>
                    <a:pt x="426" y="642"/>
                  </a:lnTo>
                  <a:lnTo>
                    <a:pt x="411" y="648"/>
                  </a:lnTo>
                  <a:lnTo>
                    <a:pt x="395" y="650"/>
                  </a:lnTo>
                  <a:lnTo>
                    <a:pt x="379" y="653"/>
                  </a:lnTo>
                  <a:lnTo>
                    <a:pt x="363" y="656"/>
                  </a:lnTo>
                  <a:lnTo>
                    <a:pt x="345" y="657"/>
                  </a:lnTo>
                  <a:lnTo>
                    <a:pt x="329" y="657"/>
                  </a:lnTo>
                  <a:lnTo>
                    <a:pt x="329" y="657"/>
                  </a:lnTo>
                  <a:close/>
                  <a:moveTo>
                    <a:pt x="329" y="38"/>
                  </a:moveTo>
                  <a:lnTo>
                    <a:pt x="329" y="38"/>
                  </a:lnTo>
                  <a:lnTo>
                    <a:pt x="298" y="39"/>
                  </a:lnTo>
                  <a:lnTo>
                    <a:pt x="270" y="43"/>
                  </a:lnTo>
                  <a:lnTo>
                    <a:pt x="242" y="51"/>
                  </a:lnTo>
                  <a:lnTo>
                    <a:pt x="215" y="61"/>
                  </a:lnTo>
                  <a:lnTo>
                    <a:pt x="189" y="73"/>
                  </a:lnTo>
                  <a:lnTo>
                    <a:pt x="165" y="88"/>
                  </a:lnTo>
                  <a:lnTo>
                    <a:pt x="144" y="104"/>
                  </a:lnTo>
                  <a:lnTo>
                    <a:pt x="122" y="123"/>
                  </a:lnTo>
                  <a:lnTo>
                    <a:pt x="104" y="144"/>
                  </a:lnTo>
                  <a:lnTo>
                    <a:pt x="87" y="166"/>
                  </a:lnTo>
                  <a:lnTo>
                    <a:pt x="73" y="190"/>
                  </a:lnTo>
                  <a:lnTo>
                    <a:pt x="61" y="215"/>
                  </a:lnTo>
                  <a:lnTo>
                    <a:pt x="51" y="242"/>
                  </a:lnTo>
                  <a:lnTo>
                    <a:pt x="43" y="270"/>
                  </a:lnTo>
                  <a:lnTo>
                    <a:pt x="39" y="298"/>
                  </a:lnTo>
                  <a:lnTo>
                    <a:pt x="38" y="329"/>
                  </a:lnTo>
                  <a:lnTo>
                    <a:pt x="38" y="329"/>
                  </a:lnTo>
                  <a:lnTo>
                    <a:pt x="39" y="359"/>
                  </a:lnTo>
                  <a:lnTo>
                    <a:pt x="43" y="387"/>
                  </a:lnTo>
                  <a:lnTo>
                    <a:pt x="51" y="415"/>
                  </a:lnTo>
                  <a:lnTo>
                    <a:pt x="61" y="442"/>
                  </a:lnTo>
                  <a:lnTo>
                    <a:pt x="73" y="468"/>
                  </a:lnTo>
                  <a:lnTo>
                    <a:pt x="87" y="492"/>
                  </a:lnTo>
                  <a:lnTo>
                    <a:pt x="104" y="513"/>
                  </a:lnTo>
                  <a:lnTo>
                    <a:pt x="122" y="535"/>
                  </a:lnTo>
                  <a:lnTo>
                    <a:pt x="144" y="554"/>
                  </a:lnTo>
                  <a:lnTo>
                    <a:pt x="165" y="570"/>
                  </a:lnTo>
                  <a:lnTo>
                    <a:pt x="189" y="585"/>
                  </a:lnTo>
                  <a:lnTo>
                    <a:pt x="215" y="597"/>
                  </a:lnTo>
                  <a:lnTo>
                    <a:pt x="242" y="607"/>
                  </a:lnTo>
                  <a:lnTo>
                    <a:pt x="270" y="614"/>
                  </a:lnTo>
                  <a:lnTo>
                    <a:pt x="298" y="618"/>
                  </a:lnTo>
                  <a:lnTo>
                    <a:pt x="329" y="620"/>
                  </a:lnTo>
                  <a:lnTo>
                    <a:pt x="329" y="620"/>
                  </a:lnTo>
                  <a:lnTo>
                    <a:pt x="359" y="618"/>
                  </a:lnTo>
                  <a:lnTo>
                    <a:pt x="387" y="614"/>
                  </a:lnTo>
                  <a:lnTo>
                    <a:pt x="415" y="607"/>
                  </a:lnTo>
                  <a:lnTo>
                    <a:pt x="442" y="597"/>
                  </a:lnTo>
                  <a:lnTo>
                    <a:pt x="468" y="585"/>
                  </a:lnTo>
                  <a:lnTo>
                    <a:pt x="492" y="570"/>
                  </a:lnTo>
                  <a:lnTo>
                    <a:pt x="513" y="554"/>
                  </a:lnTo>
                  <a:lnTo>
                    <a:pt x="535" y="535"/>
                  </a:lnTo>
                  <a:lnTo>
                    <a:pt x="553" y="513"/>
                  </a:lnTo>
                  <a:lnTo>
                    <a:pt x="570" y="492"/>
                  </a:lnTo>
                  <a:lnTo>
                    <a:pt x="584" y="468"/>
                  </a:lnTo>
                  <a:lnTo>
                    <a:pt x="596" y="442"/>
                  </a:lnTo>
                  <a:lnTo>
                    <a:pt x="607" y="415"/>
                  </a:lnTo>
                  <a:lnTo>
                    <a:pt x="614" y="387"/>
                  </a:lnTo>
                  <a:lnTo>
                    <a:pt x="618" y="359"/>
                  </a:lnTo>
                  <a:lnTo>
                    <a:pt x="619" y="329"/>
                  </a:lnTo>
                  <a:lnTo>
                    <a:pt x="619" y="329"/>
                  </a:lnTo>
                  <a:lnTo>
                    <a:pt x="618" y="298"/>
                  </a:lnTo>
                  <a:lnTo>
                    <a:pt x="614" y="270"/>
                  </a:lnTo>
                  <a:lnTo>
                    <a:pt x="607" y="242"/>
                  </a:lnTo>
                  <a:lnTo>
                    <a:pt x="596" y="215"/>
                  </a:lnTo>
                  <a:lnTo>
                    <a:pt x="584" y="190"/>
                  </a:lnTo>
                  <a:lnTo>
                    <a:pt x="570" y="166"/>
                  </a:lnTo>
                  <a:lnTo>
                    <a:pt x="553" y="144"/>
                  </a:lnTo>
                  <a:lnTo>
                    <a:pt x="535" y="123"/>
                  </a:lnTo>
                  <a:lnTo>
                    <a:pt x="513" y="104"/>
                  </a:lnTo>
                  <a:lnTo>
                    <a:pt x="492" y="88"/>
                  </a:lnTo>
                  <a:lnTo>
                    <a:pt x="468" y="73"/>
                  </a:lnTo>
                  <a:lnTo>
                    <a:pt x="442" y="61"/>
                  </a:lnTo>
                  <a:lnTo>
                    <a:pt x="415" y="51"/>
                  </a:lnTo>
                  <a:lnTo>
                    <a:pt x="387" y="43"/>
                  </a:lnTo>
                  <a:lnTo>
                    <a:pt x="359" y="39"/>
                  </a:lnTo>
                  <a:lnTo>
                    <a:pt x="329" y="38"/>
                  </a:lnTo>
                  <a:lnTo>
                    <a:pt x="329" y="38"/>
                  </a:lnTo>
                  <a:close/>
                </a:path>
              </a:pathLst>
            </a:custGeom>
            <a:solidFill>
              <a:srgbClr val="86F200"/>
            </a:solidFill>
            <a:ln w="9525">
              <a:solidFill>
                <a:srgbClr val="3A5E9C"/>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grpSp>
      <p:grpSp>
        <p:nvGrpSpPr>
          <p:cNvPr id="29" name="Group 28">
            <a:extLst>
              <a:ext uri="{FF2B5EF4-FFF2-40B4-BE49-F238E27FC236}">
                <a16:creationId xmlns:a16="http://schemas.microsoft.com/office/drawing/2014/main" id="{ACE7C414-0DAB-4837-89BB-CC0121C361CB}"/>
              </a:ext>
            </a:extLst>
          </p:cNvPr>
          <p:cNvGrpSpPr/>
          <p:nvPr/>
        </p:nvGrpSpPr>
        <p:grpSpPr>
          <a:xfrm>
            <a:off x="3402989" y="2736783"/>
            <a:ext cx="202422" cy="180994"/>
            <a:chOff x="3449843" y="2853475"/>
            <a:chExt cx="202422" cy="180994"/>
          </a:xfrm>
        </p:grpSpPr>
        <p:grpSp>
          <p:nvGrpSpPr>
            <p:cNvPr id="95" name="Group 94">
              <a:extLst>
                <a:ext uri="{FF2B5EF4-FFF2-40B4-BE49-F238E27FC236}">
                  <a16:creationId xmlns:a16="http://schemas.microsoft.com/office/drawing/2014/main" id="{16FAC9C5-B5D9-4F0D-8902-22432F66593B}"/>
                </a:ext>
              </a:extLst>
            </p:cNvPr>
            <p:cNvGrpSpPr/>
            <p:nvPr/>
          </p:nvGrpSpPr>
          <p:grpSpPr>
            <a:xfrm>
              <a:off x="3449843" y="2853475"/>
              <a:ext cx="202422" cy="180994"/>
              <a:chOff x="5921417" y="-508726"/>
              <a:chExt cx="520701" cy="522288"/>
            </a:xfrm>
          </p:grpSpPr>
          <p:sp>
            <p:nvSpPr>
              <p:cNvPr id="96" name="Oval 95">
                <a:extLst>
                  <a:ext uri="{FF2B5EF4-FFF2-40B4-BE49-F238E27FC236}">
                    <a16:creationId xmlns:a16="http://schemas.microsoft.com/office/drawing/2014/main" id="{F48D2B93-A35F-4BC5-BBCB-DF19664FDA6B}"/>
                  </a:ext>
                </a:extLst>
              </p:cNvPr>
              <p:cNvSpPr/>
              <p:nvPr/>
            </p:nvSpPr>
            <p:spPr>
              <a:xfrm>
                <a:off x="5928504" y="-500050"/>
                <a:ext cx="513612" cy="513612"/>
              </a:xfrm>
              <a:prstGeom prst="ellipse">
                <a:avLst/>
              </a:prstGeom>
              <a:solidFill>
                <a:srgbClr val="FFFFFF"/>
              </a:solidFill>
              <a:ln w="12700" cap="flat" cmpd="sng" algn="ctr">
                <a:solidFill>
                  <a:srgbClr val="3A5E9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FFFFFF"/>
                  </a:solidFill>
                  <a:effectLst/>
                  <a:uLnTx/>
                  <a:uFillTx/>
                  <a:latin typeface="Open Sans"/>
                  <a:ea typeface="+mn-ea"/>
                  <a:cs typeface="+mn-cs"/>
                </a:endParaRPr>
              </a:p>
            </p:txBody>
          </p:sp>
          <p:sp>
            <p:nvSpPr>
              <p:cNvPr id="99" name="Freeform 37">
                <a:extLst>
                  <a:ext uri="{FF2B5EF4-FFF2-40B4-BE49-F238E27FC236}">
                    <a16:creationId xmlns:a16="http://schemas.microsoft.com/office/drawing/2014/main" id="{62895572-EA04-48FA-8B2F-57459642CCB6}"/>
                  </a:ext>
                </a:extLst>
              </p:cNvPr>
              <p:cNvSpPr>
                <a:spLocks noEditPoints="1"/>
              </p:cNvSpPr>
              <p:nvPr/>
            </p:nvSpPr>
            <p:spPr bwMode="auto">
              <a:xfrm>
                <a:off x="5921415" y="-508726"/>
                <a:ext cx="520700" cy="522288"/>
              </a:xfrm>
              <a:custGeom>
                <a:avLst/>
                <a:gdLst>
                  <a:gd name="T0" fmla="*/ 312 w 657"/>
                  <a:gd name="T1" fmla="*/ 657 h 657"/>
                  <a:gd name="T2" fmla="*/ 262 w 657"/>
                  <a:gd name="T3" fmla="*/ 650 h 657"/>
                  <a:gd name="T4" fmla="*/ 200 w 657"/>
                  <a:gd name="T5" fmla="*/ 632 h 657"/>
                  <a:gd name="T6" fmla="*/ 120 w 657"/>
                  <a:gd name="T7" fmla="*/ 582 h 657"/>
                  <a:gd name="T8" fmla="*/ 57 w 657"/>
                  <a:gd name="T9" fmla="*/ 512 h 657"/>
                  <a:gd name="T10" fmla="*/ 15 w 657"/>
                  <a:gd name="T11" fmla="*/ 426 h 657"/>
                  <a:gd name="T12" fmla="*/ 4 w 657"/>
                  <a:gd name="T13" fmla="*/ 379 h 657"/>
                  <a:gd name="T14" fmla="*/ 0 w 657"/>
                  <a:gd name="T15" fmla="*/ 329 h 657"/>
                  <a:gd name="T16" fmla="*/ 1 w 657"/>
                  <a:gd name="T17" fmla="*/ 296 h 657"/>
                  <a:gd name="T18" fmla="*/ 11 w 657"/>
                  <a:gd name="T19" fmla="*/ 246 h 657"/>
                  <a:gd name="T20" fmla="*/ 39 w 657"/>
                  <a:gd name="T21" fmla="*/ 172 h 657"/>
                  <a:gd name="T22" fmla="*/ 97 w 657"/>
                  <a:gd name="T23" fmla="*/ 97 h 657"/>
                  <a:gd name="T24" fmla="*/ 172 w 657"/>
                  <a:gd name="T25" fmla="*/ 39 h 657"/>
                  <a:gd name="T26" fmla="*/ 247 w 657"/>
                  <a:gd name="T27" fmla="*/ 10 h 657"/>
                  <a:gd name="T28" fmla="*/ 296 w 657"/>
                  <a:gd name="T29" fmla="*/ 2 h 657"/>
                  <a:gd name="T30" fmla="*/ 329 w 657"/>
                  <a:gd name="T31" fmla="*/ 0 h 657"/>
                  <a:gd name="T32" fmla="*/ 379 w 657"/>
                  <a:gd name="T33" fmla="*/ 4 h 657"/>
                  <a:gd name="T34" fmla="*/ 426 w 657"/>
                  <a:gd name="T35" fmla="*/ 15 h 657"/>
                  <a:gd name="T36" fmla="*/ 512 w 657"/>
                  <a:gd name="T37" fmla="*/ 57 h 657"/>
                  <a:gd name="T38" fmla="*/ 582 w 657"/>
                  <a:gd name="T39" fmla="*/ 120 h 657"/>
                  <a:gd name="T40" fmla="*/ 631 w 657"/>
                  <a:gd name="T41" fmla="*/ 200 h 657"/>
                  <a:gd name="T42" fmla="*/ 650 w 657"/>
                  <a:gd name="T43" fmla="*/ 262 h 657"/>
                  <a:gd name="T44" fmla="*/ 657 w 657"/>
                  <a:gd name="T45" fmla="*/ 312 h 657"/>
                  <a:gd name="T46" fmla="*/ 657 w 657"/>
                  <a:gd name="T47" fmla="*/ 346 h 657"/>
                  <a:gd name="T48" fmla="*/ 650 w 657"/>
                  <a:gd name="T49" fmla="*/ 395 h 657"/>
                  <a:gd name="T50" fmla="*/ 631 w 657"/>
                  <a:gd name="T51" fmla="*/ 457 h 657"/>
                  <a:gd name="T52" fmla="*/ 582 w 657"/>
                  <a:gd name="T53" fmla="*/ 538 h 657"/>
                  <a:gd name="T54" fmla="*/ 512 w 657"/>
                  <a:gd name="T55" fmla="*/ 601 h 657"/>
                  <a:gd name="T56" fmla="*/ 426 w 657"/>
                  <a:gd name="T57" fmla="*/ 642 h 657"/>
                  <a:gd name="T58" fmla="*/ 379 w 657"/>
                  <a:gd name="T59" fmla="*/ 653 h 657"/>
                  <a:gd name="T60" fmla="*/ 329 w 657"/>
                  <a:gd name="T61" fmla="*/ 657 h 657"/>
                  <a:gd name="T62" fmla="*/ 329 w 657"/>
                  <a:gd name="T63" fmla="*/ 38 h 657"/>
                  <a:gd name="T64" fmla="*/ 242 w 657"/>
                  <a:gd name="T65" fmla="*/ 51 h 657"/>
                  <a:gd name="T66" fmla="*/ 165 w 657"/>
                  <a:gd name="T67" fmla="*/ 88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5 w 657"/>
                  <a:gd name="T81" fmla="*/ 570 h 657"/>
                  <a:gd name="T82" fmla="*/ 242 w 657"/>
                  <a:gd name="T83" fmla="*/ 607 h 657"/>
                  <a:gd name="T84" fmla="*/ 329 w 657"/>
                  <a:gd name="T85" fmla="*/ 620 h 657"/>
                  <a:gd name="T86" fmla="*/ 387 w 657"/>
                  <a:gd name="T87" fmla="*/ 614 h 657"/>
                  <a:gd name="T88" fmla="*/ 468 w 657"/>
                  <a:gd name="T89" fmla="*/ 585 h 657"/>
                  <a:gd name="T90" fmla="*/ 535 w 657"/>
                  <a:gd name="T91" fmla="*/ 535 h 657"/>
                  <a:gd name="T92" fmla="*/ 584 w 657"/>
                  <a:gd name="T93" fmla="*/ 468 h 657"/>
                  <a:gd name="T94" fmla="*/ 614 w 657"/>
                  <a:gd name="T95" fmla="*/ 387 h 657"/>
                  <a:gd name="T96" fmla="*/ 619 w 657"/>
                  <a:gd name="T97" fmla="*/ 329 h 657"/>
                  <a:gd name="T98" fmla="*/ 607 w 657"/>
                  <a:gd name="T99" fmla="*/ 242 h 657"/>
                  <a:gd name="T100" fmla="*/ 570 w 657"/>
                  <a:gd name="T101" fmla="*/ 166 h 657"/>
                  <a:gd name="T102" fmla="*/ 513 w 657"/>
                  <a:gd name="T103" fmla="*/ 104 h 657"/>
                  <a:gd name="T104" fmla="*/ 442 w 657"/>
                  <a:gd name="T105" fmla="*/ 61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7"/>
                    </a:lnTo>
                    <a:lnTo>
                      <a:pt x="296" y="656"/>
                    </a:lnTo>
                    <a:lnTo>
                      <a:pt x="278" y="653"/>
                    </a:lnTo>
                    <a:lnTo>
                      <a:pt x="262" y="650"/>
                    </a:lnTo>
                    <a:lnTo>
                      <a:pt x="247" y="648"/>
                    </a:lnTo>
                    <a:lnTo>
                      <a:pt x="231" y="642"/>
                    </a:lnTo>
                    <a:lnTo>
                      <a:pt x="200" y="632"/>
                    </a:lnTo>
                    <a:lnTo>
                      <a:pt x="172" y="618"/>
                    </a:lnTo>
                    <a:lnTo>
                      <a:pt x="145" y="601"/>
                    </a:lnTo>
                    <a:lnTo>
                      <a:pt x="120" y="582"/>
                    </a:lnTo>
                    <a:lnTo>
                      <a:pt x="97" y="562"/>
                    </a:lnTo>
                    <a:lnTo>
                      <a:pt x="75" y="538"/>
                    </a:lnTo>
                    <a:lnTo>
                      <a:pt x="57" y="512"/>
                    </a:lnTo>
                    <a:lnTo>
                      <a:pt x="39" y="485"/>
                    </a:lnTo>
                    <a:lnTo>
                      <a:pt x="26" y="457"/>
                    </a:lnTo>
                    <a:lnTo>
                      <a:pt x="15" y="426"/>
                    </a:lnTo>
                    <a:lnTo>
                      <a:pt x="11" y="411"/>
                    </a:lnTo>
                    <a:lnTo>
                      <a:pt x="7" y="395"/>
                    </a:lnTo>
                    <a:lnTo>
                      <a:pt x="4" y="379"/>
                    </a:lnTo>
                    <a:lnTo>
                      <a:pt x="1" y="362"/>
                    </a:lnTo>
                    <a:lnTo>
                      <a:pt x="0" y="346"/>
                    </a:lnTo>
                    <a:lnTo>
                      <a:pt x="0" y="329"/>
                    </a:lnTo>
                    <a:lnTo>
                      <a:pt x="0" y="329"/>
                    </a:lnTo>
                    <a:lnTo>
                      <a:pt x="0" y="312"/>
                    </a:lnTo>
                    <a:lnTo>
                      <a:pt x="1" y="296"/>
                    </a:lnTo>
                    <a:lnTo>
                      <a:pt x="4" y="278"/>
                    </a:lnTo>
                    <a:lnTo>
                      <a:pt x="7" y="262"/>
                    </a:lnTo>
                    <a:lnTo>
                      <a:pt x="11" y="246"/>
                    </a:lnTo>
                    <a:lnTo>
                      <a:pt x="15" y="231"/>
                    </a:lnTo>
                    <a:lnTo>
                      <a:pt x="26" y="200"/>
                    </a:lnTo>
                    <a:lnTo>
                      <a:pt x="39" y="172"/>
                    </a:lnTo>
                    <a:lnTo>
                      <a:pt x="57" y="145"/>
                    </a:lnTo>
                    <a:lnTo>
                      <a:pt x="75" y="120"/>
                    </a:lnTo>
                    <a:lnTo>
                      <a:pt x="97" y="97"/>
                    </a:lnTo>
                    <a:lnTo>
                      <a:pt x="120" y="76"/>
                    </a:lnTo>
                    <a:lnTo>
                      <a:pt x="145" y="57"/>
                    </a:lnTo>
                    <a:lnTo>
                      <a:pt x="172" y="39"/>
                    </a:lnTo>
                    <a:lnTo>
                      <a:pt x="200" y="26"/>
                    </a:lnTo>
                    <a:lnTo>
                      <a:pt x="231" y="15"/>
                    </a:lnTo>
                    <a:lnTo>
                      <a:pt x="247" y="10"/>
                    </a:lnTo>
                    <a:lnTo>
                      <a:pt x="262" y="7"/>
                    </a:lnTo>
                    <a:lnTo>
                      <a:pt x="278" y="4"/>
                    </a:lnTo>
                    <a:lnTo>
                      <a:pt x="296" y="2"/>
                    </a:lnTo>
                    <a:lnTo>
                      <a:pt x="312" y="0"/>
                    </a:lnTo>
                    <a:lnTo>
                      <a:pt x="329" y="0"/>
                    </a:lnTo>
                    <a:lnTo>
                      <a:pt x="329" y="0"/>
                    </a:lnTo>
                    <a:lnTo>
                      <a:pt x="345" y="0"/>
                    </a:lnTo>
                    <a:lnTo>
                      <a:pt x="363" y="2"/>
                    </a:lnTo>
                    <a:lnTo>
                      <a:pt x="379" y="4"/>
                    </a:lnTo>
                    <a:lnTo>
                      <a:pt x="395" y="7"/>
                    </a:lnTo>
                    <a:lnTo>
                      <a:pt x="411" y="10"/>
                    </a:lnTo>
                    <a:lnTo>
                      <a:pt x="426" y="15"/>
                    </a:lnTo>
                    <a:lnTo>
                      <a:pt x="457" y="26"/>
                    </a:lnTo>
                    <a:lnTo>
                      <a:pt x="485" y="39"/>
                    </a:lnTo>
                    <a:lnTo>
                      <a:pt x="512" y="57"/>
                    </a:lnTo>
                    <a:lnTo>
                      <a:pt x="537" y="76"/>
                    </a:lnTo>
                    <a:lnTo>
                      <a:pt x="562" y="97"/>
                    </a:lnTo>
                    <a:lnTo>
                      <a:pt x="582" y="120"/>
                    </a:lnTo>
                    <a:lnTo>
                      <a:pt x="602" y="145"/>
                    </a:lnTo>
                    <a:lnTo>
                      <a:pt x="618" y="172"/>
                    </a:lnTo>
                    <a:lnTo>
                      <a:pt x="631" y="200"/>
                    </a:lnTo>
                    <a:lnTo>
                      <a:pt x="642" y="231"/>
                    </a:lnTo>
                    <a:lnTo>
                      <a:pt x="648" y="246"/>
                    </a:lnTo>
                    <a:lnTo>
                      <a:pt x="650" y="262"/>
                    </a:lnTo>
                    <a:lnTo>
                      <a:pt x="654" y="278"/>
                    </a:lnTo>
                    <a:lnTo>
                      <a:pt x="656" y="296"/>
                    </a:lnTo>
                    <a:lnTo>
                      <a:pt x="657" y="312"/>
                    </a:lnTo>
                    <a:lnTo>
                      <a:pt x="657" y="329"/>
                    </a:lnTo>
                    <a:lnTo>
                      <a:pt x="657" y="329"/>
                    </a:lnTo>
                    <a:lnTo>
                      <a:pt x="657" y="346"/>
                    </a:lnTo>
                    <a:lnTo>
                      <a:pt x="656" y="362"/>
                    </a:lnTo>
                    <a:lnTo>
                      <a:pt x="654" y="379"/>
                    </a:lnTo>
                    <a:lnTo>
                      <a:pt x="650" y="395"/>
                    </a:lnTo>
                    <a:lnTo>
                      <a:pt x="648" y="411"/>
                    </a:lnTo>
                    <a:lnTo>
                      <a:pt x="642" y="426"/>
                    </a:lnTo>
                    <a:lnTo>
                      <a:pt x="631" y="457"/>
                    </a:lnTo>
                    <a:lnTo>
                      <a:pt x="618" y="485"/>
                    </a:lnTo>
                    <a:lnTo>
                      <a:pt x="602" y="512"/>
                    </a:lnTo>
                    <a:lnTo>
                      <a:pt x="582" y="538"/>
                    </a:lnTo>
                    <a:lnTo>
                      <a:pt x="562" y="562"/>
                    </a:lnTo>
                    <a:lnTo>
                      <a:pt x="537" y="582"/>
                    </a:lnTo>
                    <a:lnTo>
                      <a:pt x="512" y="601"/>
                    </a:lnTo>
                    <a:lnTo>
                      <a:pt x="485" y="618"/>
                    </a:lnTo>
                    <a:lnTo>
                      <a:pt x="457" y="632"/>
                    </a:lnTo>
                    <a:lnTo>
                      <a:pt x="426" y="642"/>
                    </a:lnTo>
                    <a:lnTo>
                      <a:pt x="411" y="648"/>
                    </a:lnTo>
                    <a:lnTo>
                      <a:pt x="395" y="650"/>
                    </a:lnTo>
                    <a:lnTo>
                      <a:pt x="379" y="653"/>
                    </a:lnTo>
                    <a:lnTo>
                      <a:pt x="363" y="656"/>
                    </a:lnTo>
                    <a:lnTo>
                      <a:pt x="345" y="657"/>
                    </a:lnTo>
                    <a:lnTo>
                      <a:pt x="329" y="657"/>
                    </a:lnTo>
                    <a:lnTo>
                      <a:pt x="329" y="657"/>
                    </a:lnTo>
                    <a:close/>
                    <a:moveTo>
                      <a:pt x="329" y="38"/>
                    </a:moveTo>
                    <a:lnTo>
                      <a:pt x="329" y="38"/>
                    </a:lnTo>
                    <a:lnTo>
                      <a:pt x="298" y="39"/>
                    </a:lnTo>
                    <a:lnTo>
                      <a:pt x="270" y="43"/>
                    </a:lnTo>
                    <a:lnTo>
                      <a:pt x="242" y="51"/>
                    </a:lnTo>
                    <a:lnTo>
                      <a:pt x="215" y="61"/>
                    </a:lnTo>
                    <a:lnTo>
                      <a:pt x="189" y="73"/>
                    </a:lnTo>
                    <a:lnTo>
                      <a:pt x="165" y="88"/>
                    </a:lnTo>
                    <a:lnTo>
                      <a:pt x="144" y="104"/>
                    </a:lnTo>
                    <a:lnTo>
                      <a:pt x="122" y="123"/>
                    </a:lnTo>
                    <a:lnTo>
                      <a:pt x="104" y="144"/>
                    </a:lnTo>
                    <a:lnTo>
                      <a:pt x="87" y="166"/>
                    </a:lnTo>
                    <a:lnTo>
                      <a:pt x="73" y="190"/>
                    </a:lnTo>
                    <a:lnTo>
                      <a:pt x="61" y="215"/>
                    </a:lnTo>
                    <a:lnTo>
                      <a:pt x="51" y="242"/>
                    </a:lnTo>
                    <a:lnTo>
                      <a:pt x="43" y="270"/>
                    </a:lnTo>
                    <a:lnTo>
                      <a:pt x="39" y="298"/>
                    </a:lnTo>
                    <a:lnTo>
                      <a:pt x="38" y="329"/>
                    </a:lnTo>
                    <a:lnTo>
                      <a:pt x="38" y="329"/>
                    </a:lnTo>
                    <a:lnTo>
                      <a:pt x="39" y="359"/>
                    </a:lnTo>
                    <a:lnTo>
                      <a:pt x="43" y="387"/>
                    </a:lnTo>
                    <a:lnTo>
                      <a:pt x="51" y="415"/>
                    </a:lnTo>
                    <a:lnTo>
                      <a:pt x="61" y="442"/>
                    </a:lnTo>
                    <a:lnTo>
                      <a:pt x="73" y="468"/>
                    </a:lnTo>
                    <a:lnTo>
                      <a:pt x="87" y="492"/>
                    </a:lnTo>
                    <a:lnTo>
                      <a:pt x="104" y="513"/>
                    </a:lnTo>
                    <a:lnTo>
                      <a:pt x="122" y="535"/>
                    </a:lnTo>
                    <a:lnTo>
                      <a:pt x="144" y="554"/>
                    </a:lnTo>
                    <a:lnTo>
                      <a:pt x="165" y="570"/>
                    </a:lnTo>
                    <a:lnTo>
                      <a:pt x="189" y="585"/>
                    </a:lnTo>
                    <a:lnTo>
                      <a:pt x="215" y="597"/>
                    </a:lnTo>
                    <a:lnTo>
                      <a:pt x="242" y="607"/>
                    </a:lnTo>
                    <a:lnTo>
                      <a:pt x="270" y="614"/>
                    </a:lnTo>
                    <a:lnTo>
                      <a:pt x="298" y="618"/>
                    </a:lnTo>
                    <a:lnTo>
                      <a:pt x="329" y="620"/>
                    </a:lnTo>
                    <a:lnTo>
                      <a:pt x="329" y="620"/>
                    </a:lnTo>
                    <a:lnTo>
                      <a:pt x="359" y="618"/>
                    </a:lnTo>
                    <a:lnTo>
                      <a:pt x="387" y="614"/>
                    </a:lnTo>
                    <a:lnTo>
                      <a:pt x="415" y="607"/>
                    </a:lnTo>
                    <a:lnTo>
                      <a:pt x="442" y="597"/>
                    </a:lnTo>
                    <a:lnTo>
                      <a:pt x="468" y="585"/>
                    </a:lnTo>
                    <a:lnTo>
                      <a:pt x="492" y="570"/>
                    </a:lnTo>
                    <a:lnTo>
                      <a:pt x="513" y="554"/>
                    </a:lnTo>
                    <a:lnTo>
                      <a:pt x="535" y="535"/>
                    </a:lnTo>
                    <a:lnTo>
                      <a:pt x="553" y="513"/>
                    </a:lnTo>
                    <a:lnTo>
                      <a:pt x="570" y="492"/>
                    </a:lnTo>
                    <a:lnTo>
                      <a:pt x="584" y="468"/>
                    </a:lnTo>
                    <a:lnTo>
                      <a:pt x="596" y="442"/>
                    </a:lnTo>
                    <a:lnTo>
                      <a:pt x="607" y="415"/>
                    </a:lnTo>
                    <a:lnTo>
                      <a:pt x="614" y="387"/>
                    </a:lnTo>
                    <a:lnTo>
                      <a:pt x="618" y="359"/>
                    </a:lnTo>
                    <a:lnTo>
                      <a:pt x="619" y="329"/>
                    </a:lnTo>
                    <a:lnTo>
                      <a:pt x="619" y="329"/>
                    </a:lnTo>
                    <a:lnTo>
                      <a:pt x="618" y="298"/>
                    </a:lnTo>
                    <a:lnTo>
                      <a:pt x="614" y="270"/>
                    </a:lnTo>
                    <a:lnTo>
                      <a:pt x="607" y="242"/>
                    </a:lnTo>
                    <a:lnTo>
                      <a:pt x="596" y="215"/>
                    </a:lnTo>
                    <a:lnTo>
                      <a:pt x="584" y="190"/>
                    </a:lnTo>
                    <a:lnTo>
                      <a:pt x="570" y="166"/>
                    </a:lnTo>
                    <a:lnTo>
                      <a:pt x="553" y="144"/>
                    </a:lnTo>
                    <a:lnTo>
                      <a:pt x="535" y="123"/>
                    </a:lnTo>
                    <a:lnTo>
                      <a:pt x="513" y="104"/>
                    </a:lnTo>
                    <a:lnTo>
                      <a:pt x="492" y="88"/>
                    </a:lnTo>
                    <a:lnTo>
                      <a:pt x="468" y="73"/>
                    </a:lnTo>
                    <a:lnTo>
                      <a:pt x="442" y="61"/>
                    </a:lnTo>
                    <a:lnTo>
                      <a:pt x="415" y="51"/>
                    </a:lnTo>
                    <a:lnTo>
                      <a:pt x="387" y="43"/>
                    </a:lnTo>
                    <a:lnTo>
                      <a:pt x="359" y="39"/>
                    </a:lnTo>
                    <a:lnTo>
                      <a:pt x="329" y="38"/>
                    </a:lnTo>
                    <a:lnTo>
                      <a:pt x="329" y="38"/>
                    </a:lnTo>
                    <a:close/>
                  </a:path>
                </a:pathLst>
              </a:custGeom>
              <a:solidFill>
                <a:srgbClr val="86F200"/>
              </a:solidFill>
              <a:ln w="9525">
                <a:solidFill>
                  <a:srgbClr val="3A5E9C"/>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grpSp>
        <p:pic>
          <p:nvPicPr>
            <p:cNvPr id="187" name="Graphic 186" descr="Document with solid fill">
              <a:extLst>
                <a:ext uri="{FF2B5EF4-FFF2-40B4-BE49-F238E27FC236}">
                  <a16:creationId xmlns:a16="http://schemas.microsoft.com/office/drawing/2014/main" id="{AE873D27-BF86-4933-90DC-2EAF6367C9D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flipH="1" flipV="1">
              <a:off x="3484231" y="2880210"/>
              <a:ext cx="126244" cy="126244"/>
            </a:xfrm>
            <a:prstGeom prst="rect">
              <a:avLst/>
            </a:prstGeom>
          </p:spPr>
        </p:pic>
      </p:grpSp>
      <p:grpSp>
        <p:nvGrpSpPr>
          <p:cNvPr id="26" name="Group 25">
            <a:extLst>
              <a:ext uri="{FF2B5EF4-FFF2-40B4-BE49-F238E27FC236}">
                <a16:creationId xmlns:a16="http://schemas.microsoft.com/office/drawing/2014/main" id="{947D1FB1-12D1-4A1D-9ED2-8756C2FDB51B}"/>
              </a:ext>
            </a:extLst>
          </p:cNvPr>
          <p:cNvGrpSpPr/>
          <p:nvPr/>
        </p:nvGrpSpPr>
        <p:grpSpPr>
          <a:xfrm>
            <a:off x="3665922" y="2337789"/>
            <a:ext cx="202422" cy="180994"/>
            <a:chOff x="3608289" y="2392620"/>
            <a:chExt cx="202422" cy="180994"/>
          </a:xfrm>
        </p:grpSpPr>
        <p:grpSp>
          <p:nvGrpSpPr>
            <p:cNvPr id="90" name="Group 89">
              <a:extLst>
                <a:ext uri="{FF2B5EF4-FFF2-40B4-BE49-F238E27FC236}">
                  <a16:creationId xmlns:a16="http://schemas.microsoft.com/office/drawing/2014/main" id="{B94E6049-86B5-4876-9CDB-FF6B4AAD982C}"/>
                </a:ext>
              </a:extLst>
            </p:cNvPr>
            <p:cNvGrpSpPr/>
            <p:nvPr/>
          </p:nvGrpSpPr>
          <p:grpSpPr>
            <a:xfrm>
              <a:off x="3608289" y="2392620"/>
              <a:ext cx="202422" cy="180994"/>
              <a:chOff x="5921415" y="-508726"/>
              <a:chExt cx="520701" cy="522288"/>
            </a:xfrm>
          </p:grpSpPr>
          <p:sp>
            <p:nvSpPr>
              <p:cNvPr id="92" name="Oval 91">
                <a:extLst>
                  <a:ext uri="{FF2B5EF4-FFF2-40B4-BE49-F238E27FC236}">
                    <a16:creationId xmlns:a16="http://schemas.microsoft.com/office/drawing/2014/main" id="{CAC4F94B-C9FD-4384-B3DE-4DF7755780E9}"/>
                  </a:ext>
                </a:extLst>
              </p:cNvPr>
              <p:cNvSpPr/>
              <p:nvPr/>
            </p:nvSpPr>
            <p:spPr>
              <a:xfrm>
                <a:off x="5928504" y="-500050"/>
                <a:ext cx="513612" cy="513612"/>
              </a:xfrm>
              <a:prstGeom prst="ellipse">
                <a:avLst/>
              </a:prstGeom>
              <a:solidFill>
                <a:srgbClr val="FFFFFF"/>
              </a:solidFill>
              <a:ln w="12700" cap="flat" cmpd="sng" algn="ctr">
                <a:solidFill>
                  <a:srgbClr val="3A5E9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FFFFFF"/>
                  </a:solidFill>
                  <a:effectLst/>
                  <a:uLnTx/>
                  <a:uFillTx/>
                  <a:latin typeface="Open Sans"/>
                  <a:ea typeface="+mn-ea"/>
                  <a:cs typeface="+mn-cs"/>
                </a:endParaRPr>
              </a:p>
            </p:txBody>
          </p:sp>
          <p:sp>
            <p:nvSpPr>
              <p:cNvPr id="94" name="Freeform 37">
                <a:extLst>
                  <a:ext uri="{FF2B5EF4-FFF2-40B4-BE49-F238E27FC236}">
                    <a16:creationId xmlns:a16="http://schemas.microsoft.com/office/drawing/2014/main" id="{7B79D1AB-CD8C-423C-BE41-8763AE0CF62F}"/>
                  </a:ext>
                </a:extLst>
              </p:cNvPr>
              <p:cNvSpPr>
                <a:spLocks noEditPoints="1"/>
              </p:cNvSpPr>
              <p:nvPr/>
            </p:nvSpPr>
            <p:spPr bwMode="auto">
              <a:xfrm>
                <a:off x="5921415" y="-508726"/>
                <a:ext cx="520700" cy="522288"/>
              </a:xfrm>
              <a:custGeom>
                <a:avLst/>
                <a:gdLst>
                  <a:gd name="T0" fmla="*/ 312 w 657"/>
                  <a:gd name="T1" fmla="*/ 657 h 657"/>
                  <a:gd name="T2" fmla="*/ 262 w 657"/>
                  <a:gd name="T3" fmla="*/ 650 h 657"/>
                  <a:gd name="T4" fmla="*/ 200 w 657"/>
                  <a:gd name="T5" fmla="*/ 632 h 657"/>
                  <a:gd name="T6" fmla="*/ 120 w 657"/>
                  <a:gd name="T7" fmla="*/ 582 h 657"/>
                  <a:gd name="T8" fmla="*/ 57 w 657"/>
                  <a:gd name="T9" fmla="*/ 512 h 657"/>
                  <a:gd name="T10" fmla="*/ 15 w 657"/>
                  <a:gd name="T11" fmla="*/ 426 h 657"/>
                  <a:gd name="T12" fmla="*/ 4 w 657"/>
                  <a:gd name="T13" fmla="*/ 379 h 657"/>
                  <a:gd name="T14" fmla="*/ 0 w 657"/>
                  <a:gd name="T15" fmla="*/ 329 h 657"/>
                  <a:gd name="T16" fmla="*/ 1 w 657"/>
                  <a:gd name="T17" fmla="*/ 296 h 657"/>
                  <a:gd name="T18" fmla="*/ 11 w 657"/>
                  <a:gd name="T19" fmla="*/ 246 h 657"/>
                  <a:gd name="T20" fmla="*/ 39 w 657"/>
                  <a:gd name="T21" fmla="*/ 172 h 657"/>
                  <a:gd name="T22" fmla="*/ 97 w 657"/>
                  <a:gd name="T23" fmla="*/ 97 h 657"/>
                  <a:gd name="T24" fmla="*/ 172 w 657"/>
                  <a:gd name="T25" fmla="*/ 39 h 657"/>
                  <a:gd name="T26" fmla="*/ 247 w 657"/>
                  <a:gd name="T27" fmla="*/ 10 h 657"/>
                  <a:gd name="T28" fmla="*/ 296 w 657"/>
                  <a:gd name="T29" fmla="*/ 2 h 657"/>
                  <a:gd name="T30" fmla="*/ 329 w 657"/>
                  <a:gd name="T31" fmla="*/ 0 h 657"/>
                  <a:gd name="T32" fmla="*/ 379 w 657"/>
                  <a:gd name="T33" fmla="*/ 4 h 657"/>
                  <a:gd name="T34" fmla="*/ 426 w 657"/>
                  <a:gd name="T35" fmla="*/ 15 h 657"/>
                  <a:gd name="T36" fmla="*/ 512 w 657"/>
                  <a:gd name="T37" fmla="*/ 57 h 657"/>
                  <a:gd name="T38" fmla="*/ 582 w 657"/>
                  <a:gd name="T39" fmla="*/ 120 h 657"/>
                  <a:gd name="T40" fmla="*/ 631 w 657"/>
                  <a:gd name="T41" fmla="*/ 200 h 657"/>
                  <a:gd name="T42" fmla="*/ 650 w 657"/>
                  <a:gd name="T43" fmla="*/ 262 h 657"/>
                  <a:gd name="T44" fmla="*/ 657 w 657"/>
                  <a:gd name="T45" fmla="*/ 312 h 657"/>
                  <a:gd name="T46" fmla="*/ 657 w 657"/>
                  <a:gd name="T47" fmla="*/ 346 h 657"/>
                  <a:gd name="T48" fmla="*/ 650 w 657"/>
                  <a:gd name="T49" fmla="*/ 395 h 657"/>
                  <a:gd name="T50" fmla="*/ 631 w 657"/>
                  <a:gd name="T51" fmla="*/ 457 h 657"/>
                  <a:gd name="T52" fmla="*/ 582 w 657"/>
                  <a:gd name="T53" fmla="*/ 538 h 657"/>
                  <a:gd name="T54" fmla="*/ 512 w 657"/>
                  <a:gd name="T55" fmla="*/ 601 h 657"/>
                  <a:gd name="T56" fmla="*/ 426 w 657"/>
                  <a:gd name="T57" fmla="*/ 642 h 657"/>
                  <a:gd name="T58" fmla="*/ 379 w 657"/>
                  <a:gd name="T59" fmla="*/ 653 h 657"/>
                  <a:gd name="T60" fmla="*/ 329 w 657"/>
                  <a:gd name="T61" fmla="*/ 657 h 657"/>
                  <a:gd name="T62" fmla="*/ 329 w 657"/>
                  <a:gd name="T63" fmla="*/ 38 h 657"/>
                  <a:gd name="T64" fmla="*/ 242 w 657"/>
                  <a:gd name="T65" fmla="*/ 51 h 657"/>
                  <a:gd name="T66" fmla="*/ 165 w 657"/>
                  <a:gd name="T67" fmla="*/ 88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5 w 657"/>
                  <a:gd name="T81" fmla="*/ 570 h 657"/>
                  <a:gd name="T82" fmla="*/ 242 w 657"/>
                  <a:gd name="T83" fmla="*/ 607 h 657"/>
                  <a:gd name="T84" fmla="*/ 329 w 657"/>
                  <a:gd name="T85" fmla="*/ 620 h 657"/>
                  <a:gd name="T86" fmla="*/ 387 w 657"/>
                  <a:gd name="T87" fmla="*/ 614 h 657"/>
                  <a:gd name="T88" fmla="*/ 468 w 657"/>
                  <a:gd name="T89" fmla="*/ 585 h 657"/>
                  <a:gd name="T90" fmla="*/ 535 w 657"/>
                  <a:gd name="T91" fmla="*/ 535 h 657"/>
                  <a:gd name="T92" fmla="*/ 584 w 657"/>
                  <a:gd name="T93" fmla="*/ 468 h 657"/>
                  <a:gd name="T94" fmla="*/ 614 w 657"/>
                  <a:gd name="T95" fmla="*/ 387 h 657"/>
                  <a:gd name="T96" fmla="*/ 619 w 657"/>
                  <a:gd name="T97" fmla="*/ 329 h 657"/>
                  <a:gd name="T98" fmla="*/ 607 w 657"/>
                  <a:gd name="T99" fmla="*/ 242 h 657"/>
                  <a:gd name="T100" fmla="*/ 570 w 657"/>
                  <a:gd name="T101" fmla="*/ 166 h 657"/>
                  <a:gd name="T102" fmla="*/ 513 w 657"/>
                  <a:gd name="T103" fmla="*/ 104 h 657"/>
                  <a:gd name="T104" fmla="*/ 442 w 657"/>
                  <a:gd name="T105" fmla="*/ 61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7"/>
                    </a:lnTo>
                    <a:lnTo>
                      <a:pt x="296" y="656"/>
                    </a:lnTo>
                    <a:lnTo>
                      <a:pt x="278" y="653"/>
                    </a:lnTo>
                    <a:lnTo>
                      <a:pt x="262" y="650"/>
                    </a:lnTo>
                    <a:lnTo>
                      <a:pt x="247" y="648"/>
                    </a:lnTo>
                    <a:lnTo>
                      <a:pt x="231" y="642"/>
                    </a:lnTo>
                    <a:lnTo>
                      <a:pt x="200" y="632"/>
                    </a:lnTo>
                    <a:lnTo>
                      <a:pt x="172" y="618"/>
                    </a:lnTo>
                    <a:lnTo>
                      <a:pt x="145" y="601"/>
                    </a:lnTo>
                    <a:lnTo>
                      <a:pt x="120" y="582"/>
                    </a:lnTo>
                    <a:lnTo>
                      <a:pt x="97" y="562"/>
                    </a:lnTo>
                    <a:lnTo>
                      <a:pt x="75" y="538"/>
                    </a:lnTo>
                    <a:lnTo>
                      <a:pt x="57" y="512"/>
                    </a:lnTo>
                    <a:lnTo>
                      <a:pt x="39" y="485"/>
                    </a:lnTo>
                    <a:lnTo>
                      <a:pt x="26" y="457"/>
                    </a:lnTo>
                    <a:lnTo>
                      <a:pt x="15" y="426"/>
                    </a:lnTo>
                    <a:lnTo>
                      <a:pt x="11" y="411"/>
                    </a:lnTo>
                    <a:lnTo>
                      <a:pt x="7" y="395"/>
                    </a:lnTo>
                    <a:lnTo>
                      <a:pt x="4" y="379"/>
                    </a:lnTo>
                    <a:lnTo>
                      <a:pt x="1" y="362"/>
                    </a:lnTo>
                    <a:lnTo>
                      <a:pt x="0" y="346"/>
                    </a:lnTo>
                    <a:lnTo>
                      <a:pt x="0" y="329"/>
                    </a:lnTo>
                    <a:lnTo>
                      <a:pt x="0" y="329"/>
                    </a:lnTo>
                    <a:lnTo>
                      <a:pt x="0" y="312"/>
                    </a:lnTo>
                    <a:lnTo>
                      <a:pt x="1" y="296"/>
                    </a:lnTo>
                    <a:lnTo>
                      <a:pt x="4" y="278"/>
                    </a:lnTo>
                    <a:lnTo>
                      <a:pt x="7" y="262"/>
                    </a:lnTo>
                    <a:lnTo>
                      <a:pt x="11" y="246"/>
                    </a:lnTo>
                    <a:lnTo>
                      <a:pt x="15" y="231"/>
                    </a:lnTo>
                    <a:lnTo>
                      <a:pt x="26" y="200"/>
                    </a:lnTo>
                    <a:lnTo>
                      <a:pt x="39" y="172"/>
                    </a:lnTo>
                    <a:lnTo>
                      <a:pt x="57" y="145"/>
                    </a:lnTo>
                    <a:lnTo>
                      <a:pt x="75" y="120"/>
                    </a:lnTo>
                    <a:lnTo>
                      <a:pt x="97" y="97"/>
                    </a:lnTo>
                    <a:lnTo>
                      <a:pt x="120" y="76"/>
                    </a:lnTo>
                    <a:lnTo>
                      <a:pt x="145" y="57"/>
                    </a:lnTo>
                    <a:lnTo>
                      <a:pt x="172" y="39"/>
                    </a:lnTo>
                    <a:lnTo>
                      <a:pt x="200" y="26"/>
                    </a:lnTo>
                    <a:lnTo>
                      <a:pt x="231" y="15"/>
                    </a:lnTo>
                    <a:lnTo>
                      <a:pt x="247" y="10"/>
                    </a:lnTo>
                    <a:lnTo>
                      <a:pt x="262" y="7"/>
                    </a:lnTo>
                    <a:lnTo>
                      <a:pt x="278" y="4"/>
                    </a:lnTo>
                    <a:lnTo>
                      <a:pt x="296" y="2"/>
                    </a:lnTo>
                    <a:lnTo>
                      <a:pt x="312" y="0"/>
                    </a:lnTo>
                    <a:lnTo>
                      <a:pt x="329" y="0"/>
                    </a:lnTo>
                    <a:lnTo>
                      <a:pt x="329" y="0"/>
                    </a:lnTo>
                    <a:lnTo>
                      <a:pt x="345" y="0"/>
                    </a:lnTo>
                    <a:lnTo>
                      <a:pt x="363" y="2"/>
                    </a:lnTo>
                    <a:lnTo>
                      <a:pt x="379" y="4"/>
                    </a:lnTo>
                    <a:lnTo>
                      <a:pt x="395" y="7"/>
                    </a:lnTo>
                    <a:lnTo>
                      <a:pt x="411" y="10"/>
                    </a:lnTo>
                    <a:lnTo>
                      <a:pt x="426" y="15"/>
                    </a:lnTo>
                    <a:lnTo>
                      <a:pt x="457" y="26"/>
                    </a:lnTo>
                    <a:lnTo>
                      <a:pt x="485" y="39"/>
                    </a:lnTo>
                    <a:lnTo>
                      <a:pt x="512" y="57"/>
                    </a:lnTo>
                    <a:lnTo>
                      <a:pt x="537" y="76"/>
                    </a:lnTo>
                    <a:lnTo>
                      <a:pt x="562" y="97"/>
                    </a:lnTo>
                    <a:lnTo>
                      <a:pt x="582" y="120"/>
                    </a:lnTo>
                    <a:lnTo>
                      <a:pt x="602" y="145"/>
                    </a:lnTo>
                    <a:lnTo>
                      <a:pt x="618" y="172"/>
                    </a:lnTo>
                    <a:lnTo>
                      <a:pt x="631" y="200"/>
                    </a:lnTo>
                    <a:lnTo>
                      <a:pt x="642" y="231"/>
                    </a:lnTo>
                    <a:lnTo>
                      <a:pt x="648" y="246"/>
                    </a:lnTo>
                    <a:lnTo>
                      <a:pt x="650" y="262"/>
                    </a:lnTo>
                    <a:lnTo>
                      <a:pt x="654" y="278"/>
                    </a:lnTo>
                    <a:lnTo>
                      <a:pt x="656" y="296"/>
                    </a:lnTo>
                    <a:lnTo>
                      <a:pt x="657" y="312"/>
                    </a:lnTo>
                    <a:lnTo>
                      <a:pt x="657" y="329"/>
                    </a:lnTo>
                    <a:lnTo>
                      <a:pt x="657" y="329"/>
                    </a:lnTo>
                    <a:lnTo>
                      <a:pt x="657" y="346"/>
                    </a:lnTo>
                    <a:lnTo>
                      <a:pt x="656" y="362"/>
                    </a:lnTo>
                    <a:lnTo>
                      <a:pt x="654" y="379"/>
                    </a:lnTo>
                    <a:lnTo>
                      <a:pt x="650" y="395"/>
                    </a:lnTo>
                    <a:lnTo>
                      <a:pt x="648" y="411"/>
                    </a:lnTo>
                    <a:lnTo>
                      <a:pt x="642" y="426"/>
                    </a:lnTo>
                    <a:lnTo>
                      <a:pt x="631" y="457"/>
                    </a:lnTo>
                    <a:lnTo>
                      <a:pt x="618" y="485"/>
                    </a:lnTo>
                    <a:lnTo>
                      <a:pt x="602" y="512"/>
                    </a:lnTo>
                    <a:lnTo>
                      <a:pt x="582" y="538"/>
                    </a:lnTo>
                    <a:lnTo>
                      <a:pt x="562" y="562"/>
                    </a:lnTo>
                    <a:lnTo>
                      <a:pt x="537" y="582"/>
                    </a:lnTo>
                    <a:lnTo>
                      <a:pt x="512" y="601"/>
                    </a:lnTo>
                    <a:lnTo>
                      <a:pt x="485" y="618"/>
                    </a:lnTo>
                    <a:lnTo>
                      <a:pt x="457" y="632"/>
                    </a:lnTo>
                    <a:lnTo>
                      <a:pt x="426" y="642"/>
                    </a:lnTo>
                    <a:lnTo>
                      <a:pt x="411" y="648"/>
                    </a:lnTo>
                    <a:lnTo>
                      <a:pt x="395" y="650"/>
                    </a:lnTo>
                    <a:lnTo>
                      <a:pt x="379" y="653"/>
                    </a:lnTo>
                    <a:lnTo>
                      <a:pt x="363" y="656"/>
                    </a:lnTo>
                    <a:lnTo>
                      <a:pt x="345" y="657"/>
                    </a:lnTo>
                    <a:lnTo>
                      <a:pt x="329" y="657"/>
                    </a:lnTo>
                    <a:lnTo>
                      <a:pt x="329" y="657"/>
                    </a:lnTo>
                    <a:close/>
                    <a:moveTo>
                      <a:pt x="329" y="38"/>
                    </a:moveTo>
                    <a:lnTo>
                      <a:pt x="329" y="38"/>
                    </a:lnTo>
                    <a:lnTo>
                      <a:pt x="298" y="39"/>
                    </a:lnTo>
                    <a:lnTo>
                      <a:pt x="270" y="43"/>
                    </a:lnTo>
                    <a:lnTo>
                      <a:pt x="242" y="51"/>
                    </a:lnTo>
                    <a:lnTo>
                      <a:pt x="215" y="61"/>
                    </a:lnTo>
                    <a:lnTo>
                      <a:pt x="189" y="73"/>
                    </a:lnTo>
                    <a:lnTo>
                      <a:pt x="165" y="88"/>
                    </a:lnTo>
                    <a:lnTo>
                      <a:pt x="144" y="104"/>
                    </a:lnTo>
                    <a:lnTo>
                      <a:pt x="122" y="123"/>
                    </a:lnTo>
                    <a:lnTo>
                      <a:pt x="104" y="144"/>
                    </a:lnTo>
                    <a:lnTo>
                      <a:pt x="87" y="166"/>
                    </a:lnTo>
                    <a:lnTo>
                      <a:pt x="73" y="190"/>
                    </a:lnTo>
                    <a:lnTo>
                      <a:pt x="61" y="215"/>
                    </a:lnTo>
                    <a:lnTo>
                      <a:pt x="51" y="242"/>
                    </a:lnTo>
                    <a:lnTo>
                      <a:pt x="43" y="270"/>
                    </a:lnTo>
                    <a:lnTo>
                      <a:pt x="39" y="298"/>
                    </a:lnTo>
                    <a:lnTo>
                      <a:pt x="38" y="329"/>
                    </a:lnTo>
                    <a:lnTo>
                      <a:pt x="38" y="329"/>
                    </a:lnTo>
                    <a:lnTo>
                      <a:pt x="39" y="359"/>
                    </a:lnTo>
                    <a:lnTo>
                      <a:pt x="43" y="387"/>
                    </a:lnTo>
                    <a:lnTo>
                      <a:pt x="51" y="415"/>
                    </a:lnTo>
                    <a:lnTo>
                      <a:pt x="61" y="442"/>
                    </a:lnTo>
                    <a:lnTo>
                      <a:pt x="73" y="468"/>
                    </a:lnTo>
                    <a:lnTo>
                      <a:pt x="87" y="492"/>
                    </a:lnTo>
                    <a:lnTo>
                      <a:pt x="104" y="513"/>
                    </a:lnTo>
                    <a:lnTo>
                      <a:pt x="122" y="535"/>
                    </a:lnTo>
                    <a:lnTo>
                      <a:pt x="144" y="554"/>
                    </a:lnTo>
                    <a:lnTo>
                      <a:pt x="165" y="570"/>
                    </a:lnTo>
                    <a:lnTo>
                      <a:pt x="189" y="585"/>
                    </a:lnTo>
                    <a:lnTo>
                      <a:pt x="215" y="597"/>
                    </a:lnTo>
                    <a:lnTo>
                      <a:pt x="242" y="607"/>
                    </a:lnTo>
                    <a:lnTo>
                      <a:pt x="270" y="614"/>
                    </a:lnTo>
                    <a:lnTo>
                      <a:pt x="298" y="618"/>
                    </a:lnTo>
                    <a:lnTo>
                      <a:pt x="329" y="620"/>
                    </a:lnTo>
                    <a:lnTo>
                      <a:pt x="329" y="620"/>
                    </a:lnTo>
                    <a:lnTo>
                      <a:pt x="359" y="618"/>
                    </a:lnTo>
                    <a:lnTo>
                      <a:pt x="387" y="614"/>
                    </a:lnTo>
                    <a:lnTo>
                      <a:pt x="415" y="607"/>
                    </a:lnTo>
                    <a:lnTo>
                      <a:pt x="442" y="597"/>
                    </a:lnTo>
                    <a:lnTo>
                      <a:pt x="468" y="585"/>
                    </a:lnTo>
                    <a:lnTo>
                      <a:pt x="492" y="570"/>
                    </a:lnTo>
                    <a:lnTo>
                      <a:pt x="513" y="554"/>
                    </a:lnTo>
                    <a:lnTo>
                      <a:pt x="535" y="535"/>
                    </a:lnTo>
                    <a:lnTo>
                      <a:pt x="553" y="513"/>
                    </a:lnTo>
                    <a:lnTo>
                      <a:pt x="570" y="492"/>
                    </a:lnTo>
                    <a:lnTo>
                      <a:pt x="584" y="468"/>
                    </a:lnTo>
                    <a:lnTo>
                      <a:pt x="596" y="442"/>
                    </a:lnTo>
                    <a:lnTo>
                      <a:pt x="607" y="415"/>
                    </a:lnTo>
                    <a:lnTo>
                      <a:pt x="614" y="387"/>
                    </a:lnTo>
                    <a:lnTo>
                      <a:pt x="618" y="359"/>
                    </a:lnTo>
                    <a:lnTo>
                      <a:pt x="619" y="329"/>
                    </a:lnTo>
                    <a:lnTo>
                      <a:pt x="619" y="329"/>
                    </a:lnTo>
                    <a:lnTo>
                      <a:pt x="618" y="298"/>
                    </a:lnTo>
                    <a:lnTo>
                      <a:pt x="614" y="270"/>
                    </a:lnTo>
                    <a:lnTo>
                      <a:pt x="607" y="242"/>
                    </a:lnTo>
                    <a:lnTo>
                      <a:pt x="596" y="215"/>
                    </a:lnTo>
                    <a:lnTo>
                      <a:pt x="584" y="190"/>
                    </a:lnTo>
                    <a:lnTo>
                      <a:pt x="570" y="166"/>
                    </a:lnTo>
                    <a:lnTo>
                      <a:pt x="553" y="144"/>
                    </a:lnTo>
                    <a:lnTo>
                      <a:pt x="535" y="123"/>
                    </a:lnTo>
                    <a:lnTo>
                      <a:pt x="513" y="104"/>
                    </a:lnTo>
                    <a:lnTo>
                      <a:pt x="492" y="88"/>
                    </a:lnTo>
                    <a:lnTo>
                      <a:pt x="468" y="73"/>
                    </a:lnTo>
                    <a:lnTo>
                      <a:pt x="442" y="61"/>
                    </a:lnTo>
                    <a:lnTo>
                      <a:pt x="415" y="51"/>
                    </a:lnTo>
                    <a:lnTo>
                      <a:pt x="387" y="43"/>
                    </a:lnTo>
                    <a:lnTo>
                      <a:pt x="359" y="39"/>
                    </a:lnTo>
                    <a:lnTo>
                      <a:pt x="329" y="38"/>
                    </a:lnTo>
                    <a:lnTo>
                      <a:pt x="329" y="38"/>
                    </a:lnTo>
                    <a:close/>
                  </a:path>
                </a:pathLst>
              </a:custGeom>
              <a:solidFill>
                <a:srgbClr val="86F200"/>
              </a:solidFill>
              <a:ln w="9525">
                <a:solidFill>
                  <a:srgbClr val="3A5E9C"/>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grpSp>
        <p:pic>
          <p:nvPicPr>
            <p:cNvPr id="188" name="Graphic 187" descr="Network outline">
              <a:extLst>
                <a:ext uri="{FF2B5EF4-FFF2-40B4-BE49-F238E27FC236}">
                  <a16:creationId xmlns:a16="http://schemas.microsoft.com/office/drawing/2014/main" id="{8EF5145A-F412-4B3D-A2EB-4F20DB470D7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flipH="1" flipV="1">
              <a:off x="3643091" y="2418467"/>
              <a:ext cx="126244" cy="126244"/>
            </a:xfrm>
            <a:prstGeom prst="rect">
              <a:avLst/>
            </a:prstGeom>
          </p:spPr>
        </p:pic>
      </p:grpSp>
      <p:grpSp>
        <p:nvGrpSpPr>
          <p:cNvPr id="34" name="Group 33">
            <a:extLst>
              <a:ext uri="{FF2B5EF4-FFF2-40B4-BE49-F238E27FC236}">
                <a16:creationId xmlns:a16="http://schemas.microsoft.com/office/drawing/2014/main" id="{A1C1CE36-5319-4130-8210-921D2169C419}"/>
              </a:ext>
            </a:extLst>
          </p:cNvPr>
          <p:cNvGrpSpPr/>
          <p:nvPr/>
        </p:nvGrpSpPr>
        <p:grpSpPr>
          <a:xfrm>
            <a:off x="4164613" y="2346044"/>
            <a:ext cx="202422" cy="222674"/>
            <a:chOff x="4176518" y="2374619"/>
            <a:chExt cx="202422" cy="222674"/>
          </a:xfrm>
        </p:grpSpPr>
        <p:sp>
          <p:nvSpPr>
            <p:cNvPr id="72" name="Freeform 37">
              <a:extLst>
                <a:ext uri="{FF2B5EF4-FFF2-40B4-BE49-F238E27FC236}">
                  <a16:creationId xmlns:a16="http://schemas.microsoft.com/office/drawing/2014/main" id="{37CCFADE-DB8E-4CE7-92D1-DACA78591C64}"/>
                </a:ext>
              </a:extLst>
            </p:cNvPr>
            <p:cNvSpPr>
              <a:spLocks noEditPoints="1"/>
            </p:cNvSpPr>
            <p:nvPr/>
          </p:nvSpPr>
          <p:spPr bwMode="auto">
            <a:xfrm>
              <a:off x="4176518" y="2374619"/>
              <a:ext cx="202422" cy="222674"/>
            </a:xfrm>
            <a:custGeom>
              <a:avLst/>
              <a:gdLst>
                <a:gd name="T0" fmla="*/ 312 w 657"/>
                <a:gd name="T1" fmla="*/ 657 h 657"/>
                <a:gd name="T2" fmla="*/ 262 w 657"/>
                <a:gd name="T3" fmla="*/ 650 h 657"/>
                <a:gd name="T4" fmla="*/ 200 w 657"/>
                <a:gd name="T5" fmla="*/ 632 h 657"/>
                <a:gd name="T6" fmla="*/ 120 w 657"/>
                <a:gd name="T7" fmla="*/ 582 h 657"/>
                <a:gd name="T8" fmla="*/ 57 w 657"/>
                <a:gd name="T9" fmla="*/ 512 h 657"/>
                <a:gd name="T10" fmla="*/ 15 w 657"/>
                <a:gd name="T11" fmla="*/ 426 h 657"/>
                <a:gd name="T12" fmla="*/ 4 w 657"/>
                <a:gd name="T13" fmla="*/ 379 h 657"/>
                <a:gd name="T14" fmla="*/ 0 w 657"/>
                <a:gd name="T15" fmla="*/ 329 h 657"/>
                <a:gd name="T16" fmla="*/ 1 w 657"/>
                <a:gd name="T17" fmla="*/ 296 h 657"/>
                <a:gd name="T18" fmla="*/ 11 w 657"/>
                <a:gd name="T19" fmla="*/ 246 h 657"/>
                <a:gd name="T20" fmla="*/ 39 w 657"/>
                <a:gd name="T21" fmla="*/ 172 h 657"/>
                <a:gd name="T22" fmla="*/ 97 w 657"/>
                <a:gd name="T23" fmla="*/ 97 h 657"/>
                <a:gd name="T24" fmla="*/ 172 w 657"/>
                <a:gd name="T25" fmla="*/ 39 h 657"/>
                <a:gd name="T26" fmla="*/ 247 w 657"/>
                <a:gd name="T27" fmla="*/ 10 h 657"/>
                <a:gd name="T28" fmla="*/ 296 w 657"/>
                <a:gd name="T29" fmla="*/ 2 h 657"/>
                <a:gd name="T30" fmla="*/ 329 w 657"/>
                <a:gd name="T31" fmla="*/ 0 h 657"/>
                <a:gd name="T32" fmla="*/ 379 w 657"/>
                <a:gd name="T33" fmla="*/ 4 h 657"/>
                <a:gd name="T34" fmla="*/ 426 w 657"/>
                <a:gd name="T35" fmla="*/ 15 h 657"/>
                <a:gd name="T36" fmla="*/ 512 w 657"/>
                <a:gd name="T37" fmla="*/ 57 h 657"/>
                <a:gd name="T38" fmla="*/ 582 w 657"/>
                <a:gd name="T39" fmla="*/ 120 h 657"/>
                <a:gd name="T40" fmla="*/ 631 w 657"/>
                <a:gd name="T41" fmla="*/ 200 h 657"/>
                <a:gd name="T42" fmla="*/ 650 w 657"/>
                <a:gd name="T43" fmla="*/ 262 h 657"/>
                <a:gd name="T44" fmla="*/ 657 w 657"/>
                <a:gd name="T45" fmla="*/ 312 h 657"/>
                <a:gd name="T46" fmla="*/ 657 w 657"/>
                <a:gd name="T47" fmla="*/ 346 h 657"/>
                <a:gd name="T48" fmla="*/ 650 w 657"/>
                <a:gd name="T49" fmla="*/ 395 h 657"/>
                <a:gd name="T50" fmla="*/ 631 w 657"/>
                <a:gd name="T51" fmla="*/ 457 h 657"/>
                <a:gd name="T52" fmla="*/ 582 w 657"/>
                <a:gd name="T53" fmla="*/ 538 h 657"/>
                <a:gd name="T54" fmla="*/ 512 w 657"/>
                <a:gd name="T55" fmla="*/ 601 h 657"/>
                <a:gd name="T56" fmla="*/ 426 w 657"/>
                <a:gd name="T57" fmla="*/ 642 h 657"/>
                <a:gd name="T58" fmla="*/ 379 w 657"/>
                <a:gd name="T59" fmla="*/ 653 h 657"/>
                <a:gd name="T60" fmla="*/ 329 w 657"/>
                <a:gd name="T61" fmla="*/ 657 h 657"/>
                <a:gd name="T62" fmla="*/ 329 w 657"/>
                <a:gd name="T63" fmla="*/ 38 h 657"/>
                <a:gd name="T64" fmla="*/ 242 w 657"/>
                <a:gd name="T65" fmla="*/ 51 h 657"/>
                <a:gd name="T66" fmla="*/ 165 w 657"/>
                <a:gd name="T67" fmla="*/ 88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5 w 657"/>
                <a:gd name="T81" fmla="*/ 570 h 657"/>
                <a:gd name="T82" fmla="*/ 242 w 657"/>
                <a:gd name="T83" fmla="*/ 607 h 657"/>
                <a:gd name="T84" fmla="*/ 329 w 657"/>
                <a:gd name="T85" fmla="*/ 620 h 657"/>
                <a:gd name="T86" fmla="*/ 387 w 657"/>
                <a:gd name="T87" fmla="*/ 614 h 657"/>
                <a:gd name="T88" fmla="*/ 468 w 657"/>
                <a:gd name="T89" fmla="*/ 585 h 657"/>
                <a:gd name="T90" fmla="*/ 535 w 657"/>
                <a:gd name="T91" fmla="*/ 535 h 657"/>
                <a:gd name="T92" fmla="*/ 584 w 657"/>
                <a:gd name="T93" fmla="*/ 468 h 657"/>
                <a:gd name="T94" fmla="*/ 614 w 657"/>
                <a:gd name="T95" fmla="*/ 387 h 657"/>
                <a:gd name="T96" fmla="*/ 619 w 657"/>
                <a:gd name="T97" fmla="*/ 329 h 657"/>
                <a:gd name="T98" fmla="*/ 607 w 657"/>
                <a:gd name="T99" fmla="*/ 242 h 657"/>
                <a:gd name="T100" fmla="*/ 570 w 657"/>
                <a:gd name="T101" fmla="*/ 166 h 657"/>
                <a:gd name="T102" fmla="*/ 513 w 657"/>
                <a:gd name="T103" fmla="*/ 104 h 657"/>
                <a:gd name="T104" fmla="*/ 442 w 657"/>
                <a:gd name="T105" fmla="*/ 61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7"/>
                  </a:lnTo>
                  <a:lnTo>
                    <a:pt x="296" y="656"/>
                  </a:lnTo>
                  <a:lnTo>
                    <a:pt x="278" y="653"/>
                  </a:lnTo>
                  <a:lnTo>
                    <a:pt x="262" y="650"/>
                  </a:lnTo>
                  <a:lnTo>
                    <a:pt x="247" y="648"/>
                  </a:lnTo>
                  <a:lnTo>
                    <a:pt x="231" y="642"/>
                  </a:lnTo>
                  <a:lnTo>
                    <a:pt x="200" y="632"/>
                  </a:lnTo>
                  <a:lnTo>
                    <a:pt x="172" y="618"/>
                  </a:lnTo>
                  <a:lnTo>
                    <a:pt x="145" y="601"/>
                  </a:lnTo>
                  <a:lnTo>
                    <a:pt x="120" y="582"/>
                  </a:lnTo>
                  <a:lnTo>
                    <a:pt x="97" y="562"/>
                  </a:lnTo>
                  <a:lnTo>
                    <a:pt x="75" y="538"/>
                  </a:lnTo>
                  <a:lnTo>
                    <a:pt x="57" y="512"/>
                  </a:lnTo>
                  <a:lnTo>
                    <a:pt x="39" y="485"/>
                  </a:lnTo>
                  <a:lnTo>
                    <a:pt x="26" y="457"/>
                  </a:lnTo>
                  <a:lnTo>
                    <a:pt x="15" y="426"/>
                  </a:lnTo>
                  <a:lnTo>
                    <a:pt x="11" y="411"/>
                  </a:lnTo>
                  <a:lnTo>
                    <a:pt x="7" y="395"/>
                  </a:lnTo>
                  <a:lnTo>
                    <a:pt x="4" y="379"/>
                  </a:lnTo>
                  <a:lnTo>
                    <a:pt x="1" y="362"/>
                  </a:lnTo>
                  <a:lnTo>
                    <a:pt x="0" y="346"/>
                  </a:lnTo>
                  <a:lnTo>
                    <a:pt x="0" y="329"/>
                  </a:lnTo>
                  <a:lnTo>
                    <a:pt x="0" y="329"/>
                  </a:lnTo>
                  <a:lnTo>
                    <a:pt x="0" y="312"/>
                  </a:lnTo>
                  <a:lnTo>
                    <a:pt x="1" y="296"/>
                  </a:lnTo>
                  <a:lnTo>
                    <a:pt x="4" y="278"/>
                  </a:lnTo>
                  <a:lnTo>
                    <a:pt x="7" y="262"/>
                  </a:lnTo>
                  <a:lnTo>
                    <a:pt x="11" y="246"/>
                  </a:lnTo>
                  <a:lnTo>
                    <a:pt x="15" y="231"/>
                  </a:lnTo>
                  <a:lnTo>
                    <a:pt x="26" y="200"/>
                  </a:lnTo>
                  <a:lnTo>
                    <a:pt x="39" y="172"/>
                  </a:lnTo>
                  <a:lnTo>
                    <a:pt x="57" y="145"/>
                  </a:lnTo>
                  <a:lnTo>
                    <a:pt x="75" y="120"/>
                  </a:lnTo>
                  <a:lnTo>
                    <a:pt x="97" y="97"/>
                  </a:lnTo>
                  <a:lnTo>
                    <a:pt x="120" y="76"/>
                  </a:lnTo>
                  <a:lnTo>
                    <a:pt x="145" y="57"/>
                  </a:lnTo>
                  <a:lnTo>
                    <a:pt x="172" y="39"/>
                  </a:lnTo>
                  <a:lnTo>
                    <a:pt x="200" y="26"/>
                  </a:lnTo>
                  <a:lnTo>
                    <a:pt x="231" y="15"/>
                  </a:lnTo>
                  <a:lnTo>
                    <a:pt x="247" y="10"/>
                  </a:lnTo>
                  <a:lnTo>
                    <a:pt x="262" y="7"/>
                  </a:lnTo>
                  <a:lnTo>
                    <a:pt x="278" y="4"/>
                  </a:lnTo>
                  <a:lnTo>
                    <a:pt x="296" y="2"/>
                  </a:lnTo>
                  <a:lnTo>
                    <a:pt x="312" y="0"/>
                  </a:lnTo>
                  <a:lnTo>
                    <a:pt x="329" y="0"/>
                  </a:lnTo>
                  <a:lnTo>
                    <a:pt x="329" y="0"/>
                  </a:lnTo>
                  <a:lnTo>
                    <a:pt x="345" y="0"/>
                  </a:lnTo>
                  <a:lnTo>
                    <a:pt x="363" y="2"/>
                  </a:lnTo>
                  <a:lnTo>
                    <a:pt x="379" y="4"/>
                  </a:lnTo>
                  <a:lnTo>
                    <a:pt x="395" y="7"/>
                  </a:lnTo>
                  <a:lnTo>
                    <a:pt x="411" y="10"/>
                  </a:lnTo>
                  <a:lnTo>
                    <a:pt x="426" y="15"/>
                  </a:lnTo>
                  <a:lnTo>
                    <a:pt x="457" y="26"/>
                  </a:lnTo>
                  <a:lnTo>
                    <a:pt x="485" y="39"/>
                  </a:lnTo>
                  <a:lnTo>
                    <a:pt x="512" y="57"/>
                  </a:lnTo>
                  <a:lnTo>
                    <a:pt x="537" y="76"/>
                  </a:lnTo>
                  <a:lnTo>
                    <a:pt x="562" y="97"/>
                  </a:lnTo>
                  <a:lnTo>
                    <a:pt x="582" y="120"/>
                  </a:lnTo>
                  <a:lnTo>
                    <a:pt x="602" y="145"/>
                  </a:lnTo>
                  <a:lnTo>
                    <a:pt x="618" y="172"/>
                  </a:lnTo>
                  <a:lnTo>
                    <a:pt x="631" y="200"/>
                  </a:lnTo>
                  <a:lnTo>
                    <a:pt x="642" y="231"/>
                  </a:lnTo>
                  <a:lnTo>
                    <a:pt x="648" y="246"/>
                  </a:lnTo>
                  <a:lnTo>
                    <a:pt x="650" y="262"/>
                  </a:lnTo>
                  <a:lnTo>
                    <a:pt x="654" y="278"/>
                  </a:lnTo>
                  <a:lnTo>
                    <a:pt x="656" y="296"/>
                  </a:lnTo>
                  <a:lnTo>
                    <a:pt x="657" y="312"/>
                  </a:lnTo>
                  <a:lnTo>
                    <a:pt x="657" y="329"/>
                  </a:lnTo>
                  <a:lnTo>
                    <a:pt x="657" y="329"/>
                  </a:lnTo>
                  <a:lnTo>
                    <a:pt x="657" y="346"/>
                  </a:lnTo>
                  <a:lnTo>
                    <a:pt x="656" y="362"/>
                  </a:lnTo>
                  <a:lnTo>
                    <a:pt x="654" y="379"/>
                  </a:lnTo>
                  <a:lnTo>
                    <a:pt x="650" y="395"/>
                  </a:lnTo>
                  <a:lnTo>
                    <a:pt x="648" y="411"/>
                  </a:lnTo>
                  <a:lnTo>
                    <a:pt x="642" y="426"/>
                  </a:lnTo>
                  <a:lnTo>
                    <a:pt x="631" y="457"/>
                  </a:lnTo>
                  <a:lnTo>
                    <a:pt x="618" y="485"/>
                  </a:lnTo>
                  <a:lnTo>
                    <a:pt x="602" y="512"/>
                  </a:lnTo>
                  <a:lnTo>
                    <a:pt x="582" y="538"/>
                  </a:lnTo>
                  <a:lnTo>
                    <a:pt x="562" y="562"/>
                  </a:lnTo>
                  <a:lnTo>
                    <a:pt x="537" y="582"/>
                  </a:lnTo>
                  <a:lnTo>
                    <a:pt x="512" y="601"/>
                  </a:lnTo>
                  <a:lnTo>
                    <a:pt x="485" y="618"/>
                  </a:lnTo>
                  <a:lnTo>
                    <a:pt x="457" y="632"/>
                  </a:lnTo>
                  <a:lnTo>
                    <a:pt x="426" y="642"/>
                  </a:lnTo>
                  <a:lnTo>
                    <a:pt x="411" y="648"/>
                  </a:lnTo>
                  <a:lnTo>
                    <a:pt x="395" y="650"/>
                  </a:lnTo>
                  <a:lnTo>
                    <a:pt x="379" y="653"/>
                  </a:lnTo>
                  <a:lnTo>
                    <a:pt x="363" y="656"/>
                  </a:lnTo>
                  <a:lnTo>
                    <a:pt x="345" y="657"/>
                  </a:lnTo>
                  <a:lnTo>
                    <a:pt x="329" y="657"/>
                  </a:lnTo>
                  <a:lnTo>
                    <a:pt x="329" y="657"/>
                  </a:lnTo>
                  <a:close/>
                  <a:moveTo>
                    <a:pt x="329" y="38"/>
                  </a:moveTo>
                  <a:lnTo>
                    <a:pt x="329" y="38"/>
                  </a:lnTo>
                  <a:lnTo>
                    <a:pt x="298" y="39"/>
                  </a:lnTo>
                  <a:lnTo>
                    <a:pt x="270" y="43"/>
                  </a:lnTo>
                  <a:lnTo>
                    <a:pt x="242" y="51"/>
                  </a:lnTo>
                  <a:lnTo>
                    <a:pt x="215" y="61"/>
                  </a:lnTo>
                  <a:lnTo>
                    <a:pt x="189" y="73"/>
                  </a:lnTo>
                  <a:lnTo>
                    <a:pt x="165" y="88"/>
                  </a:lnTo>
                  <a:lnTo>
                    <a:pt x="144" y="104"/>
                  </a:lnTo>
                  <a:lnTo>
                    <a:pt x="122" y="123"/>
                  </a:lnTo>
                  <a:lnTo>
                    <a:pt x="104" y="144"/>
                  </a:lnTo>
                  <a:lnTo>
                    <a:pt x="87" y="166"/>
                  </a:lnTo>
                  <a:lnTo>
                    <a:pt x="73" y="190"/>
                  </a:lnTo>
                  <a:lnTo>
                    <a:pt x="61" y="215"/>
                  </a:lnTo>
                  <a:lnTo>
                    <a:pt x="51" y="242"/>
                  </a:lnTo>
                  <a:lnTo>
                    <a:pt x="43" y="270"/>
                  </a:lnTo>
                  <a:lnTo>
                    <a:pt x="39" y="298"/>
                  </a:lnTo>
                  <a:lnTo>
                    <a:pt x="38" y="329"/>
                  </a:lnTo>
                  <a:lnTo>
                    <a:pt x="38" y="329"/>
                  </a:lnTo>
                  <a:lnTo>
                    <a:pt x="39" y="359"/>
                  </a:lnTo>
                  <a:lnTo>
                    <a:pt x="43" y="387"/>
                  </a:lnTo>
                  <a:lnTo>
                    <a:pt x="51" y="415"/>
                  </a:lnTo>
                  <a:lnTo>
                    <a:pt x="61" y="442"/>
                  </a:lnTo>
                  <a:lnTo>
                    <a:pt x="73" y="468"/>
                  </a:lnTo>
                  <a:lnTo>
                    <a:pt x="87" y="492"/>
                  </a:lnTo>
                  <a:lnTo>
                    <a:pt x="104" y="513"/>
                  </a:lnTo>
                  <a:lnTo>
                    <a:pt x="122" y="535"/>
                  </a:lnTo>
                  <a:lnTo>
                    <a:pt x="144" y="554"/>
                  </a:lnTo>
                  <a:lnTo>
                    <a:pt x="165" y="570"/>
                  </a:lnTo>
                  <a:lnTo>
                    <a:pt x="189" y="585"/>
                  </a:lnTo>
                  <a:lnTo>
                    <a:pt x="215" y="597"/>
                  </a:lnTo>
                  <a:lnTo>
                    <a:pt x="242" y="607"/>
                  </a:lnTo>
                  <a:lnTo>
                    <a:pt x="270" y="614"/>
                  </a:lnTo>
                  <a:lnTo>
                    <a:pt x="298" y="618"/>
                  </a:lnTo>
                  <a:lnTo>
                    <a:pt x="329" y="620"/>
                  </a:lnTo>
                  <a:lnTo>
                    <a:pt x="329" y="620"/>
                  </a:lnTo>
                  <a:lnTo>
                    <a:pt x="359" y="618"/>
                  </a:lnTo>
                  <a:lnTo>
                    <a:pt x="387" y="614"/>
                  </a:lnTo>
                  <a:lnTo>
                    <a:pt x="415" y="607"/>
                  </a:lnTo>
                  <a:lnTo>
                    <a:pt x="442" y="597"/>
                  </a:lnTo>
                  <a:lnTo>
                    <a:pt x="468" y="585"/>
                  </a:lnTo>
                  <a:lnTo>
                    <a:pt x="492" y="570"/>
                  </a:lnTo>
                  <a:lnTo>
                    <a:pt x="513" y="554"/>
                  </a:lnTo>
                  <a:lnTo>
                    <a:pt x="535" y="535"/>
                  </a:lnTo>
                  <a:lnTo>
                    <a:pt x="553" y="513"/>
                  </a:lnTo>
                  <a:lnTo>
                    <a:pt x="570" y="492"/>
                  </a:lnTo>
                  <a:lnTo>
                    <a:pt x="584" y="468"/>
                  </a:lnTo>
                  <a:lnTo>
                    <a:pt x="596" y="442"/>
                  </a:lnTo>
                  <a:lnTo>
                    <a:pt x="607" y="415"/>
                  </a:lnTo>
                  <a:lnTo>
                    <a:pt x="614" y="387"/>
                  </a:lnTo>
                  <a:lnTo>
                    <a:pt x="618" y="359"/>
                  </a:lnTo>
                  <a:lnTo>
                    <a:pt x="619" y="329"/>
                  </a:lnTo>
                  <a:lnTo>
                    <a:pt x="619" y="329"/>
                  </a:lnTo>
                  <a:lnTo>
                    <a:pt x="618" y="298"/>
                  </a:lnTo>
                  <a:lnTo>
                    <a:pt x="614" y="270"/>
                  </a:lnTo>
                  <a:lnTo>
                    <a:pt x="607" y="242"/>
                  </a:lnTo>
                  <a:lnTo>
                    <a:pt x="596" y="215"/>
                  </a:lnTo>
                  <a:lnTo>
                    <a:pt x="584" y="190"/>
                  </a:lnTo>
                  <a:lnTo>
                    <a:pt x="570" y="166"/>
                  </a:lnTo>
                  <a:lnTo>
                    <a:pt x="553" y="144"/>
                  </a:lnTo>
                  <a:lnTo>
                    <a:pt x="535" y="123"/>
                  </a:lnTo>
                  <a:lnTo>
                    <a:pt x="513" y="104"/>
                  </a:lnTo>
                  <a:lnTo>
                    <a:pt x="492" y="88"/>
                  </a:lnTo>
                  <a:lnTo>
                    <a:pt x="468" y="73"/>
                  </a:lnTo>
                  <a:lnTo>
                    <a:pt x="442" y="61"/>
                  </a:lnTo>
                  <a:lnTo>
                    <a:pt x="415" y="51"/>
                  </a:lnTo>
                  <a:lnTo>
                    <a:pt x="387" y="43"/>
                  </a:lnTo>
                  <a:lnTo>
                    <a:pt x="359" y="39"/>
                  </a:lnTo>
                  <a:lnTo>
                    <a:pt x="329" y="38"/>
                  </a:lnTo>
                  <a:lnTo>
                    <a:pt x="329" y="38"/>
                  </a:lnTo>
                  <a:close/>
                </a:path>
              </a:pathLst>
            </a:custGeom>
            <a:solidFill>
              <a:srgbClr val="86F200"/>
            </a:solidFill>
            <a:ln w="9525">
              <a:solidFill>
                <a:srgbClr val="3A5E9C"/>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pic>
          <p:nvPicPr>
            <p:cNvPr id="189" name="Graphic 188" descr="Sustainability outline">
              <a:extLst>
                <a:ext uri="{FF2B5EF4-FFF2-40B4-BE49-F238E27FC236}">
                  <a16:creationId xmlns:a16="http://schemas.microsoft.com/office/drawing/2014/main" id="{66127DE8-B354-40F2-BF70-600F867FC06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flipH="1" flipV="1">
              <a:off x="4216547" y="2408448"/>
              <a:ext cx="126244" cy="126244"/>
            </a:xfrm>
            <a:prstGeom prst="rect">
              <a:avLst/>
            </a:prstGeom>
          </p:spPr>
        </p:pic>
      </p:grpSp>
      <p:grpSp>
        <p:nvGrpSpPr>
          <p:cNvPr id="33" name="Group 32">
            <a:extLst>
              <a:ext uri="{FF2B5EF4-FFF2-40B4-BE49-F238E27FC236}">
                <a16:creationId xmlns:a16="http://schemas.microsoft.com/office/drawing/2014/main" id="{3F7800BF-D4CC-4112-B999-95E44C163CA3}"/>
              </a:ext>
            </a:extLst>
          </p:cNvPr>
          <p:cNvGrpSpPr/>
          <p:nvPr/>
        </p:nvGrpSpPr>
        <p:grpSpPr>
          <a:xfrm>
            <a:off x="4406101" y="2762338"/>
            <a:ext cx="202422" cy="180994"/>
            <a:chOff x="4322456" y="2853475"/>
            <a:chExt cx="202422" cy="180994"/>
          </a:xfrm>
        </p:grpSpPr>
        <p:grpSp>
          <p:nvGrpSpPr>
            <p:cNvPr id="73" name="Group 72">
              <a:extLst>
                <a:ext uri="{FF2B5EF4-FFF2-40B4-BE49-F238E27FC236}">
                  <a16:creationId xmlns:a16="http://schemas.microsoft.com/office/drawing/2014/main" id="{8B60D739-B3BE-45DF-830C-DEA9DD92EAF8}"/>
                </a:ext>
              </a:extLst>
            </p:cNvPr>
            <p:cNvGrpSpPr/>
            <p:nvPr/>
          </p:nvGrpSpPr>
          <p:grpSpPr>
            <a:xfrm>
              <a:off x="4322456" y="2853475"/>
              <a:ext cx="202422" cy="180994"/>
              <a:chOff x="5921415" y="-508726"/>
              <a:chExt cx="520701" cy="522288"/>
            </a:xfrm>
          </p:grpSpPr>
          <p:sp>
            <p:nvSpPr>
              <p:cNvPr id="75" name="Oval 74">
                <a:extLst>
                  <a:ext uri="{FF2B5EF4-FFF2-40B4-BE49-F238E27FC236}">
                    <a16:creationId xmlns:a16="http://schemas.microsoft.com/office/drawing/2014/main" id="{55252EBB-0538-4ECA-A365-31A0BE37966E}"/>
                  </a:ext>
                </a:extLst>
              </p:cNvPr>
              <p:cNvSpPr/>
              <p:nvPr/>
            </p:nvSpPr>
            <p:spPr>
              <a:xfrm>
                <a:off x="5928504" y="-500050"/>
                <a:ext cx="513612" cy="513612"/>
              </a:xfrm>
              <a:prstGeom prst="ellipse">
                <a:avLst/>
              </a:prstGeom>
              <a:solidFill>
                <a:srgbClr val="FFFFFF"/>
              </a:solidFill>
              <a:ln w="12700" cap="flat" cmpd="sng" algn="ctr">
                <a:solidFill>
                  <a:srgbClr val="3A5E9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FFFFFF"/>
                  </a:solidFill>
                  <a:effectLst/>
                  <a:uLnTx/>
                  <a:uFillTx/>
                  <a:latin typeface="Open Sans"/>
                  <a:ea typeface="+mn-ea"/>
                  <a:cs typeface="+mn-cs"/>
                </a:endParaRPr>
              </a:p>
            </p:txBody>
          </p:sp>
          <p:sp>
            <p:nvSpPr>
              <p:cNvPr id="85" name="Freeform 37">
                <a:extLst>
                  <a:ext uri="{FF2B5EF4-FFF2-40B4-BE49-F238E27FC236}">
                    <a16:creationId xmlns:a16="http://schemas.microsoft.com/office/drawing/2014/main" id="{6F0B5588-4DF7-4F3D-BEA4-5DED105082BE}"/>
                  </a:ext>
                </a:extLst>
              </p:cNvPr>
              <p:cNvSpPr>
                <a:spLocks noEditPoints="1"/>
              </p:cNvSpPr>
              <p:nvPr/>
            </p:nvSpPr>
            <p:spPr bwMode="auto">
              <a:xfrm>
                <a:off x="5921415" y="-508726"/>
                <a:ext cx="520700" cy="522288"/>
              </a:xfrm>
              <a:custGeom>
                <a:avLst/>
                <a:gdLst>
                  <a:gd name="T0" fmla="*/ 312 w 657"/>
                  <a:gd name="T1" fmla="*/ 657 h 657"/>
                  <a:gd name="T2" fmla="*/ 262 w 657"/>
                  <a:gd name="T3" fmla="*/ 650 h 657"/>
                  <a:gd name="T4" fmla="*/ 200 w 657"/>
                  <a:gd name="T5" fmla="*/ 632 h 657"/>
                  <a:gd name="T6" fmla="*/ 120 w 657"/>
                  <a:gd name="T7" fmla="*/ 582 h 657"/>
                  <a:gd name="T8" fmla="*/ 57 w 657"/>
                  <a:gd name="T9" fmla="*/ 512 h 657"/>
                  <a:gd name="T10" fmla="*/ 15 w 657"/>
                  <a:gd name="T11" fmla="*/ 426 h 657"/>
                  <a:gd name="T12" fmla="*/ 4 w 657"/>
                  <a:gd name="T13" fmla="*/ 379 h 657"/>
                  <a:gd name="T14" fmla="*/ 0 w 657"/>
                  <a:gd name="T15" fmla="*/ 329 h 657"/>
                  <a:gd name="T16" fmla="*/ 1 w 657"/>
                  <a:gd name="T17" fmla="*/ 296 h 657"/>
                  <a:gd name="T18" fmla="*/ 11 w 657"/>
                  <a:gd name="T19" fmla="*/ 246 h 657"/>
                  <a:gd name="T20" fmla="*/ 39 w 657"/>
                  <a:gd name="T21" fmla="*/ 172 h 657"/>
                  <a:gd name="T22" fmla="*/ 97 w 657"/>
                  <a:gd name="T23" fmla="*/ 97 h 657"/>
                  <a:gd name="T24" fmla="*/ 172 w 657"/>
                  <a:gd name="T25" fmla="*/ 39 h 657"/>
                  <a:gd name="T26" fmla="*/ 247 w 657"/>
                  <a:gd name="T27" fmla="*/ 10 h 657"/>
                  <a:gd name="T28" fmla="*/ 296 w 657"/>
                  <a:gd name="T29" fmla="*/ 2 h 657"/>
                  <a:gd name="T30" fmla="*/ 329 w 657"/>
                  <a:gd name="T31" fmla="*/ 0 h 657"/>
                  <a:gd name="T32" fmla="*/ 379 w 657"/>
                  <a:gd name="T33" fmla="*/ 4 h 657"/>
                  <a:gd name="T34" fmla="*/ 426 w 657"/>
                  <a:gd name="T35" fmla="*/ 15 h 657"/>
                  <a:gd name="T36" fmla="*/ 512 w 657"/>
                  <a:gd name="T37" fmla="*/ 57 h 657"/>
                  <a:gd name="T38" fmla="*/ 582 w 657"/>
                  <a:gd name="T39" fmla="*/ 120 h 657"/>
                  <a:gd name="T40" fmla="*/ 631 w 657"/>
                  <a:gd name="T41" fmla="*/ 200 h 657"/>
                  <a:gd name="T42" fmla="*/ 650 w 657"/>
                  <a:gd name="T43" fmla="*/ 262 h 657"/>
                  <a:gd name="T44" fmla="*/ 657 w 657"/>
                  <a:gd name="T45" fmla="*/ 312 h 657"/>
                  <a:gd name="T46" fmla="*/ 657 w 657"/>
                  <a:gd name="T47" fmla="*/ 346 h 657"/>
                  <a:gd name="T48" fmla="*/ 650 w 657"/>
                  <a:gd name="T49" fmla="*/ 395 h 657"/>
                  <a:gd name="T50" fmla="*/ 631 w 657"/>
                  <a:gd name="T51" fmla="*/ 457 h 657"/>
                  <a:gd name="T52" fmla="*/ 582 w 657"/>
                  <a:gd name="T53" fmla="*/ 538 h 657"/>
                  <a:gd name="T54" fmla="*/ 512 w 657"/>
                  <a:gd name="T55" fmla="*/ 601 h 657"/>
                  <a:gd name="T56" fmla="*/ 426 w 657"/>
                  <a:gd name="T57" fmla="*/ 642 h 657"/>
                  <a:gd name="T58" fmla="*/ 379 w 657"/>
                  <a:gd name="T59" fmla="*/ 653 h 657"/>
                  <a:gd name="T60" fmla="*/ 329 w 657"/>
                  <a:gd name="T61" fmla="*/ 657 h 657"/>
                  <a:gd name="T62" fmla="*/ 329 w 657"/>
                  <a:gd name="T63" fmla="*/ 38 h 657"/>
                  <a:gd name="T64" fmla="*/ 242 w 657"/>
                  <a:gd name="T65" fmla="*/ 51 h 657"/>
                  <a:gd name="T66" fmla="*/ 165 w 657"/>
                  <a:gd name="T67" fmla="*/ 88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5 w 657"/>
                  <a:gd name="T81" fmla="*/ 570 h 657"/>
                  <a:gd name="T82" fmla="*/ 242 w 657"/>
                  <a:gd name="T83" fmla="*/ 607 h 657"/>
                  <a:gd name="T84" fmla="*/ 329 w 657"/>
                  <a:gd name="T85" fmla="*/ 620 h 657"/>
                  <a:gd name="T86" fmla="*/ 387 w 657"/>
                  <a:gd name="T87" fmla="*/ 614 h 657"/>
                  <a:gd name="T88" fmla="*/ 468 w 657"/>
                  <a:gd name="T89" fmla="*/ 585 h 657"/>
                  <a:gd name="T90" fmla="*/ 535 w 657"/>
                  <a:gd name="T91" fmla="*/ 535 h 657"/>
                  <a:gd name="T92" fmla="*/ 584 w 657"/>
                  <a:gd name="T93" fmla="*/ 468 h 657"/>
                  <a:gd name="T94" fmla="*/ 614 w 657"/>
                  <a:gd name="T95" fmla="*/ 387 h 657"/>
                  <a:gd name="T96" fmla="*/ 619 w 657"/>
                  <a:gd name="T97" fmla="*/ 329 h 657"/>
                  <a:gd name="T98" fmla="*/ 607 w 657"/>
                  <a:gd name="T99" fmla="*/ 242 h 657"/>
                  <a:gd name="T100" fmla="*/ 570 w 657"/>
                  <a:gd name="T101" fmla="*/ 166 h 657"/>
                  <a:gd name="T102" fmla="*/ 513 w 657"/>
                  <a:gd name="T103" fmla="*/ 104 h 657"/>
                  <a:gd name="T104" fmla="*/ 442 w 657"/>
                  <a:gd name="T105" fmla="*/ 61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7"/>
                    </a:lnTo>
                    <a:lnTo>
                      <a:pt x="296" y="656"/>
                    </a:lnTo>
                    <a:lnTo>
                      <a:pt x="278" y="653"/>
                    </a:lnTo>
                    <a:lnTo>
                      <a:pt x="262" y="650"/>
                    </a:lnTo>
                    <a:lnTo>
                      <a:pt x="247" y="648"/>
                    </a:lnTo>
                    <a:lnTo>
                      <a:pt x="231" y="642"/>
                    </a:lnTo>
                    <a:lnTo>
                      <a:pt x="200" y="632"/>
                    </a:lnTo>
                    <a:lnTo>
                      <a:pt x="172" y="618"/>
                    </a:lnTo>
                    <a:lnTo>
                      <a:pt x="145" y="601"/>
                    </a:lnTo>
                    <a:lnTo>
                      <a:pt x="120" y="582"/>
                    </a:lnTo>
                    <a:lnTo>
                      <a:pt x="97" y="562"/>
                    </a:lnTo>
                    <a:lnTo>
                      <a:pt x="75" y="538"/>
                    </a:lnTo>
                    <a:lnTo>
                      <a:pt x="57" y="512"/>
                    </a:lnTo>
                    <a:lnTo>
                      <a:pt x="39" y="485"/>
                    </a:lnTo>
                    <a:lnTo>
                      <a:pt x="26" y="457"/>
                    </a:lnTo>
                    <a:lnTo>
                      <a:pt x="15" y="426"/>
                    </a:lnTo>
                    <a:lnTo>
                      <a:pt x="11" y="411"/>
                    </a:lnTo>
                    <a:lnTo>
                      <a:pt x="7" y="395"/>
                    </a:lnTo>
                    <a:lnTo>
                      <a:pt x="4" y="379"/>
                    </a:lnTo>
                    <a:lnTo>
                      <a:pt x="1" y="362"/>
                    </a:lnTo>
                    <a:lnTo>
                      <a:pt x="0" y="346"/>
                    </a:lnTo>
                    <a:lnTo>
                      <a:pt x="0" y="329"/>
                    </a:lnTo>
                    <a:lnTo>
                      <a:pt x="0" y="329"/>
                    </a:lnTo>
                    <a:lnTo>
                      <a:pt x="0" y="312"/>
                    </a:lnTo>
                    <a:lnTo>
                      <a:pt x="1" y="296"/>
                    </a:lnTo>
                    <a:lnTo>
                      <a:pt x="4" y="278"/>
                    </a:lnTo>
                    <a:lnTo>
                      <a:pt x="7" y="262"/>
                    </a:lnTo>
                    <a:lnTo>
                      <a:pt x="11" y="246"/>
                    </a:lnTo>
                    <a:lnTo>
                      <a:pt x="15" y="231"/>
                    </a:lnTo>
                    <a:lnTo>
                      <a:pt x="26" y="200"/>
                    </a:lnTo>
                    <a:lnTo>
                      <a:pt x="39" y="172"/>
                    </a:lnTo>
                    <a:lnTo>
                      <a:pt x="57" y="145"/>
                    </a:lnTo>
                    <a:lnTo>
                      <a:pt x="75" y="120"/>
                    </a:lnTo>
                    <a:lnTo>
                      <a:pt x="97" y="97"/>
                    </a:lnTo>
                    <a:lnTo>
                      <a:pt x="120" y="76"/>
                    </a:lnTo>
                    <a:lnTo>
                      <a:pt x="145" y="57"/>
                    </a:lnTo>
                    <a:lnTo>
                      <a:pt x="172" y="39"/>
                    </a:lnTo>
                    <a:lnTo>
                      <a:pt x="200" y="26"/>
                    </a:lnTo>
                    <a:lnTo>
                      <a:pt x="231" y="15"/>
                    </a:lnTo>
                    <a:lnTo>
                      <a:pt x="247" y="10"/>
                    </a:lnTo>
                    <a:lnTo>
                      <a:pt x="262" y="7"/>
                    </a:lnTo>
                    <a:lnTo>
                      <a:pt x="278" y="4"/>
                    </a:lnTo>
                    <a:lnTo>
                      <a:pt x="296" y="2"/>
                    </a:lnTo>
                    <a:lnTo>
                      <a:pt x="312" y="0"/>
                    </a:lnTo>
                    <a:lnTo>
                      <a:pt x="329" y="0"/>
                    </a:lnTo>
                    <a:lnTo>
                      <a:pt x="329" y="0"/>
                    </a:lnTo>
                    <a:lnTo>
                      <a:pt x="345" y="0"/>
                    </a:lnTo>
                    <a:lnTo>
                      <a:pt x="363" y="2"/>
                    </a:lnTo>
                    <a:lnTo>
                      <a:pt x="379" y="4"/>
                    </a:lnTo>
                    <a:lnTo>
                      <a:pt x="395" y="7"/>
                    </a:lnTo>
                    <a:lnTo>
                      <a:pt x="411" y="10"/>
                    </a:lnTo>
                    <a:lnTo>
                      <a:pt x="426" y="15"/>
                    </a:lnTo>
                    <a:lnTo>
                      <a:pt x="457" y="26"/>
                    </a:lnTo>
                    <a:lnTo>
                      <a:pt x="485" y="39"/>
                    </a:lnTo>
                    <a:lnTo>
                      <a:pt x="512" y="57"/>
                    </a:lnTo>
                    <a:lnTo>
                      <a:pt x="537" y="76"/>
                    </a:lnTo>
                    <a:lnTo>
                      <a:pt x="562" y="97"/>
                    </a:lnTo>
                    <a:lnTo>
                      <a:pt x="582" y="120"/>
                    </a:lnTo>
                    <a:lnTo>
                      <a:pt x="602" y="145"/>
                    </a:lnTo>
                    <a:lnTo>
                      <a:pt x="618" y="172"/>
                    </a:lnTo>
                    <a:lnTo>
                      <a:pt x="631" y="200"/>
                    </a:lnTo>
                    <a:lnTo>
                      <a:pt x="642" y="231"/>
                    </a:lnTo>
                    <a:lnTo>
                      <a:pt x="648" y="246"/>
                    </a:lnTo>
                    <a:lnTo>
                      <a:pt x="650" y="262"/>
                    </a:lnTo>
                    <a:lnTo>
                      <a:pt x="654" y="278"/>
                    </a:lnTo>
                    <a:lnTo>
                      <a:pt x="656" y="296"/>
                    </a:lnTo>
                    <a:lnTo>
                      <a:pt x="657" y="312"/>
                    </a:lnTo>
                    <a:lnTo>
                      <a:pt x="657" y="329"/>
                    </a:lnTo>
                    <a:lnTo>
                      <a:pt x="657" y="329"/>
                    </a:lnTo>
                    <a:lnTo>
                      <a:pt x="657" y="346"/>
                    </a:lnTo>
                    <a:lnTo>
                      <a:pt x="656" y="362"/>
                    </a:lnTo>
                    <a:lnTo>
                      <a:pt x="654" y="379"/>
                    </a:lnTo>
                    <a:lnTo>
                      <a:pt x="650" y="395"/>
                    </a:lnTo>
                    <a:lnTo>
                      <a:pt x="648" y="411"/>
                    </a:lnTo>
                    <a:lnTo>
                      <a:pt x="642" y="426"/>
                    </a:lnTo>
                    <a:lnTo>
                      <a:pt x="631" y="457"/>
                    </a:lnTo>
                    <a:lnTo>
                      <a:pt x="618" y="485"/>
                    </a:lnTo>
                    <a:lnTo>
                      <a:pt x="602" y="512"/>
                    </a:lnTo>
                    <a:lnTo>
                      <a:pt x="582" y="538"/>
                    </a:lnTo>
                    <a:lnTo>
                      <a:pt x="562" y="562"/>
                    </a:lnTo>
                    <a:lnTo>
                      <a:pt x="537" y="582"/>
                    </a:lnTo>
                    <a:lnTo>
                      <a:pt x="512" y="601"/>
                    </a:lnTo>
                    <a:lnTo>
                      <a:pt x="485" y="618"/>
                    </a:lnTo>
                    <a:lnTo>
                      <a:pt x="457" y="632"/>
                    </a:lnTo>
                    <a:lnTo>
                      <a:pt x="426" y="642"/>
                    </a:lnTo>
                    <a:lnTo>
                      <a:pt x="411" y="648"/>
                    </a:lnTo>
                    <a:lnTo>
                      <a:pt x="395" y="650"/>
                    </a:lnTo>
                    <a:lnTo>
                      <a:pt x="379" y="653"/>
                    </a:lnTo>
                    <a:lnTo>
                      <a:pt x="363" y="656"/>
                    </a:lnTo>
                    <a:lnTo>
                      <a:pt x="345" y="657"/>
                    </a:lnTo>
                    <a:lnTo>
                      <a:pt x="329" y="657"/>
                    </a:lnTo>
                    <a:lnTo>
                      <a:pt x="329" y="657"/>
                    </a:lnTo>
                    <a:close/>
                    <a:moveTo>
                      <a:pt x="329" y="38"/>
                    </a:moveTo>
                    <a:lnTo>
                      <a:pt x="329" y="38"/>
                    </a:lnTo>
                    <a:lnTo>
                      <a:pt x="298" y="39"/>
                    </a:lnTo>
                    <a:lnTo>
                      <a:pt x="270" y="43"/>
                    </a:lnTo>
                    <a:lnTo>
                      <a:pt x="242" y="51"/>
                    </a:lnTo>
                    <a:lnTo>
                      <a:pt x="215" y="61"/>
                    </a:lnTo>
                    <a:lnTo>
                      <a:pt x="189" y="73"/>
                    </a:lnTo>
                    <a:lnTo>
                      <a:pt x="165" y="88"/>
                    </a:lnTo>
                    <a:lnTo>
                      <a:pt x="144" y="104"/>
                    </a:lnTo>
                    <a:lnTo>
                      <a:pt x="122" y="123"/>
                    </a:lnTo>
                    <a:lnTo>
                      <a:pt x="104" y="144"/>
                    </a:lnTo>
                    <a:lnTo>
                      <a:pt x="87" y="166"/>
                    </a:lnTo>
                    <a:lnTo>
                      <a:pt x="73" y="190"/>
                    </a:lnTo>
                    <a:lnTo>
                      <a:pt x="61" y="215"/>
                    </a:lnTo>
                    <a:lnTo>
                      <a:pt x="51" y="242"/>
                    </a:lnTo>
                    <a:lnTo>
                      <a:pt x="43" y="270"/>
                    </a:lnTo>
                    <a:lnTo>
                      <a:pt x="39" y="298"/>
                    </a:lnTo>
                    <a:lnTo>
                      <a:pt x="38" y="329"/>
                    </a:lnTo>
                    <a:lnTo>
                      <a:pt x="38" y="329"/>
                    </a:lnTo>
                    <a:lnTo>
                      <a:pt x="39" y="359"/>
                    </a:lnTo>
                    <a:lnTo>
                      <a:pt x="43" y="387"/>
                    </a:lnTo>
                    <a:lnTo>
                      <a:pt x="51" y="415"/>
                    </a:lnTo>
                    <a:lnTo>
                      <a:pt x="61" y="442"/>
                    </a:lnTo>
                    <a:lnTo>
                      <a:pt x="73" y="468"/>
                    </a:lnTo>
                    <a:lnTo>
                      <a:pt x="87" y="492"/>
                    </a:lnTo>
                    <a:lnTo>
                      <a:pt x="104" y="513"/>
                    </a:lnTo>
                    <a:lnTo>
                      <a:pt x="122" y="535"/>
                    </a:lnTo>
                    <a:lnTo>
                      <a:pt x="144" y="554"/>
                    </a:lnTo>
                    <a:lnTo>
                      <a:pt x="165" y="570"/>
                    </a:lnTo>
                    <a:lnTo>
                      <a:pt x="189" y="585"/>
                    </a:lnTo>
                    <a:lnTo>
                      <a:pt x="215" y="597"/>
                    </a:lnTo>
                    <a:lnTo>
                      <a:pt x="242" y="607"/>
                    </a:lnTo>
                    <a:lnTo>
                      <a:pt x="270" y="614"/>
                    </a:lnTo>
                    <a:lnTo>
                      <a:pt x="298" y="618"/>
                    </a:lnTo>
                    <a:lnTo>
                      <a:pt x="329" y="620"/>
                    </a:lnTo>
                    <a:lnTo>
                      <a:pt x="329" y="620"/>
                    </a:lnTo>
                    <a:lnTo>
                      <a:pt x="359" y="618"/>
                    </a:lnTo>
                    <a:lnTo>
                      <a:pt x="387" y="614"/>
                    </a:lnTo>
                    <a:lnTo>
                      <a:pt x="415" y="607"/>
                    </a:lnTo>
                    <a:lnTo>
                      <a:pt x="442" y="597"/>
                    </a:lnTo>
                    <a:lnTo>
                      <a:pt x="468" y="585"/>
                    </a:lnTo>
                    <a:lnTo>
                      <a:pt x="492" y="570"/>
                    </a:lnTo>
                    <a:lnTo>
                      <a:pt x="513" y="554"/>
                    </a:lnTo>
                    <a:lnTo>
                      <a:pt x="535" y="535"/>
                    </a:lnTo>
                    <a:lnTo>
                      <a:pt x="553" y="513"/>
                    </a:lnTo>
                    <a:lnTo>
                      <a:pt x="570" y="492"/>
                    </a:lnTo>
                    <a:lnTo>
                      <a:pt x="584" y="468"/>
                    </a:lnTo>
                    <a:lnTo>
                      <a:pt x="596" y="442"/>
                    </a:lnTo>
                    <a:lnTo>
                      <a:pt x="607" y="415"/>
                    </a:lnTo>
                    <a:lnTo>
                      <a:pt x="614" y="387"/>
                    </a:lnTo>
                    <a:lnTo>
                      <a:pt x="618" y="359"/>
                    </a:lnTo>
                    <a:lnTo>
                      <a:pt x="619" y="329"/>
                    </a:lnTo>
                    <a:lnTo>
                      <a:pt x="619" y="329"/>
                    </a:lnTo>
                    <a:lnTo>
                      <a:pt x="618" y="298"/>
                    </a:lnTo>
                    <a:lnTo>
                      <a:pt x="614" y="270"/>
                    </a:lnTo>
                    <a:lnTo>
                      <a:pt x="607" y="242"/>
                    </a:lnTo>
                    <a:lnTo>
                      <a:pt x="596" y="215"/>
                    </a:lnTo>
                    <a:lnTo>
                      <a:pt x="584" y="190"/>
                    </a:lnTo>
                    <a:lnTo>
                      <a:pt x="570" y="166"/>
                    </a:lnTo>
                    <a:lnTo>
                      <a:pt x="553" y="144"/>
                    </a:lnTo>
                    <a:lnTo>
                      <a:pt x="535" y="123"/>
                    </a:lnTo>
                    <a:lnTo>
                      <a:pt x="513" y="104"/>
                    </a:lnTo>
                    <a:lnTo>
                      <a:pt x="492" y="88"/>
                    </a:lnTo>
                    <a:lnTo>
                      <a:pt x="468" y="73"/>
                    </a:lnTo>
                    <a:lnTo>
                      <a:pt x="442" y="61"/>
                    </a:lnTo>
                    <a:lnTo>
                      <a:pt x="415" y="51"/>
                    </a:lnTo>
                    <a:lnTo>
                      <a:pt x="387" y="43"/>
                    </a:lnTo>
                    <a:lnTo>
                      <a:pt x="359" y="39"/>
                    </a:lnTo>
                    <a:lnTo>
                      <a:pt x="329" y="38"/>
                    </a:lnTo>
                    <a:lnTo>
                      <a:pt x="329" y="38"/>
                    </a:lnTo>
                    <a:close/>
                  </a:path>
                </a:pathLst>
              </a:custGeom>
              <a:solidFill>
                <a:srgbClr val="86F200"/>
              </a:solidFill>
              <a:ln w="9525">
                <a:solidFill>
                  <a:srgbClr val="3A5E9C"/>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grpSp>
        <p:pic>
          <p:nvPicPr>
            <p:cNvPr id="182" name="Graphic 181" descr="Upward trend outline">
              <a:extLst>
                <a:ext uri="{FF2B5EF4-FFF2-40B4-BE49-F238E27FC236}">
                  <a16:creationId xmlns:a16="http://schemas.microsoft.com/office/drawing/2014/main" id="{7D630690-C59A-43F4-AE1A-FA732C01431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flipH="1" flipV="1">
              <a:off x="4363704" y="2874967"/>
              <a:ext cx="126244" cy="126244"/>
            </a:xfrm>
            <a:prstGeom prst="rect">
              <a:avLst/>
            </a:prstGeom>
          </p:spPr>
        </p:pic>
      </p:grpSp>
      <p:grpSp>
        <p:nvGrpSpPr>
          <p:cNvPr id="37" name="Group 36">
            <a:extLst>
              <a:ext uri="{FF2B5EF4-FFF2-40B4-BE49-F238E27FC236}">
                <a16:creationId xmlns:a16="http://schemas.microsoft.com/office/drawing/2014/main" id="{78121EAE-AE6C-4163-AB4F-8F9DB098B46C}"/>
              </a:ext>
            </a:extLst>
          </p:cNvPr>
          <p:cNvGrpSpPr/>
          <p:nvPr/>
        </p:nvGrpSpPr>
        <p:grpSpPr>
          <a:xfrm>
            <a:off x="4162926" y="3149142"/>
            <a:ext cx="199053" cy="180994"/>
            <a:chOff x="4162926" y="3149142"/>
            <a:chExt cx="199053" cy="180994"/>
          </a:xfrm>
        </p:grpSpPr>
        <p:grpSp>
          <p:nvGrpSpPr>
            <p:cNvPr id="86" name="Group 85">
              <a:extLst>
                <a:ext uri="{FF2B5EF4-FFF2-40B4-BE49-F238E27FC236}">
                  <a16:creationId xmlns:a16="http://schemas.microsoft.com/office/drawing/2014/main" id="{8B3A4B29-4B3C-4C63-BBCE-7460EEE0A8D2}"/>
                </a:ext>
              </a:extLst>
            </p:cNvPr>
            <p:cNvGrpSpPr/>
            <p:nvPr/>
          </p:nvGrpSpPr>
          <p:grpSpPr>
            <a:xfrm>
              <a:off x="4162926" y="3149142"/>
              <a:ext cx="199053" cy="180994"/>
              <a:chOff x="5921415" y="-508726"/>
              <a:chExt cx="520701" cy="522288"/>
            </a:xfrm>
          </p:grpSpPr>
          <p:sp>
            <p:nvSpPr>
              <p:cNvPr id="87" name="Oval 86">
                <a:extLst>
                  <a:ext uri="{FF2B5EF4-FFF2-40B4-BE49-F238E27FC236}">
                    <a16:creationId xmlns:a16="http://schemas.microsoft.com/office/drawing/2014/main" id="{AC02745B-15F2-4DD3-89E1-A7F4CD6EBBAC}"/>
                  </a:ext>
                </a:extLst>
              </p:cNvPr>
              <p:cNvSpPr/>
              <p:nvPr/>
            </p:nvSpPr>
            <p:spPr>
              <a:xfrm>
                <a:off x="5928504" y="-500050"/>
                <a:ext cx="513612" cy="513612"/>
              </a:xfrm>
              <a:prstGeom prst="ellipse">
                <a:avLst/>
              </a:prstGeom>
              <a:solidFill>
                <a:srgbClr val="FFFFFF"/>
              </a:solidFill>
              <a:ln w="12700" cap="flat" cmpd="sng" algn="ctr">
                <a:solidFill>
                  <a:srgbClr val="3A5E9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FFFFFF"/>
                  </a:solidFill>
                  <a:effectLst/>
                  <a:uLnTx/>
                  <a:uFillTx/>
                  <a:latin typeface="Open Sans"/>
                  <a:ea typeface="+mn-ea"/>
                  <a:cs typeface="+mn-cs"/>
                </a:endParaRPr>
              </a:p>
            </p:txBody>
          </p:sp>
          <p:sp>
            <p:nvSpPr>
              <p:cNvPr id="88" name="Freeform 37">
                <a:extLst>
                  <a:ext uri="{FF2B5EF4-FFF2-40B4-BE49-F238E27FC236}">
                    <a16:creationId xmlns:a16="http://schemas.microsoft.com/office/drawing/2014/main" id="{486ADAD8-A189-4D78-8DAA-B51448236215}"/>
                  </a:ext>
                </a:extLst>
              </p:cNvPr>
              <p:cNvSpPr>
                <a:spLocks noEditPoints="1"/>
              </p:cNvSpPr>
              <p:nvPr/>
            </p:nvSpPr>
            <p:spPr bwMode="auto">
              <a:xfrm>
                <a:off x="5921415" y="-508726"/>
                <a:ext cx="520700" cy="522288"/>
              </a:xfrm>
              <a:custGeom>
                <a:avLst/>
                <a:gdLst>
                  <a:gd name="T0" fmla="*/ 312 w 657"/>
                  <a:gd name="T1" fmla="*/ 657 h 657"/>
                  <a:gd name="T2" fmla="*/ 262 w 657"/>
                  <a:gd name="T3" fmla="*/ 650 h 657"/>
                  <a:gd name="T4" fmla="*/ 200 w 657"/>
                  <a:gd name="T5" fmla="*/ 632 h 657"/>
                  <a:gd name="T6" fmla="*/ 120 w 657"/>
                  <a:gd name="T7" fmla="*/ 582 h 657"/>
                  <a:gd name="T8" fmla="*/ 57 w 657"/>
                  <a:gd name="T9" fmla="*/ 512 h 657"/>
                  <a:gd name="T10" fmla="*/ 15 w 657"/>
                  <a:gd name="T11" fmla="*/ 426 h 657"/>
                  <a:gd name="T12" fmla="*/ 4 w 657"/>
                  <a:gd name="T13" fmla="*/ 379 h 657"/>
                  <a:gd name="T14" fmla="*/ 0 w 657"/>
                  <a:gd name="T15" fmla="*/ 329 h 657"/>
                  <a:gd name="T16" fmla="*/ 1 w 657"/>
                  <a:gd name="T17" fmla="*/ 296 h 657"/>
                  <a:gd name="T18" fmla="*/ 11 w 657"/>
                  <a:gd name="T19" fmla="*/ 246 h 657"/>
                  <a:gd name="T20" fmla="*/ 39 w 657"/>
                  <a:gd name="T21" fmla="*/ 172 h 657"/>
                  <a:gd name="T22" fmla="*/ 97 w 657"/>
                  <a:gd name="T23" fmla="*/ 97 h 657"/>
                  <a:gd name="T24" fmla="*/ 172 w 657"/>
                  <a:gd name="T25" fmla="*/ 39 h 657"/>
                  <a:gd name="T26" fmla="*/ 247 w 657"/>
                  <a:gd name="T27" fmla="*/ 10 h 657"/>
                  <a:gd name="T28" fmla="*/ 296 w 657"/>
                  <a:gd name="T29" fmla="*/ 2 h 657"/>
                  <a:gd name="T30" fmla="*/ 329 w 657"/>
                  <a:gd name="T31" fmla="*/ 0 h 657"/>
                  <a:gd name="T32" fmla="*/ 379 w 657"/>
                  <a:gd name="T33" fmla="*/ 4 h 657"/>
                  <a:gd name="T34" fmla="*/ 426 w 657"/>
                  <a:gd name="T35" fmla="*/ 15 h 657"/>
                  <a:gd name="T36" fmla="*/ 512 w 657"/>
                  <a:gd name="T37" fmla="*/ 57 h 657"/>
                  <a:gd name="T38" fmla="*/ 582 w 657"/>
                  <a:gd name="T39" fmla="*/ 120 h 657"/>
                  <a:gd name="T40" fmla="*/ 631 w 657"/>
                  <a:gd name="T41" fmla="*/ 200 h 657"/>
                  <a:gd name="T42" fmla="*/ 650 w 657"/>
                  <a:gd name="T43" fmla="*/ 262 h 657"/>
                  <a:gd name="T44" fmla="*/ 657 w 657"/>
                  <a:gd name="T45" fmla="*/ 312 h 657"/>
                  <a:gd name="T46" fmla="*/ 657 w 657"/>
                  <a:gd name="T47" fmla="*/ 346 h 657"/>
                  <a:gd name="T48" fmla="*/ 650 w 657"/>
                  <a:gd name="T49" fmla="*/ 395 h 657"/>
                  <a:gd name="T50" fmla="*/ 631 w 657"/>
                  <a:gd name="T51" fmla="*/ 457 h 657"/>
                  <a:gd name="T52" fmla="*/ 582 w 657"/>
                  <a:gd name="T53" fmla="*/ 538 h 657"/>
                  <a:gd name="T54" fmla="*/ 512 w 657"/>
                  <a:gd name="T55" fmla="*/ 601 h 657"/>
                  <a:gd name="T56" fmla="*/ 426 w 657"/>
                  <a:gd name="T57" fmla="*/ 642 h 657"/>
                  <a:gd name="T58" fmla="*/ 379 w 657"/>
                  <a:gd name="T59" fmla="*/ 653 h 657"/>
                  <a:gd name="T60" fmla="*/ 329 w 657"/>
                  <a:gd name="T61" fmla="*/ 657 h 657"/>
                  <a:gd name="T62" fmla="*/ 329 w 657"/>
                  <a:gd name="T63" fmla="*/ 38 h 657"/>
                  <a:gd name="T64" fmla="*/ 242 w 657"/>
                  <a:gd name="T65" fmla="*/ 51 h 657"/>
                  <a:gd name="T66" fmla="*/ 165 w 657"/>
                  <a:gd name="T67" fmla="*/ 88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5 w 657"/>
                  <a:gd name="T81" fmla="*/ 570 h 657"/>
                  <a:gd name="T82" fmla="*/ 242 w 657"/>
                  <a:gd name="T83" fmla="*/ 607 h 657"/>
                  <a:gd name="T84" fmla="*/ 329 w 657"/>
                  <a:gd name="T85" fmla="*/ 620 h 657"/>
                  <a:gd name="T86" fmla="*/ 387 w 657"/>
                  <a:gd name="T87" fmla="*/ 614 h 657"/>
                  <a:gd name="T88" fmla="*/ 468 w 657"/>
                  <a:gd name="T89" fmla="*/ 585 h 657"/>
                  <a:gd name="T90" fmla="*/ 535 w 657"/>
                  <a:gd name="T91" fmla="*/ 535 h 657"/>
                  <a:gd name="T92" fmla="*/ 584 w 657"/>
                  <a:gd name="T93" fmla="*/ 468 h 657"/>
                  <a:gd name="T94" fmla="*/ 614 w 657"/>
                  <a:gd name="T95" fmla="*/ 387 h 657"/>
                  <a:gd name="T96" fmla="*/ 619 w 657"/>
                  <a:gd name="T97" fmla="*/ 329 h 657"/>
                  <a:gd name="T98" fmla="*/ 607 w 657"/>
                  <a:gd name="T99" fmla="*/ 242 h 657"/>
                  <a:gd name="T100" fmla="*/ 570 w 657"/>
                  <a:gd name="T101" fmla="*/ 166 h 657"/>
                  <a:gd name="T102" fmla="*/ 513 w 657"/>
                  <a:gd name="T103" fmla="*/ 104 h 657"/>
                  <a:gd name="T104" fmla="*/ 442 w 657"/>
                  <a:gd name="T105" fmla="*/ 61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7"/>
                    </a:lnTo>
                    <a:lnTo>
                      <a:pt x="296" y="656"/>
                    </a:lnTo>
                    <a:lnTo>
                      <a:pt x="278" y="653"/>
                    </a:lnTo>
                    <a:lnTo>
                      <a:pt x="262" y="650"/>
                    </a:lnTo>
                    <a:lnTo>
                      <a:pt x="247" y="648"/>
                    </a:lnTo>
                    <a:lnTo>
                      <a:pt x="231" y="642"/>
                    </a:lnTo>
                    <a:lnTo>
                      <a:pt x="200" y="632"/>
                    </a:lnTo>
                    <a:lnTo>
                      <a:pt x="172" y="618"/>
                    </a:lnTo>
                    <a:lnTo>
                      <a:pt x="145" y="601"/>
                    </a:lnTo>
                    <a:lnTo>
                      <a:pt x="120" y="582"/>
                    </a:lnTo>
                    <a:lnTo>
                      <a:pt x="97" y="562"/>
                    </a:lnTo>
                    <a:lnTo>
                      <a:pt x="75" y="538"/>
                    </a:lnTo>
                    <a:lnTo>
                      <a:pt x="57" y="512"/>
                    </a:lnTo>
                    <a:lnTo>
                      <a:pt x="39" y="485"/>
                    </a:lnTo>
                    <a:lnTo>
                      <a:pt x="26" y="457"/>
                    </a:lnTo>
                    <a:lnTo>
                      <a:pt x="15" y="426"/>
                    </a:lnTo>
                    <a:lnTo>
                      <a:pt x="11" y="411"/>
                    </a:lnTo>
                    <a:lnTo>
                      <a:pt x="7" y="395"/>
                    </a:lnTo>
                    <a:lnTo>
                      <a:pt x="4" y="379"/>
                    </a:lnTo>
                    <a:lnTo>
                      <a:pt x="1" y="362"/>
                    </a:lnTo>
                    <a:lnTo>
                      <a:pt x="0" y="346"/>
                    </a:lnTo>
                    <a:lnTo>
                      <a:pt x="0" y="329"/>
                    </a:lnTo>
                    <a:lnTo>
                      <a:pt x="0" y="329"/>
                    </a:lnTo>
                    <a:lnTo>
                      <a:pt x="0" y="312"/>
                    </a:lnTo>
                    <a:lnTo>
                      <a:pt x="1" y="296"/>
                    </a:lnTo>
                    <a:lnTo>
                      <a:pt x="4" y="278"/>
                    </a:lnTo>
                    <a:lnTo>
                      <a:pt x="7" y="262"/>
                    </a:lnTo>
                    <a:lnTo>
                      <a:pt x="11" y="246"/>
                    </a:lnTo>
                    <a:lnTo>
                      <a:pt x="15" y="231"/>
                    </a:lnTo>
                    <a:lnTo>
                      <a:pt x="26" y="200"/>
                    </a:lnTo>
                    <a:lnTo>
                      <a:pt x="39" y="172"/>
                    </a:lnTo>
                    <a:lnTo>
                      <a:pt x="57" y="145"/>
                    </a:lnTo>
                    <a:lnTo>
                      <a:pt x="75" y="120"/>
                    </a:lnTo>
                    <a:lnTo>
                      <a:pt x="97" y="97"/>
                    </a:lnTo>
                    <a:lnTo>
                      <a:pt x="120" y="76"/>
                    </a:lnTo>
                    <a:lnTo>
                      <a:pt x="145" y="57"/>
                    </a:lnTo>
                    <a:lnTo>
                      <a:pt x="172" y="39"/>
                    </a:lnTo>
                    <a:lnTo>
                      <a:pt x="200" y="26"/>
                    </a:lnTo>
                    <a:lnTo>
                      <a:pt x="231" y="15"/>
                    </a:lnTo>
                    <a:lnTo>
                      <a:pt x="247" y="10"/>
                    </a:lnTo>
                    <a:lnTo>
                      <a:pt x="262" y="7"/>
                    </a:lnTo>
                    <a:lnTo>
                      <a:pt x="278" y="4"/>
                    </a:lnTo>
                    <a:lnTo>
                      <a:pt x="296" y="2"/>
                    </a:lnTo>
                    <a:lnTo>
                      <a:pt x="312" y="0"/>
                    </a:lnTo>
                    <a:lnTo>
                      <a:pt x="329" y="0"/>
                    </a:lnTo>
                    <a:lnTo>
                      <a:pt x="329" y="0"/>
                    </a:lnTo>
                    <a:lnTo>
                      <a:pt x="345" y="0"/>
                    </a:lnTo>
                    <a:lnTo>
                      <a:pt x="363" y="2"/>
                    </a:lnTo>
                    <a:lnTo>
                      <a:pt x="379" y="4"/>
                    </a:lnTo>
                    <a:lnTo>
                      <a:pt x="395" y="7"/>
                    </a:lnTo>
                    <a:lnTo>
                      <a:pt x="411" y="10"/>
                    </a:lnTo>
                    <a:lnTo>
                      <a:pt x="426" y="15"/>
                    </a:lnTo>
                    <a:lnTo>
                      <a:pt x="457" y="26"/>
                    </a:lnTo>
                    <a:lnTo>
                      <a:pt x="485" y="39"/>
                    </a:lnTo>
                    <a:lnTo>
                      <a:pt x="512" y="57"/>
                    </a:lnTo>
                    <a:lnTo>
                      <a:pt x="537" y="76"/>
                    </a:lnTo>
                    <a:lnTo>
                      <a:pt x="562" y="97"/>
                    </a:lnTo>
                    <a:lnTo>
                      <a:pt x="582" y="120"/>
                    </a:lnTo>
                    <a:lnTo>
                      <a:pt x="602" y="145"/>
                    </a:lnTo>
                    <a:lnTo>
                      <a:pt x="618" y="172"/>
                    </a:lnTo>
                    <a:lnTo>
                      <a:pt x="631" y="200"/>
                    </a:lnTo>
                    <a:lnTo>
                      <a:pt x="642" y="231"/>
                    </a:lnTo>
                    <a:lnTo>
                      <a:pt x="648" y="246"/>
                    </a:lnTo>
                    <a:lnTo>
                      <a:pt x="650" y="262"/>
                    </a:lnTo>
                    <a:lnTo>
                      <a:pt x="654" y="278"/>
                    </a:lnTo>
                    <a:lnTo>
                      <a:pt x="656" y="296"/>
                    </a:lnTo>
                    <a:lnTo>
                      <a:pt x="657" y="312"/>
                    </a:lnTo>
                    <a:lnTo>
                      <a:pt x="657" y="329"/>
                    </a:lnTo>
                    <a:lnTo>
                      <a:pt x="657" y="329"/>
                    </a:lnTo>
                    <a:lnTo>
                      <a:pt x="657" y="346"/>
                    </a:lnTo>
                    <a:lnTo>
                      <a:pt x="656" y="362"/>
                    </a:lnTo>
                    <a:lnTo>
                      <a:pt x="654" y="379"/>
                    </a:lnTo>
                    <a:lnTo>
                      <a:pt x="650" y="395"/>
                    </a:lnTo>
                    <a:lnTo>
                      <a:pt x="648" y="411"/>
                    </a:lnTo>
                    <a:lnTo>
                      <a:pt x="642" y="426"/>
                    </a:lnTo>
                    <a:lnTo>
                      <a:pt x="631" y="457"/>
                    </a:lnTo>
                    <a:lnTo>
                      <a:pt x="618" y="485"/>
                    </a:lnTo>
                    <a:lnTo>
                      <a:pt x="602" y="512"/>
                    </a:lnTo>
                    <a:lnTo>
                      <a:pt x="582" y="538"/>
                    </a:lnTo>
                    <a:lnTo>
                      <a:pt x="562" y="562"/>
                    </a:lnTo>
                    <a:lnTo>
                      <a:pt x="537" y="582"/>
                    </a:lnTo>
                    <a:lnTo>
                      <a:pt x="512" y="601"/>
                    </a:lnTo>
                    <a:lnTo>
                      <a:pt x="485" y="618"/>
                    </a:lnTo>
                    <a:lnTo>
                      <a:pt x="457" y="632"/>
                    </a:lnTo>
                    <a:lnTo>
                      <a:pt x="426" y="642"/>
                    </a:lnTo>
                    <a:lnTo>
                      <a:pt x="411" y="648"/>
                    </a:lnTo>
                    <a:lnTo>
                      <a:pt x="395" y="650"/>
                    </a:lnTo>
                    <a:lnTo>
                      <a:pt x="379" y="653"/>
                    </a:lnTo>
                    <a:lnTo>
                      <a:pt x="363" y="656"/>
                    </a:lnTo>
                    <a:lnTo>
                      <a:pt x="345" y="657"/>
                    </a:lnTo>
                    <a:lnTo>
                      <a:pt x="329" y="657"/>
                    </a:lnTo>
                    <a:lnTo>
                      <a:pt x="329" y="657"/>
                    </a:lnTo>
                    <a:close/>
                    <a:moveTo>
                      <a:pt x="329" y="38"/>
                    </a:moveTo>
                    <a:lnTo>
                      <a:pt x="329" y="38"/>
                    </a:lnTo>
                    <a:lnTo>
                      <a:pt x="298" y="39"/>
                    </a:lnTo>
                    <a:lnTo>
                      <a:pt x="270" y="43"/>
                    </a:lnTo>
                    <a:lnTo>
                      <a:pt x="242" y="51"/>
                    </a:lnTo>
                    <a:lnTo>
                      <a:pt x="215" y="61"/>
                    </a:lnTo>
                    <a:lnTo>
                      <a:pt x="189" y="73"/>
                    </a:lnTo>
                    <a:lnTo>
                      <a:pt x="165" y="88"/>
                    </a:lnTo>
                    <a:lnTo>
                      <a:pt x="144" y="104"/>
                    </a:lnTo>
                    <a:lnTo>
                      <a:pt x="122" y="123"/>
                    </a:lnTo>
                    <a:lnTo>
                      <a:pt x="104" y="144"/>
                    </a:lnTo>
                    <a:lnTo>
                      <a:pt x="87" y="166"/>
                    </a:lnTo>
                    <a:lnTo>
                      <a:pt x="73" y="190"/>
                    </a:lnTo>
                    <a:lnTo>
                      <a:pt x="61" y="215"/>
                    </a:lnTo>
                    <a:lnTo>
                      <a:pt x="51" y="242"/>
                    </a:lnTo>
                    <a:lnTo>
                      <a:pt x="43" y="270"/>
                    </a:lnTo>
                    <a:lnTo>
                      <a:pt x="39" y="298"/>
                    </a:lnTo>
                    <a:lnTo>
                      <a:pt x="38" y="329"/>
                    </a:lnTo>
                    <a:lnTo>
                      <a:pt x="38" y="329"/>
                    </a:lnTo>
                    <a:lnTo>
                      <a:pt x="39" y="359"/>
                    </a:lnTo>
                    <a:lnTo>
                      <a:pt x="43" y="387"/>
                    </a:lnTo>
                    <a:lnTo>
                      <a:pt x="51" y="415"/>
                    </a:lnTo>
                    <a:lnTo>
                      <a:pt x="61" y="442"/>
                    </a:lnTo>
                    <a:lnTo>
                      <a:pt x="73" y="468"/>
                    </a:lnTo>
                    <a:lnTo>
                      <a:pt x="87" y="492"/>
                    </a:lnTo>
                    <a:lnTo>
                      <a:pt x="104" y="513"/>
                    </a:lnTo>
                    <a:lnTo>
                      <a:pt x="122" y="535"/>
                    </a:lnTo>
                    <a:lnTo>
                      <a:pt x="144" y="554"/>
                    </a:lnTo>
                    <a:lnTo>
                      <a:pt x="165" y="570"/>
                    </a:lnTo>
                    <a:lnTo>
                      <a:pt x="189" y="585"/>
                    </a:lnTo>
                    <a:lnTo>
                      <a:pt x="215" y="597"/>
                    </a:lnTo>
                    <a:lnTo>
                      <a:pt x="242" y="607"/>
                    </a:lnTo>
                    <a:lnTo>
                      <a:pt x="270" y="614"/>
                    </a:lnTo>
                    <a:lnTo>
                      <a:pt x="298" y="618"/>
                    </a:lnTo>
                    <a:lnTo>
                      <a:pt x="329" y="620"/>
                    </a:lnTo>
                    <a:lnTo>
                      <a:pt x="329" y="620"/>
                    </a:lnTo>
                    <a:lnTo>
                      <a:pt x="359" y="618"/>
                    </a:lnTo>
                    <a:lnTo>
                      <a:pt x="387" y="614"/>
                    </a:lnTo>
                    <a:lnTo>
                      <a:pt x="415" y="607"/>
                    </a:lnTo>
                    <a:lnTo>
                      <a:pt x="442" y="597"/>
                    </a:lnTo>
                    <a:lnTo>
                      <a:pt x="468" y="585"/>
                    </a:lnTo>
                    <a:lnTo>
                      <a:pt x="492" y="570"/>
                    </a:lnTo>
                    <a:lnTo>
                      <a:pt x="513" y="554"/>
                    </a:lnTo>
                    <a:lnTo>
                      <a:pt x="535" y="535"/>
                    </a:lnTo>
                    <a:lnTo>
                      <a:pt x="553" y="513"/>
                    </a:lnTo>
                    <a:lnTo>
                      <a:pt x="570" y="492"/>
                    </a:lnTo>
                    <a:lnTo>
                      <a:pt x="584" y="468"/>
                    </a:lnTo>
                    <a:lnTo>
                      <a:pt x="596" y="442"/>
                    </a:lnTo>
                    <a:lnTo>
                      <a:pt x="607" y="415"/>
                    </a:lnTo>
                    <a:lnTo>
                      <a:pt x="614" y="387"/>
                    </a:lnTo>
                    <a:lnTo>
                      <a:pt x="618" y="359"/>
                    </a:lnTo>
                    <a:lnTo>
                      <a:pt x="619" y="329"/>
                    </a:lnTo>
                    <a:lnTo>
                      <a:pt x="619" y="329"/>
                    </a:lnTo>
                    <a:lnTo>
                      <a:pt x="618" y="298"/>
                    </a:lnTo>
                    <a:lnTo>
                      <a:pt x="614" y="270"/>
                    </a:lnTo>
                    <a:lnTo>
                      <a:pt x="607" y="242"/>
                    </a:lnTo>
                    <a:lnTo>
                      <a:pt x="596" y="215"/>
                    </a:lnTo>
                    <a:lnTo>
                      <a:pt x="584" y="190"/>
                    </a:lnTo>
                    <a:lnTo>
                      <a:pt x="570" y="166"/>
                    </a:lnTo>
                    <a:lnTo>
                      <a:pt x="553" y="144"/>
                    </a:lnTo>
                    <a:lnTo>
                      <a:pt x="535" y="123"/>
                    </a:lnTo>
                    <a:lnTo>
                      <a:pt x="513" y="104"/>
                    </a:lnTo>
                    <a:lnTo>
                      <a:pt x="492" y="88"/>
                    </a:lnTo>
                    <a:lnTo>
                      <a:pt x="468" y="73"/>
                    </a:lnTo>
                    <a:lnTo>
                      <a:pt x="442" y="61"/>
                    </a:lnTo>
                    <a:lnTo>
                      <a:pt x="415" y="51"/>
                    </a:lnTo>
                    <a:lnTo>
                      <a:pt x="387" y="43"/>
                    </a:lnTo>
                    <a:lnTo>
                      <a:pt x="359" y="39"/>
                    </a:lnTo>
                    <a:lnTo>
                      <a:pt x="329" y="38"/>
                    </a:lnTo>
                    <a:lnTo>
                      <a:pt x="329" y="38"/>
                    </a:lnTo>
                    <a:close/>
                  </a:path>
                </a:pathLst>
              </a:custGeom>
              <a:solidFill>
                <a:srgbClr val="86F200"/>
              </a:solidFill>
              <a:ln w="9525">
                <a:solidFill>
                  <a:srgbClr val="3A5E9C"/>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rgbClr val="000000"/>
                  </a:solidFill>
                  <a:effectLst/>
                  <a:uLnTx/>
                  <a:uFillTx/>
                  <a:latin typeface="Open Sans"/>
                </a:endParaRPr>
              </a:p>
            </p:txBody>
          </p:sp>
        </p:grpSp>
        <p:pic>
          <p:nvPicPr>
            <p:cNvPr id="183" name="Graphic 182" descr="Internet with solid fill">
              <a:extLst>
                <a:ext uri="{FF2B5EF4-FFF2-40B4-BE49-F238E27FC236}">
                  <a16:creationId xmlns:a16="http://schemas.microsoft.com/office/drawing/2014/main" id="{9D775CCB-FC68-473C-9A95-3E34C3237714}"/>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10800000" flipH="1" flipV="1">
              <a:off x="4200381" y="3182175"/>
              <a:ext cx="124143" cy="126244"/>
            </a:xfrm>
            <a:prstGeom prst="rect">
              <a:avLst/>
            </a:prstGeom>
          </p:spPr>
        </p:pic>
      </p:grpSp>
      <p:grpSp>
        <p:nvGrpSpPr>
          <p:cNvPr id="211" name="Group 210">
            <a:extLst>
              <a:ext uri="{FF2B5EF4-FFF2-40B4-BE49-F238E27FC236}">
                <a16:creationId xmlns:a16="http://schemas.microsoft.com/office/drawing/2014/main" id="{465518E5-F25F-4FC5-BB50-ABBC3611C016}"/>
              </a:ext>
            </a:extLst>
          </p:cNvPr>
          <p:cNvGrpSpPr>
            <a:grpSpLocks noChangeAspect="1"/>
          </p:cNvGrpSpPr>
          <p:nvPr/>
        </p:nvGrpSpPr>
        <p:grpSpPr>
          <a:xfrm>
            <a:off x="3764191" y="3237525"/>
            <a:ext cx="97773" cy="91440"/>
            <a:chOff x="5753738" y="2427352"/>
            <a:chExt cx="272361" cy="254721"/>
          </a:xfrm>
          <a:solidFill>
            <a:schemeClr val="tx1"/>
          </a:solidFill>
        </p:grpSpPr>
        <p:sp>
          <p:nvSpPr>
            <p:cNvPr id="212" name="Graphic 4">
              <a:extLst>
                <a:ext uri="{FF2B5EF4-FFF2-40B4-BE49-F238E27FC236}">
                  <a16:creationId xmlns:a16="http://schemas.microsoft.com/office/drawing/2014/main" id="{AEB502B4-9018-44F5-85A8-E415942BEF69}"/>
                </a:ext>
              </a:extLst>
            </p:cNvPr>
            <p:cNvSpPr/>
            <p:nvPr/>
          </p:nvSpPr>
          <p:spPr>
            <a:xfrm>
              <a:off x="5753738" y="2489654"/>
              <a:ext cx="272361" cy="192419"/>
            </a:xfrm>
            <a:custGeom>
              <a:avLst/>
              <a:gdLst>
                <a:gd name="connsiteX0" fmla="*/ 271973 w 272361"/>
                <a:gd name="connsiteY0" fmla="*/ 91552 h 192419"/>
                <a:gd name="connsiteX1" fmla="*/ 263666 w 272361"/>
                <a:gd name="connsiteY1" fmla="*/ 87722 h 192419"/>
                <a:gd name="connsiteX2" fmla="*/ 234272 w 272361"/>
                <a:gd name="connsiteY2" fmla="*/ 99852 h 192419"/>
                <a:gd name="connsiteX3" fmla="*/ 224687 w 272361"/>
                <a:gd name="connsiteY3" fmla="*/ 88360 h 192419"/>
                <a:gd name="connsiteX4" fmla="*/ 216380 w 272361"/>
                <a:gd name="connsiteY4" fmla="*/ 78146 h 192419"/>
                <a:gd name="connsiteX5" fmla="*/ 215741 w 272361"/>
                <a:gd name="connsiteY5" fmla="*/ 77508 h 192419"/>
                <a:gd name="connsiteX6" fmla="*/ 241301 w 272361"/>
                <a:gd name="connsiteY6" fmla="*/ 68570 h 192419"/>
                <a:gd name="connsiteX7" fmla="*/ 243218 w 272361"/>
                <a:gd name="connsiteY7" fmla="*/ 59633 h 192419"/>
                <a:gd name="connsiteX8" fmla="*/ 234272 w 272361"/>
                <a:gd name="connsiteY8" fmla="*/ 57717 h 192419"/>
                <a:gd name="connsiteX9" fmla="*/ 199766 w 272361"/>
                <a:gd name="connsiteY9" fmla="*/ 65378 h 192419"/>
                <a:gd name="connsiteX10" fmla="*/ 199766 w 272361"/>
                <a:gd name="connsiteY10" fmla="*/ 65378 h 192419"/>
                <a:gd name="connsiteX11" fmla="*/ 199127 w 272361"/>
                <a:gd name="connsiteY11" fmla="*/ 65378 h 192419"/>
                <a:gd name="connsiteX12" fmla="*/ 165261 w 272361"/>
                <a:gd name="connsiteY12" fmla="*/ 51972 h 192419"/>
                <a:gd name="connsiteX13" fmla="*/ 165261 w 272361"/>
                <a:gd name="connsiteY13" fmla="*/ 51972 h 192419"/>
                <a:gd name="connsiteX14" fmla="*/ 163983 w 272361"/>
                <a:gd name="connsiteY14" fmla="*/ 51972 h 192419"/>
                <a:gd name="connsiteX15" fmla="*/ 162705 w 272361"/>
                <a:gd name="connsiteY15" fmla="*/ 51972 h 192419"/>
                <a:gd name="connsiteX16" fmla="*/ 162705 w 272361"/>
                <a:gd name="connsiteY16" fmla="*/ 51972 h 192419"/>
                <a:gd name="connsiteX17" fmla="*/ 112863 w 272361"/>
                <a:gd name="connsiteY17" fmla="*/ 57079 h 192419"/>
                <a:gd name="connsiteX18" fmla="*/ 110307 w 272361"/>
                <a:gd name="connsiteY18" fmla="*/ 57717 h 192419"/>
                <a:gd name="connsiteX19" fmla="*/ 78358 w 272361"/>
                <a:gd name="connsiteY19" fmla="*/ 60909 h 192419"/>
                <a:gd name="connsiteX20" fmla="*/ 103917 w 272361"/>
                <a:gd name="connsiteY20" fmla="*/ 38565 h 192419"/>
                <a:gd name="connsiteX21" fmla="*/ 135867 w 272361"/>
                <a:gd name="connsiteY21" fmla="*/ 26436 h 192419"/>
                <a:gd name="connsiteX22" fmla="*/ 158871 w 272361"/>
                <a:gd name="connsiteY22" fmla="*/ 25797 h 192419"/>
                <a:gd name="connsiteX23" fmla="*/ 171651 w 272361"/>
                <a:gd name="connsiteY23" fmla="*/ 26436 h 192419"/>
                <a:gd name="connsiteX24" fmla="*/ 211268 w 272361"/>
                <a:gd name="connsiteY24" fmla="*/ 26436 h 192419"/>
                <a:gd name="connsiteX25" fmla="*/ 211268 w 272361"/>
                <a:gd name="connsiteY25" fmla="*/ 26436 h 192419"/>
                <a:gd name="connsiteX26" fmla="*/ 220853 w 272361"/>
                <a:gd name="connsiteY26" fmla="*/ 23882 h 192419"/>
                <a:gd name="connsiteX27" fmla="*/ 241940 w 272361"/>
                <a:gd name="connsiteY27" fmla="*/ 12391 h 192419"/>
                <a:gd name="connsiteX28" fmla="*/ 244496 w 272361"/>
                <a:gd name="connsiteY28" fmla="*/ 3453 h 192419"/>
                <a:gd name="connsiteX29" fmla="*/ 235550 w 272361"/>
                <a:gd name="connsiteY29" fmla="*/ 900 h 192419"/>
                <a:gd name="connsiteX30" fmla="*/ 213824 w 272361"/>
                <a:gd name="connsiteY30" fmla="*/ 12391 h 192419"/>
                <a:gd name="connsiteX31" fmla="*/ 210629 w 272361"/>
                <a:gd name="connsiteY31" fmla="*/ 13029 h 192419"/>
                <a:gd name="connsiteX32" fmla="*/ 210629 w 272361"/>
                <a:gd name="connsiteY32" fmla="*/ 13029 h 192419"/>
                <a:gd name="connsiteX33" fmla="*/ 171012 w 272361"/>
                <a:gd name="connsiteY33" fmla="*/ 13029 h 192419"/>
                <a:gd name="connsiteX34" fmla="*/ 159510 w 272361"/>
                <a:gd name="connsiteY34" fmla="*/ 12391 h 192419"/>
                <a:gd name="connsiteX35" fmla="*/ 130755 w 272361"/>
                <a:gd name="connsiteY35" fmla="*/ 14306 h 192419"/>
                <a:gd name="connsiteX36" fmla="*/ 130116 w 272361"/>
                <a:gd name="connsiteY36" fmla="*/ 14306 h 192419"/>
                <a:gd name="connsiteX37" fmla="*/ 112863 w 272361"/>
                <a:gd name="connsiteY37" fmla="*/ 8561 h 192419"/>
                <a:gd name="connsiteX38" fmla="*/ 111585 w 272361"/>
                <a:gd name="connsiteY38" fmla="*/ 8561 h 192419"/>
                <a:gd name="connsiteX39" fmla="*/ 101361 w 272361"/>
                <a:gd name="connsiteY39" fmla="*/ 9199 h 192419"/>
                <a:gd name="connsiteX40" fmla="*/ 68134 w 272361"/>
                <a:gd name="connsiteY40" fmla="*/ 16221 h 192419"/>
                <a:gd name="connsiteX41" fmla="*/ 63022 w 272361"/>
                <a:gd name="connsiteY41" fmla="*/ 15583 h 192419"/>
                <a:gd name="connsiteX42" fmla="*/ 43852 w 272361"/>
                <a:gd name="connsiteY42" fmla="*/ 7284 h 192419"/>
                <a:gd name="connsiteX43" fmla="*/ 35545 w 272361"/>
                <a:gd name="connsiteY43" fmla="*/ 10476 h 192419"/>
                <a:gd name="connsiteX44" fmla="*/ 38740 w 272361"/>
                <a:gd name="connsiteY44" fmla="*/ 18775 h 192419"/>
                <a:gd name="connsiteX45" fmla="*/ 57910 w 272361"/>
                <a:gd name="connsiteY45" fmla="*/ 27713 h 192419"/>
                <a:gd name="connsiteX46" fmla="*/ 66856 w 272361"/>
                <a:gd name="connsiteY46" fmla="*/ 28989 h 192419"/>
                <a:gd name="connsiteX47" fmla="*/ 70690 w 272361"/>
                <a:gd name="connsiteY47" fmla="*/ 28351 h 192419"/>
                <a:gd name="connsiteX48" fmla="*/ 103917 w 272361"/>
                <a:gd name="connsiteY48" fmla="*/ 21329 h 192419"/>
                <a:gd name="connsiteX49" fmla="*/ 109029 w 272361"/>
                <a:gd name="connsiteY49" fmla="*/ 20690 h 192419"/>
                <a:gd name="connsiteX50" fmla="*/ 110307 w 272361"/>
                <a:gd name="connsiteY50" fmla="*/ 21329 h 192419"/>
                <a:gd name="connsiteX51" fmla="*/ 96888 w 272361"/>
                <a:gd name="connsiteY51" fmla="*/ 26436 h 192419"/>
                <a:gd name="connsiteX52" fmla="*/ 94971 w 272361"/>
                <a:gd name="connsiteY52" fmla="*/ 27713 h 192419"/>
                <a:gd name="connsiteX53" fmla="*/ 72607 w 272361"/>
                <a:gd name="connsiteY53" fmla="*/ 46865 h 192419"/>
                <a:gd name="connsiteX54" fmla="*/ 66217 w 272361"/>
                <a:gd name="connsiteY54" fmla="*/ 53249 h 192419"/>
                <a:gd name="connsiteX55" fmla="*/ 64939 w 272361"/>
                <a:gd name="connsiteY55" fmla="*/ 66017 h 192419"/>
                <a:gd name="connsiteX56" fmla="*/ 87303 w 272361"/>
                <a:gd name="connsiteY56" fmla="*/ 78784 h 192419"/>
                <a:gd name="connsiteX57" fmla="*/ 114780 w 272361"/>
                <a:gd name="connsiteY57" fmla="*/ 69847 h 192419"/>
                <a:gd name="connsiteX58" fmla="*/ 161427 w 272361"/>
                <a:gd name="connsiteY58" fmla="*/ 65378 h 192419"/>
                <a:gd name="connsiteX59" fmla="*/ 193377 w 272361"/>
                <a:gd name="connsiteY59" fmla="*/ 78146 h 192419"/>
                <a:gd name="connsiteX60" fmla="*/ 205517 w 272361"/>
                <a:gd name="connsiteY60" fmla="*/ 87084 h 192419"/>
                <a:gd name="connsiteX61" fmla="*/ 214463 w 272361"/>
                <a:gd name="connsiteY61" fmla="*/ 97936 h 192419"/>
                <a:gd name="connsiteX62" fmla="*/ 226604 w 272361"/>
                <a:gd name="connsiteY62" fmla="*/ 112620 h 192419"/>
                <a:gd name="connsiteX63" fmla="*/ 228521 w 272361"/>
                <a:gd name="connsiteY63" fmla="*/ 114535 h 192419"/>
                <a:gd name="connsiteX64" fmla="*/ 230438 w 272361"/>
                <a:gd name="connsiteY64" fmla="*/ 117727 h 192419"/>
                <a:gd name="connsiteX65" fmla="*/ 228521 w 272361"/>
                <a:gd name="connsiteY65" fmla="*/ 121557 h 192419"/>
                <a:gd name="connsiteX66" fmla="*/ 223409 w 272361"/>
                <a:gd name="connsiteY66" fmla="*/ 124749 h 192419"/>
                <a:gd name="connsiteX67" fmla="*/ 209990 w 272361"/>
                <a:gd name="connsiteY67" fmla="*/ 113896 h 192419"/>
                <a:gd name="connsiteX68" fmla="*/ 195293 w 272361"/>
                <a:gd name="connsiteY68" fmla="*/ 101128 h 192419"/>
                <a:gd name="connsiteX69" fmla="*/ 186347 w 272361"/>
                <a:gd name="connsiteY69" fmla="*/ 102405 h 192419"/>
                <a:gd name="connsiteX70" fmla="*/ 187625 w 272361"/>
                <a:gd name="connsiteY70" fmla="*/ 111343 h 192419"/>
                <a:gd name="connsiteX71" fmla="*/ 201683 w 272361"/>
                <a:gd name="connsiteY71" fmla="*/ 123472 h 192419"/>
                <a:gd name="connsiteX72" fmla="*/ 212546 w 272361"/>
                <a:gd name="connsiteY72" fmla="*/ 133048 h 192419"/>
                <a:gd name="connsiteX73" fmla="*/ 213185 w 272361"/>
                <a:gd name="connsiteY73" fmla="*/ 133687 h 192419"/>
                <a:gd name="connsiteX74" fmla="*/ 215102 w 272361"/>
                <a:gd name="connsiteY74" fmla="*/ 138155 h 192419"/>
                <a:gd name="connsiteX75" fmla="*/ 212546 w 272361"/>
                <a:gd name="connsiteY75" fmla="*/ 143901 h 192419"/>
                <a:gd name="connsiteX76" fmla="*/ 206795 w 272361"/>
                <a:gd name="connsiteY76" fmla="*/ 146455 h 192419"/>
                <a:gd name="connsiteX77" fmla="*/ 200405 w 272361"/>
                <a:gd name="connsiteY77" fmla="*/ 141347 h 192419"/>
                <a:gd name="connsiteX78" fmla="*/ 190182 w 272361"/>
                <a:gd name="connsiteY78" fmla="*/ 133048 h 192419"/>
                <a:gd name="connsiteX79" fmla="*/ 188265 w 272361"/>
                <a:gd name="connsiteY79" fmla="*/ 131771 h 192419"/>
                <a:gd name="connsiteX80" fmla="*/ 174846 w 272361"/>
                <a:gd name="connsiteY80" fmla="*/ 119003 h 192419"/>
                <a:gd name="connsiteX81" fmla="*/ 165900 w 272361"/>
                <a:gd name="connsiteY81" fmla="*/ 119642 h 192419"/>
                <a:gd name="connsiteX82" fmla="*/ 166539 w 272361"/>
                <a:gd name="connsiteY82" fmla="*/ 128579 h 192419"/>
                <a:gd name="connsiteX83" fmla="*/ 179319 w 272361"/>
                <a:gd name="connsiteY83" fmla="*/ 140071 h 192419"/>
                <a:gd name="connsiteX84" fmla="*/ 181236 w 272361"/>
                <a:gd name="connsiteY84" fmla="*/ 141986 h 192419"/>
                <a:gd name="connsiteX85" fmla="*/ 181236 w 272361"/>
                <a:gd name="connsiteY85" fmla="*/ 141986 h 192419"/>
                <a:gd name="connsiteX86" fmla="*/ 181236 w 272361"/>
                <a:gd name="connsiteY86" fmla="*/ 141986 h 192419"/>
                <a:gd name="connsiteX87" fmla="*/ 188265 w 272361"/>
                <a:gd name="connsiteY87" fmla="*/ 149008 h 192419"/>
                <a:gd name="connsiteX88" fmla="*/ 190182 w 272361"/>
                <a:gd name="connsiteY88" fmla="*/ 150923 h 192419"/>
                <a:gd name="connsiteX89" fmla="*/ 191460 w 272361"/>
                <a:gd name="connsiteY89" fmla="*/ 152200 h 192419"/>
                <a:gd name="connsiteX90" fmla="*/ 188904 w 272361"/>
                <a:gd name="connsiteY90" fmla="*/ 157946 h 192419"/>
                <a:gd name="connsiteX91" fmla="*/ 183792 w 272361"/>
                <a:gd name="connsiteY91" fmla="*/ 160499 h 192419"/>
                <a:gd name="connsiteX92" fmla="*/ 171012 w 272361"/>
                <a:gd name="connsiteY92" fmla="*/ 150285 h 192419"/>
                <a:gd name="connsiteX93" fmla="*/ 156315 w 272361"/>
                <a:gd name="connsiteY93" fmla="*/ 137517 h 192419"/>
                <a:gd name="connsiteX94" fmla="*/ 147369 w 272361"/>
                <a:gd name="connsiteY94" fmla="*/ 138794 h 192419"/>
                <a:gd name="connsiteX95" fmla="*/ 148647 w 272361"/>
                <a:gd name="connsiteY95" fmla="*/ 147731 h 192419"/>
                <a:gd name="connsiteX96" fmla="*/ 162066 w 272361"/>
                <a:gd name="connsiteY96" fmla="*/ 159223 h 192419"/>
                <a:gd name="connsiteX97" fmla="*/ 165900 w 272361"/>
                <a:gd name="connsiteY97" fmla="*/ 162415 h 192419"/>
                <a:gd name="connsiteX98" fmla="*/ 158871 w 272361"/>
                <a:gd name="connsiteY98" fmla="*/ 168160 h 192419"/>
                <a:gd name="connsiteX99" fmla="*/ 152481 w 272361"/>
                <a:gd name="connsiteY99" fmla="*/ 165606 h 192419"/>
                <a:gd name="connsiteX100" fmla="*/ 151203 w 272361"/>
                <a:gd name="connsiteY100" fmla="*/ 164330 h 192419"/>
                <a:gd name="connsiteX101" fmla="*/ 148647 w 272361"/>
                <a:gd name="connsiteY101" fmla="*/ 153477 h 192419"/>
                <a:gd name="connsiteX102" fmla="*/ 147369 w 272361"/>
                <a:gd name="connsiteY102" fmla="*/ 152200 h 192419"/>
                <a:gd name="connsiteX103" fmla="*/ 137784 w 272361"/>
                <a:gd name="connsiteY103" fmla="*/ 145178 h 192419"/>
                <a:gd name="connsiteX104" fmla="*/ 134589 w 272361"/>
                <a:gd name="connsiteY104" fmla="*/ 135602 h 192419"/>
                <a:gd name="connsiteX105" fmla="*/ 133950 w 272361"/>
                <a:gd name="connsiteY105" fmla="*/ 134963 h 192419"/>
                <a:gd name="connsiteX106" fmla="*/ 126921 w 272361"/>
                <a:gd name="connsiteY106" fmla="*/ 129218 h 192419"/>
                <a:gd name="connsiteX107" fmla="*/ 125004 w 272361"/>
                <a:gd name="connsiteY107" fmla="*/ 106874 h 192419"/>
                <a:gd name="connsiteX108" fmla="*/ 97527 w 272361"/>
                <a:gd name="connsiteY108" fmla="*/ 103682 h 192419"/>
                <a:gd name="connsiteX109" fmla="*/ 96249 w 272361"/>
                <a:gd name="connsiteY109" fmla="*/ 104320 h 192419"/>
                <a:gd name="connsiteX110" fmla="*/ 94333 w 272361"/>
                <a:gd name="connsiteY110" fmla="*/ 101767 h 192419"/>
                <a:gd name="connsiteX111" fmla="*/ 65578 w 272361"/>
                <a:gd name="connsiteY111" fmla="*/ 96660 h 192419"/>
                <a:gd name="connsiteX112" fmla="*/ 42574 w 272361"/>
                <a:gd name="connsiteY112" fmla="*/ 111343 h 192419"/>
                <a:gd name="connsiteX113" fmla="*/ 38740 w 272361"/>
                <a:gd name="connsiteY113" fmla="*/ 107512 h 192419"/>
                <a:gd name="connsiteX114" fmla="*/ 8707 w 272361"/>
                <a:gd name="connsiteY114" fmla="*/ 89637 h 192419"/>
                <a:gd name="connsiteX115" fmla="*/ 400 w 272361"/>
                <a:gd name="connsiteY115" fmla="*/ 93468 h 192419"/>
                <a:gd name="connsiteX116" fmla="*/ 4234 w 272361"/>
                <a:gd name="connsiteY116" fmla="*/ 101767 h 192419"/>
                <a:gd name="connsiteX117" fmla="*/ 29155 w 272361"/>
                <a:gd name="connsiteY117" fmla="*/ 115812 h 192419"/>
                <a:gd name="connsiteX118" fmla="*/ 29155 w 272361"/>
                <a:gd name="connsiteY118" fmla="*/ 115812 h 192419"/>
                <a:gd name="connsiteX119" fmla="*/ 31711 w 272361"/>
                <a:gd name="connsiteY119" fmla="*/ 119003 h 192419"/>
                <a:gd name="connsiteX120" fmla="*/ 29794 w 272361"/>
                <a:gd name="connsiteY120" fmla="*/ 140709 h 192419"/>
                <a:gd name="connsiteX121" fmla="*/ 45130 w 272361"/>
                <a:gd name="connsiteY121" fmla="*/ 152839 h 192419"/>
                <a:gd name="connsiteX122" fmla="*/ 45769 w 272361"/>
                <a:gd name="connsiteY122" fmla="*/ 152839 h 192419"/>
                <a:gd name="connsiteX123" fmla="*/ 50881 w 272361"/>
                <a:gd name="connsiteY123" fmla="*/ 164330 h 192419"/>
                <a:gd name="connsiteX124" fmla="*/ 70051 w 272361"/>
                <a:gd name="connsiteY124" fmla="*/ 173267 h 192419"/>
                <a:gd name="connsiteX125" fmla="*/ 71329 w 272361"/>
                <a:gd name="connsiteY125" fmla="*/ 173267 h 192419"/>
                <a:gd name="connsiteX126" fmla="*/ 71329 w 272361"/>
                <a:gd name="connsiteY126" fmla="*/ 173906 h 192419"/>
                <a:gd name="connsiteX127" fmla="*/ 91776 w 272361"/>
                <a:gd name="connsiteY127" fmla="*/ 184120 h 192419"/>
                <a:gd name="connsiteX128" fmla="*/ 98806 w 272361"/>
                <a:gd name="connsiteY128" fmla="*/ 183482 h 192419"/>
                <a:gd name="connsiteX129" fmla="*/ 100722 w 272361"/>
                <a:gd name="connsiteY129" fmla="*/ 186035 h 192419"/>
                <a:gd name="connsiteX130" fmla="*/ 117975 w 272361"/>
                <a:gd name="connsiteY130" fmla="*/ 192419 h 192419"/>
                <a:gd name="connsiteX131" fmla="*/ 119892 w 272361"/>
                <a:gd name="connsiteY131" fmla="*/ 192419 h 192419"/>
                <a:gd name="connsiteX132" fmla="*/ 141618 w 272361"/>
                <a:gd name="connsiteY132" fmla="*/ 177098 h 192419"/>
                <a:gd name="connsiteX133" fmla="*/ 142257 w 272361"/>
                <a:gd name="connsiteY133" fmla="*/ 176459 h 192419"/>
                <a:gd name="connsiteX134" fmla="*/ 144174 w 272361"/>
                <a:gd name="connsiteY134" fmla="*/ 174544 h 192419"/>
                <a:gd name="connsiteX135" fmla="*/ 144813 w 272361"/>
                <a:gd name="connsiteY135" fmla="*/ 175182 h 192419"/>
                <a:gd name="connsiteX136" fmla="*/ 157593 w 272361"/>
                <a:gd name="connsiteY136" fmla="*/ 180290 h 192419"/>
                <a:gd name="connsiteX137" fmla="*/ 158871 w 272361"/>
                <a:gd name="connsiteY137" fmla="*/ 180290 h 192419"/>
                <a:gd name="connsiteX138" fmla="*/ 176124 w 272361"/>
                <a:gd name="connsiteY138" fmla="*/ 170075 h 192419"/>
                <a:gd name="connsiteX139" fmla="*/ 182514 w 272361"/>
                <a:gd name="connsiteY139" fmla="*/ 171990 h 192419"/>
                <a:gd name="connsiteX140" fmla="*/ 183152 w 272361"/>
                <a:gd name="connsiteY140" fmla="*/ 171990 h 192419"/>
                <a:gd name="connsiteX141" fmla="*/ 196572 w 272361"/>
                <a:gd name="connsiteY141" fmla="*/ 166245 h 192419"/>
                <a:gd name="connsiteX142" fmla="*/ 202322 w 272361"/>
                <a:gd name="connsiteY142" fmla="*/ 157307 h 192419"/>
                <a:gd name="connsiteX143" fmla="*/ 204240 w 272361"/>
                <a:gd name="connsiteY143" fmla="*/ 157946 h 192419"/>
                <a:gd name="connsiteX144" fmla="*/ 204878 w 272361"/>
                <a:gd name="connsiteY144" fmla="*/ 157946 h 192419"/>
                <a:gd name="connsiteX145" fmla="*/ 218936 w 272361"/>
                <a:gd name="connsiteY145" fmla="*/ 152200 h 192419"/>
                <a:gd name="connsiteX146" fmla="*/ 225965 w 272361"/>
                <a:gd name="connsiteY146" fmla="*/ 137517 h 192419"/>
                <a:gd name="connsiteX147" fmla="*/ 225965 w 272361"/>
                <a:gd name="connsiteY147" fmla="*/ 136240 h 192419"/>
                <a:gd name="connsiteX148" fmla="*/ 236189 w 272361"/>
                <a:gd name="connsiteY148" fmla="*/ 130495 h 192419"/>
                <a:gd name="connsiteX149" fmla="*/ 242579 w 272361"/>
                <a:gd name="connsiteY149" fmla="*/ 117088 h 192419"/>
                <a:gd name="connsiteX150" fmla="*/ 240662 w 272361"/>
                <a:gd name="connsiteY150" fmla="*/ 110704 h 192419"/>
                <a:gd name="connsiteX151" fmla="*/ 266861 w 272361"/>
                <a:gd name="connsiteY151" fmla="*/ 99852 h 192419"/>
                <a:gd name="connsiteX152" fmla="*/ 271973 w 272361"/>
                <a:gd name="connsiteY152" fmla="*/ 91552 h 192419"/>
                <a:gd name="connsiteX153" fmla="*/ 87303 w 272361"/>
                <a:gd name="connsiteY153" fmla="*/ 110066 h 192419"/>
                <a:gd name="connsiteX154" fmla="*/ 87303 w 272361"/>
                <a:gd name="connsiteY154" fmla="*/ 110066 h 192419"/>
                <a:gd name="connsiteX155" fmla="*/ 87303 w 272361"/>
                <a:gd name="connsiteY155" fmla="*/ 110066 h 192419"/>
                <a:gd name="connsiteX156" fmla="*/ 87303 w 272361"/>
                <a:gd name="connsiteY156" fmla="*/ 110066 h 192419"/>
                <a:gd name="connsiteX157" fmla="*/ 41296 w 272361"/>
                <a:gd name="connsiteY157" fmla="*/ 133687 h 192419"/>
                <a:gd name="connsiteX158" fmla="*/ 41935 w 272361"/>
                <a:gd name="connsiteY158" fmla="*/ 126664 h 192419"/>
                <a:gd name="connsiteX159" fmla="*/ 72607 w 272361"/>
                <a:gd name="connsiteY159" fmla="*/ 107512 h 192419"/>
                <a:gd name="connsiteX160" fmla="*/ 84748 w 272361"/>
                <a:gd name="connsiteY160" fmla="*/ 109428 h 192419"/>
                <a:gd name="connsiteX161" fmla="*/ 86665 w 272361"/>
                <a:gd name="connsiteY161" fmla="*/ 111343 h 192419"/>
                <a:gd name="connsiteX162" fmla="*/ 86026 w 272361"/>
                <a:gd name="connsiteY162" fmla="*/ 111981 h 192419"/>
                <a:gd name="connsiteX163" fmla="*/ 54715 w 272361"/>
                <a:gd name="connsiteY163" fmla="*/ 137517 h 192419"/>
                <a:gd name="connsiteX164" fmla="*/ 51520 w 272361"/>
                <a:gd name="connsiteY164" fmla="*/ 140071 h 192419"/>
                <a:gd name="connsiteX165" fmla="*/ 41296 w 272361"/>
                <a:gd name="connsiteY165" fmla="*/ 133687 h 192419"/>
                <a:gd name="connsiteX166" fmla="*/ 59827 w 272361"/>
                <a:gd name="connsiteY166" fmla="*/ 149647 h 192419"/>
                <a:gd name="connsiteX167" fmla="*/ 59827 w 272361"/>
                <a:gd name="connsiteY167" fmla="*/ 149647 h 192419"/>
                <a:gd name="connsiteX168" fmla="*/ 63022 w 272361"/>
                <a:gd name="connsiteY168" fmla="*/ 147731 h 192419"/>
                <a:gd name="connsiteX169" fmla="*/ 96249 w 272361"/>
                <a:gd name="connsiteY169" fmla="*/ 120280 h 192419"/>
                <a:gd name="connsiteX170" fmla="*/ 96888 w 272361"/>
                <a:gd name="connsiteY170" fmla="*/ 119642 h 192419"/>
                <a:gd name="connsiteX171" fmla="*/ 105195 w 272361"/>
                <a:gd name="connsiteY171" fmla="*/ 113896 h 192419"/>
                <a:gd name="connsiteX172" fmla="*/ 116058 w 272361"/>
                <a:gd name="connsiteY172" fmla="*/ 114535 h 192419"/>
                <a:gd name="connsiteX173" fmla="*/ 114780 w 272361"/>
                <a:gd name="connsiteY173" fmla="*/ 125387 h 192419"/>
                <a:gd name="connsiteX174" fmla="*/ 114141 w 272361"/>
                <a:gd name="connsiteY174" fmla="*/ 126026 h 192419"/>
                <a:gd name="connsiteX175" fmla="*/ 113502 w 272361"/>
                <a:gd name="connsiteY175" fmla="*/ 126664 h 192419"/>
                <a:gd name="connsiteX176" fmla="*/ 75163 w 272361"/>
                <a:gd name="connsiteY176" fmla="*/ 159223 h 192419"/>
                <a:gd name="connsiteX177" fmla="*/ 61744 w 272361"/>
                <a:gd name="connsiteY177" fmla="*/ 155392 h 192419"/>
                <a:gd name="connsiteX178" fmla="*/ 59827 w 272361"/>
                <a:gd name="connsiteY178" fmla="*/ 149647 h 192419"/>
                <a:gd name="connsiteX179" fmla="*/ 83470 w 272361"/>
                <a:gd name="connsiteY179" fmla="*/ 167522 h 192419"/>
                <a:gd name="connsiteX180" fmla="*/ 117336 w 272361"/>
                <a:gd name="connsiteY180" fmla="*/ 138794 h 192419"/>
                <a:gd name="connsiteX181" fmla="*/ 117975 w 272361"/>
                <a:gd name="connsiteY181" fmla="*/ 138794 h 192419"/>
                <a:gd name="connsiteX182" fmla="*/ 124365 w 272361"/>
                <a:gd name="connsiteY182" fmla="*/ 142624 h 192419"/>
                <a:gd name="connsiteX183" fmla="*/ 117336 w 272361"/>
                <a:gd name="connsiteY183" fmla="*/ 154115 h 192419"/>
                <a:gd name="connsiteX184" fmla="*/ 112863 w 272361"/>
                <a:gd name="connsiteY184" fmla="*/ 158584 h 192419"/>
                <a:gd name="connsiteX185" fmla="*/ 107751 w 272361"/>
                <a:gd name="connsiteY185" fmla="*/ 163053 h 192419"/>
                <a:gd name="connsiteX186" fmla="*/ 97527 w 272361"/>
                <a:gd name="connsiteY186" fmla="*/ 170075 h 192419"/>
                <a:gd name="connsiteX187" fmla="*/ 83470 w 272361"/>
                <a:gd name="connsiteY187" fmla="*/ 167522 h 192419"/>
                <a:gd name="connsiteX188" fmla="*/ 133950 w 272361"/>
                <a:gd name="connsiteY188" fmla="*/ 167522 h 192419"/>
                <a:gd name="connsiteX189" fmla="*/ 119892 w 272361"/>
                <a:gd name="connsiteY189" fmla="*/ 179013 h 192419"/>
                <a:gd name="connsiteX190" fmla="*/ 111585 w 272361"/>
                <a:gd name="connsiteY190" fmla="*/ 177098 h 192419"/>
                <a:gd name="connsiteX191" fmla="*/ 116697 w 272361"/>
                <a:gd name="connsiteY191" fmla="*/ 173267 h 192419"/>
                <a:gd name="connsiteX192" fmla="*/ 117975 w 272361"/>
                <a:gd name="connsiteY192" fmla="*/ 171990 h 192419"/>
                <a:gd name="connsiteX193" fmla="*/ 121170 w 272361"/>
                <a:gd name="connsiteY193" fmla="*/ 169437 h 192419"/>
                <a:gd name="connsiteX194" fmla="*/ 126921 w 272361"/>
                <a:gd name="connsiteY194" fmla="*/ 163691 h 192419"/>
                <a:gd name="connsiteX195" fmla="*/ 133311 w 272361"/>
                <a:gd name="connsiteY195" fmla="*/ 156669 h 192419"/>
                <a:gd name="connsiteX196" fmla="*/ 139062 w 272361"/>
                <a:gd name="connsiteY196" fmla="*/ 160499 h 192419"/>
                <a:gd name="connsiteX197" fmla="*/ 133950 w 272361"/>
                <a:gd name="connsiteY197" fmla="*/ 167522 h 192419"/>
                <a:gd name="connsiteX198" fmla="*/ 133950 w 272361"/>
                <a:gd name="connsiteY198" fmla="*/ 167522 h 19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Lst>
              <a:rect l="l" t="t" r="r" b="b"/>
              <a:pathLst>
                <a:path w="272361" h="192419">
                  <a:moveTo>
                    <a:pt x="271973" y="91552"/>
                  </a:moveTo>
                  <a:cubicBezTo>
                    <a:pt x="270695" y="88360"/>
                    <a:pt x="266861" y="86445"/>
                    <a:pt x="263666" y="87722"/>
                  </a:cubicBezTo>
                  <a:lnTo>
                    <a:pt x="234272" y="99852"/>
                  </a:lnTo>
                  <a:cubicBezTo>
                    <a:pt x="231077" y="96021"/>
                    <a:pt x="227882" y="92191"/>
                    <a:pt x="224687" y="88360"/>
                  </a:cubicBezTo>
                  <a:cubicBezTo>
                    <a:pt x="221492" y="84530"/>
                    <a:pt x="218936" y="81338"/>
                    <a:pt x="216380" y="78146"/>
                  </a:cubicBezTo>
                  <a:cubicBezTo>
                    <a:pt x="216380" y="78146"/>
                    <a:pt x="215741" y="77508"/>
                    <a:pt x="215741" y="77508"/>
                  </a:cubicBezTo>
                  <a:cubicBezTo>
                    <a:pt x="225965" y="75592"/>
                    <a:pt x="236828" y="71762"/>
                    <a:pt x="241301" y="68570"/>
                  </a:cubicBezTo>
                  <a:cubicBezTo>
                    <a:pt x="244496" y="66655"/>
                    <a:pt x="245135" y="62825"/>
                    <a:pt x="243218" y="59633"/>
                  </a:cubicBezTo>
                  <a:cubicBezTo>
                    <a:pt x="241301" y="56441"/>
                    <a:pt x="237467" y="55802"/>
                    <a:pt x="234272" y="57717"/>
                  </a:cubicBezTo>
                  <a:cubicBezTo>
                    <a:pt x="227243" y="62825"/>
                    <a:pt x="204240" y="67293"/>
                    <a:pt x="199766" y="65378"/>
                  </a:cubicBezTo>
                  <a:cubicBezTo>
                    <a:pt x="199766" y="65378"/>
                    <a:pt x="199766" y="65378"/>
                    <a:pt x="199766" y="65378"/>
                  </a:cubicBezTo>
                  <a:cubicBezTo>
                    <a:pt x="199766" y="65378"/>
                    <a:pt x="199127" y="65378"/>
                    <a:pt x="199127" y="65378"/>
                  </a:cubicBezTo>
                  <a:lnTo>
                    <a:pt x="165261" y="51972"/>
                  </a:lnTo>
                  <a:cubicBezTo>
                    <a:pt x="165261" y="51972"/>
                    <a:pt x="165261" y="51972"/>
                    <a:pt x="165261" y="51972"/>
                  </a:cubicBezTo>
                  <a:cubicBezTo>
                    <a:pt x="165261" y="51972"/>
                    <a:pt x="164622" y="51972"/>
                    <a:pt x="163983" y="51972"/>
                  </a:cubicBezTo>
                  <a:cubicBezTo>
                    <a:pt x="163344" y="51972"/>
                    <a:pt x="162705" y="51972"/>
                    <a:pt x="162705" y="51972"/>
                  </a:cubicBezTo>
                  <a:cubicBezTo>
                    <a:pt x="162705" y="51972"/>
                    <a:pt x="162705" y="51972"/>
                    <a:pt x="162705" y="51972"/>
                  </a:cubicBezTo>
                  <a:lnTo>
                    <a:pt x="112863" y="57079"/>
                  </a:lnTo>
                  <a:cubicBezTo>
                    <a:pt x="112224" y="57079"/>
                    <a:pt x="110946" y="57717"/>
                    <a:pt x="110307" y="57717"/>
                  </a:cubicBezTo>
                  <a:cubicBezTo>
                    <a:pt x="89859" y="70485"/>
                    <a:pt x="82191" y="65378"/>
                    <a:pt x="78358" y="60909"/>
                  </a:cubicBezTo>
                  <a:lnTo>
                    <a:pt x="103917" y="38565"/>
                  </a:lnTo>
                  <a:lnTo>
                    <a:pt x="135867" y="26436"/>
                  </a:lnTo>
                  <a:cubicBezTo>
                    <a:pt x="142257" y="23882"/>
                    <a:pt x="150564" y="24521"/>
                    <a:pt x="158871" y="25797"/>
                  </a:cubicBezTo>
                  <a:cubicBezTo>
                    <a:pt x="162705" y="26436"/>
                    <a:pt x="167178" y="26436"/>
                    <a:pt x="171651" y="26436"/>
                  </a:cubicBezTo>
                  <a:lnTo>
                    <a:pt x="211268" y="26436"/>
                  </a:lnTo>
                  <a:cubicBezTo>
                    <a:pt x="211268" y="26436"/>
                    <a:pt x="211268" y="26436"/>
                    <a:pt x="211268" y="26436"/>
                  </a:cubicBezTo>
                  <a:cubicBezTo>
                    <a:pt x="214463" y="26436"/>
                    <a:pt x="218297" y="25159"/>
                    <a:pt x="220853" y="23882"/>
                  </a:cubicBezTo>
                  <a:lnTo>
                    <a:pt x="241940" y="12391"/>
                  </a:lnTo>
                  <a:cubicBezTo>
                    <a:pt x="245135" y="10476"/>
                    <a:pt x="246413" y="6645"/>
                    <a:pt x="244496" y="3453"/>
                  </a:cubicBezTo>
                  <a:cubicBezTo>
                    <a:pt x="242579" y="261"/>
                    <a:pt x="238745" y="-1015"/>
                    <a:pt x="235550" y="900"/>
                  </a:cubicBezTo>
                  <a:lnTo>
                    <a:pt x="213824" y="12391"/>
                  </a:lnTo>
                  <a:cubicBezTo>
                    <a:pt x="213185" y="13029"/>
                    <a:pt x="211907" y="13029"/>
                    <a:pt x="210629" y="13029"/>
                  </a:cubicBezTo>
                  <a:cubicBezTo>
                    <a:pt x="210629" y="13029"/>
                    <a:pt x="210629" y="13029"/>
                    <a:pt x="210629" y="13029"/>
                  </a:cubicBezTo>
                  <a:lnTo>
                    <a:pt x="171012" y="13029"/>
                  </a:lnTo>
                  <a:cubicBezTo>
                    <a:pt x="167178" y="13029"/>
                    <a:pt x="163344" y="12391"/>
                    <a:pt x="159510" y="12391"/>
                  </a:cubicBezTo>
                  <a:cubicBezTo>
                    <a:pt x="149925" y="11753"/>
                    <a:pt x="140340" y="10476"/>
                    <a:pt x="130755" y="14306"/>
                  </a:cubicBezTo>
                  <a:lnTo>
                    <a:pt x="130116" y="14306"/>
                  </a:lnTo>
                  <a:lnTo>
                    <a:pt x="112863" y="8561"/>
                  </a:lnTo>
                  <a:cubicBezTo>
                    <a:pt x="112224" y="8561"/>
                    <a:pt x="112224" y="8561"/>
                    <a:pt x="111585" y="8561"/>
                  </a:cubicBezTo>
                  <a:cubicBezTo>
                    <a:pt x="108390" y="7922"/>
                    <a:pt x="105195" y="8561"/>
                    <a:pt x="101361" y="9199"/>
                  </a:cubicBezTo>
                  <a:lnTo>
                    <a:pt x="68134" y="16221"/>
                  </a:lnTo>
                  <a:cubicBezTo>
                    <a:pt x="66856" y="16221"/>
                    <a:pt x="64939" y="16221"/>
                    <a:pt x="63022" y="15583"/>
                  </a:cubicBezTo>
                  <a:lnTo>
                    <a:pt x="43852" y="7284"/>
                  </a:lnTo>
                  <a:cubicBezTo>
                    <a:pt x="40657" y="6007"/>
                    <a:pt x="36823" y="7284"/>
                    <a:pt x="35545" y="10476"/>
                  </a:cubicBezTo>
                  <a:cubicBezTo>
                    <a:pt x="34267" y="13668"/>
                    <a:pt x="35545" y="17498"/>
                    <a:pt x="38740" y="18775"/>
                  </a:cubicBezTo>
                  <a:lnTo>
                    <a:pt x="57910" y="27713"/>
                  </a:lnTo>
                  <a:cubicBezTo>
                    <a:pt x="60466" y="28989"/>
                    <a:pt x="63661" y="28989"/>
                    <a:pt x="66856" y="28989"/>
                  </a:cubicBezTo>
                  <a:cubicBezTo>
                    <a:pt x="68134" y="28989"/>
                    <a:pt x="69412" y="28989"/>
                    <a:pt x="70690" y="28351"/>
                  </a:cubicBezTo>
                  <a:lnTo>
                    <a:pt x="103917" y="21329"/>
                  </a:lnTo>
                  <a:cubicBezTo>
                    <a:pt x="106473" y="20690"/>
                    <a:pt x="107751" y="20690"/>
                    <a:pt x="109029" y="20690"/>
                  </a:cubicBezTo>
                  <a:lnTo>
                    <a:pt x="110307" y="21329"/>
                  </a:lnTo>
                  <a:lnTo>
                    <a:pt x="96888" y="26436"/>
                  </a:lnTo>
                  <a:cubicBezTo>
                    <a:pt x="96249" y="26436"/>
                    <a:pt x="95611" y="27074"/>
                    <a:pt x="94971" y="27713"/>
                  </a:cubicBezTo>
                  <a:lnTo>
                    <a:pt x="72607" y="46865"/>
                  </a:lnTo>
                  <a:lnTo>
                    <a:pt x="66217" y="53249"/>
                  </a:lnTo>
                  <a:cubicBezTo>
                    <a:pt x="63022" y="56441"/>
                    <a:pt x="62383" y="62186"/>
                    <a:pt x="64939" y="66017"/>
                  </a:cubicBezTo>
                  <a:cubicBezTo>
                    <a:pt x="67495" y="69847"/>
                    <a:pt x="73885" y="78784"/>
                    <a:pt x="87303" y="78784"/>
                  </a:cubicBezTo>
                  <a:cubicBezTo>
                    <a:pt x="94333" y="78784"/>
                    <a:pt x="103278" y="76231"/>
                    <a:pt x="114780" y="69847"/>
                  </a:cubicBezTo>
                  <a:lnTo>
                    <a:pt x="161427" y="65378"/>
                  </a:lnTo>
                  <a:lnTo>
                    <a:pt x="193377" y="78146"/>
                  </a:lnTo>
                  <a:cubicBezTo>
                    <a:pt x="197850" y="80061"/>
                    <a:pt x="202322" y="83253"/>
                    <a:pt x="205517" y="87084"/>
                  </a:cubicBezTo>
                  <a:cubicBezTo>
                    <a:pt x="208073" y="90276"/>
                    <a:pt x="211268" y="94106"/>
                    <a:pt x="214463" y="97936"/>
                  </a:cubicBezTo>
                  <a:cubicBezTo>
                    <a:pt x="218297" y="102405"/>
                    <a:pt x="222131" y="107512"/>
                    <a:pt x="226604" y="112620"/>
                  </a:cubicBezTo>
                  <a:cubicBezTo>
                    <a:pt x="227243" y="113258"/>
                    <a:pt x="227882" y="113896"/>
                    <a:pt x="228521" y="114535"/>
                  </a:cubicBezTo>
                  <a:cubicBezTo>
                    <a:pt x="229799" y="116450"/>
                    <a:pt x="230438" y="117088"/>
                    <a:pt x="230438" y="117727"/>
                  </a:cubicBezTo>
                  <a:cubicBezTo>
                    <a:pt x="230438" y="118365"/>
                    <a:pt x="230438" y="119642"/>
                    <a:pt x="228521" y="121557"/>
                  </a:cubicBezTo>
                  <a:cubicBezTo>
                    <a:pt x="225965" y="123472"/>
                    <a:pt x="224048" y="124749"/>
                    <a:pt x="223409" y="124749"/>
                  </a:cubicBezTo>
                  <a:cubicBezTo>
                    <a:pt x="221492" y="124111"/>
                    <a:pt x="214463" y="117727"/>
                    <a:pt x="209990" y="113896"/>
                  </a:cubicBezTo>
                  <a:cubicBezTo>
                    <a:pt x="204878" y="109428"/>
                    <a:pt x="199766" y="104959"/>
                    <a:pt x="195293" y="101128"/>
                  </a:cubicBezTo>
                  <a:cubicBezTo>
                    <a:pt x="192737" y="99213"/>
                    <a:pt x="188265" y="99852"/>
                    <a:pt x="186347" y="102405"/>
                  </a:cubicBezTo>
                  <a:cubicBezTo>
                    <a:pt x="184430" y="104959"/>
                    <a:pt x="185070" y="109428"/>
                    <a:pt x="187625" y="111343"/>
                  </a:cubicBezTo>
                  <a:cubicBezTo>
                    <a:pt x="192098" y="114535"/>
                    <a:pt x="196572" y="119003"/>
                    <a:pt x="201683" y="123472"/>
                  </a:cubicBezTo>
                  <a:cubicBezTo>
                    <a:pt x="206156" y="127303"/>
                    <a:pt x="209351" y="130495"/>
                    <a:pt x="212546" y="133048"/>
                  </a:cubicBezTo>
                  <a:cubicBezTo>
                    <a:pt x="212546" y="133048"/>
                    <a:pt x="212546" y="133687"/>
                    <a:pt x="213185" y="133687"/>
                  </a:cubicBezTo>
                  <a:cubicBezTo>
                    <a:pt x="214463" y="134963"/>
                    <a:pt x="215102" y="136240"/>
                    <a:pt x="215102" y="138155"/>
                  </a:cubicBezTo>
                  <a:cubicBezTo>
                    <a:pt x="215102" y="141347"/>
                    <a:pt x="214463" y="142624"/>
                    <a:pt x="212546" y="143901"/>
                  </a:cubicBezTo>
                  <a:cubicBezTo>
                    <a:pt x="209990" y="145816"/>
                    <a:pt x="208073" y="146455"/>
                    <a:pt x="206795" y="146455"/>
                  </a:cubicBezTo>
                  <a:cubicBezTo>
                    <a:pt x="205517" y="146455"/>
                    <a:pt x="202961" y="143901"/>
                    <a:pt x="200405" y="141347"/>
                  </a:cubicBezTo>
                  <a:cubicBezTo>
                    <a:pt x="197850" y="138794"/>
                    <a:pt x="194655" y="136240"/>
                    <a:pt x="190182" y="133048"/>
                  </a:cubicBezTo>
                  <a:cubicBezTo>
                    <a:pt x="189542" y="132410"/>
                    <a:pt x="188904" y="131771"/>
                    <a:pt x="188265" y="131771"/>
                  </a:cubicBezTo>
                  <a:cubicBezTo>
                    <a:pt x="183792" y="127303"/>
                    <a:pt x="179957" y="123472"/>
                    <a:pt x="174846" y="119003"/>
                  </a:cubicBezTo>
                  <a:cubicBezTo>
                    <a:pt x="172290" y="116450"/>
                    <a:pt x="167817" y="117088"/>
                    <a:pt x="165900" y="119642"/>
                  </a:cubicBezTo>
                  <a:cubicBezTo>
                    <a:pt x="163983" y="122195"/>
                    <a:pt x="163983" y="126664"/>
                    <a:pt x="166539" y="128579"/>
                  </a:cubicBezTo>
                  <a:cubicBezTo>
                    <a:pt x="171012" y="132410"/>
                    <a:pt x="174846" y="136240"/>
                    <a:pt x="179319" y="140071"/>
                  </a:cubicBezTo>
                  <a:cubicBezTo>
                    <a:pt x="179957" y="140709"/>
                    <a:pt x="180597" y="141347"/>
                    <a:pt x="181236" y="141986"/>
                  </a:cubicBezTo>
                  <a:cubicBezTo>
                    <a:pt x="181236" y="141986"/>
                    <a:pt x="181236" y="141986"/>
                    <a:pt x="181236" y="141986"/>
                  </a:cubicBezTo>
                  <a:cubicBezTo>
                    <a:pt x="181236" y="141986"/>
                    <a:pt x="181236" y="141986"/>
                    <a:pt x="181236" y="141986"/>
                  </a:cubicBezTo>
                  <a:cubicBezTo>
                    <a:pt x="183792" y="144539"/>
                    <a:pt x="185709" y="146455"/>
                    <a:pt x="188265" y="149008"/>
                  </a:cubicBezTo>
                  <a:cubicBezTo>
                    <a:pt x="188904" y="149647"/>
                    <a:pt x="189542" y="150285"/>
                    <a:pt x="190182" y="150923"/>
                  </a:cubicBezTo>
                  <a:cubicBezTo>
                    <a:pt x="190820" y="151562"/>
                    <a:pt x="191460" y="152200"/>
                    <a:pt x="191460" y="152200"/>
                  </a:cubicBezTo>
                  <a:cubicBezTo>
                    <a:pt x="191460" y="154754"/>
                    <a:pt x="190820" y="156669"/>
                    <a:pt x="188904" y="157946"/>
                  </a:cubicBezTo>
                  <a:cubicBezTo>
                    <a:pt x="186987" y="159861"/>
                    <a:pt x="185070" y="160499"/>
                    <a:pt x="183792" y="160499"/>
                  </a:cubicBezTo>
                  <a:cubicBezTo>
                    <a:pt x="181875" y="159861"/>
                    <a:pt x="175485" y="154115"/>
                    <a:pt x="171012" y="150285"/>
                  </a:cubicBezTo>
                  <a:cubicBezTo>
                    <a:pt x="166539" y="146455"/>
                    <a:pt x="161427" y="141347"/>
                    <a:pt x="156315" y="137517"/>
                  </a:cubicBezTo>
                  <a:cubicBezTo>
                    <a:pt x="153759" y="135602"/>
                    <a:pt x="149286" y="136240"/>
                    <a:pt x="147369" y="138794"/>
                  </a:cubicBezTo>
                  <a:cubicBezTo>
                    <a:pt x="145452" y="141347"/>
                    <a:pt x="146091" y="145816"/>
                    <a:pt x="148647" y="147731"/>
                  </a:cubicBezTo>
                  <a:cubicBezTo>
                    <a:pt x="153120" y="150923"/>
                    <a:pt x="157593" y="155392"/>
                    <a:pt x="162066" y="159223"/>
                  </a:cubicBezTo>
                  <a:cubicBezTo>
                    <a:pt x="163344" y="160499"/>
                    <a:pt x="164622" y="161776"/>
                    <a:pt x="165900" y="162415"/>
                  </a:cubicBezTo>
                  <a:cubicBezTo>
                    <a:pt x="163983" y="164968"/>
                    <a:pt x="162066" y="168160"/>
                    <a:pt x="158871" y="168160"/>
                  </a:cubicBezTo>
                  <a:cubicBezTo>
                    <a:pt x="157593" y="167522"/>
                    <a:pt x="153120" y="166245"/>
                    <a:pt x="152481" y="165606"/>
                  </a:cubicBezTo>
                  <a:cubicBezTo>
                    <a:pt x="151842" y="164968"/>
                    <a:pt x="151203" y="164968"/>
                    <a:pt x="151203" y="164330"/>
                  </a:cubicBezTo>
                  <a:cubicBezTo>
                    <a:pt x="151842" y="161138"/>
                    <a:pt x="151203" y="157307"/>
                    <a:pt x="148647" y="153477"/>
                  </a:cubicBezTo>
                  <a:cubicBezTo>
                    <a:pt x="148008" y="152839"/>
                    <a:pt x="148008" y="152839"/>
                    <a:pt x="147369" y="152200"/>
                  </a:cubicBezTo>
                  <a:cubicBezTo>
                    <a:pt x="146091" y="150923"/>
                    <a:pt x="142257" y="147093"/>
                    <a:pt x="137784" y="145178"/>
                  </a:cubicBezTo>
                  <a:cubicBezTo>
                    <a:pt x="137784" y="141986"/>
                    <a:pt x="137145" y="138794"/>
                    <a:pt x="134589" y="135602"/>
                  </a:cubicBezTo>
                  <a:cubicBezTo>
                    <a:pt x="134589" y="135602"/>
                    <a:pt x="133950" y="134963"/>
                    <a:pt x="133950" y="134963"/>
                  </a:cubicBezTo>
                  <a:cubicBezTo>
                    <a:pt x="131394" y="132410"/>
                    <a:pt x="129477" y="130495"/>
                    <a:pt x="126921" y="129218"/>
                  </a:cubicBezTo>
                  <a:cubicBezTo>
                    <a:pt x="130755" y="122195"/>
                    <a:pt x="130116" y="113896"/>
                    <a:pt x="125004" y="106874"/>
                  </a:cubicBezTo>
                  <a:cubicBezTo>
                    <a:pt x="117975" y="97936"/>
                    <a:pt x="106473" y="97298"/>
                    <a:pt x="97527" y="103682"/>
                  </a:cubicBezTo>
                  <a:lnTo>
                    <a:pt x="96249" y="104320"/>
                  </a:lnTo>
                  <a:cubicBezTo>
                    <a:pt x="95611" y="103044"/>
                    <a:pt x="94971" y="102405"/>
                    <a:pt x="94333" y="101767"/>
                  </a:cubicBezTo>
                  <a:cubicBezTo>
                    <a:pt x="89221" y="94744"/>
                    <a:pt x="78358" y="89637"/>
                    <a:pt x="65578" y="96660"/>
                  </a:cubicBezTo>
                  <a:lnTo>
                    <a:pt x="42574" y="111343"/>
                  </a:lnTo>
                  <a:cubicBezTo>
                    <a:pt x="41296" y="110066"/>
                    <a:pt x="40018" y="108789"/>
                    <a:pt x="38740" y="107512"/>
                  </a:cubicBezTo>
                  <a:cubicBezTo>
                    <a:pt x="38101" y="106236"/>
                    <a:pt x="29794" y="97936"/>
                    <a:pt x="8707" y="89637"/>
                  </a:cubicBezTo>
                  <a:cubicBezTo>
                    <a:pt x="5512" y="88360"/>
                    <a:pt x="1678" y="90276"/>
                    <a:pt x="400" y="93468"/>
                  </a:cubicBezTo>
                  <a:cubicBezTo>
                    <a:pt x="-878" y="96660"/>
                    <a:pt x="1039" y="100490"/>
                    <a:pt x="4234" y="101767"/>
                  </a:cubicBezTo>
                  <a:cubicBezTo>
                    <a:pt x="22126" y="108789"/>
                    <a:pt x="29155" y="115812"/>
                    <a:pt x="29155" y="115812"/>
                  </a:cubicBezTo>
                  <a:cubicBezTo>
                    <a:pt x="29155" y="115812"/>
                    <a:pt x="29155" y="115812"/>
                    <a:pt x="29155" y="115812"/>
                  </a:cubicBezTo>
                  <a:cubicBezTo>
                    <a:pt x="29794" y="117088"/>
                    <a:pt x="31072" y="117727"/>
                    <a:pt x="31711" y="119003"/>
                  </a:cubicBezTo>
                  <a:cubicBezTo>
                    <a:pt x="26599" y="124749"/>
                    <a:pt x="25960" y="133048"/>
                    <a:pt x="29794" y="140709"/>
                  </a:cubicBezTo>
                  <a:cubicBezTo>
                    <a:pt x="32989" y="146455"/>
                    <a:pt x="38740" y="150923"/>
                    <a:pt x="45130" y="152839"/>
                  </a:cubicBezTo>
                  <a:cubicBezTo>
                    <a:pt x="45130" y="152839"/>
                    <a:pt x="45769" y="152839"/>
                    <a:pt x="45769" y="152839"/>
                  </a:cubicBezTo>
                  <a:cubicBezTo>
                    <a:pt x="45769" y="156669"/>
                    <a:pt x="47686" y="160499"/>
                    <a:pt x="50881" y="164330"/>
                  </a:cubicBezTo>
                  <a:cubicBezTo>
                    <a:pt x="55354" y="169437"/>
                    <a:pt x="63022" y="173267"/>
                    <a:pt x="70051" y="173267"/>
                  </a:cubicBezTo>
                  <a:cubicBezTo>
                    <a:pt x="70690" y="173267"/>
                    <a:pt x="70690" y="173267"/>
                    <a:pt x="71329" y="173267"/>
                  </a:cubicBezTo>
                  <a:cubicBezTo>
                    <a:pt x="71329" y="173267"/>
                    <a:pt x="71329" y="173906"/>
                    <a:pt x="71329" y="173906"/>
                  </a:cubicBezTo>
                  <a:cubicBezTo>
                    <a:pt x="75802" y="182205"/>
                    <a:pt x="84748" y="184120"/>
                    <a:pt x="91776" y="184120"/>
                  </a:cubicBezTo>
                  <a:cubicBezTo>
                    <a:pt x="94333" y="184120"/>
                    <a:pt x="96888" y="183482"/>
                    <a:pt x="98806" y="183482"/>
                  </a:cubicBezTo>
                  <a:cubicBezTo>
                    <a:pt x="99444" y="184120"/>
                    <a:pt x="100083" y="185397"/>
                    <a:pt x="100722" y="186035"/>
                  </a:cubicBezTo>
                  <a:cubicBezTo>
                    <a:pt x="104556" y="190504"/>
                    <a:pt x="110946" y="192419"/>
                    <a:pt x="117975" y="192419"/>
                  </a:cubicBezTo>
                  <a:cubicBezTo>
                    <a:pt x="118614" y="192419"/>
                    <a:pt x="119253" y="192419"/>
                    <a:pt x="119892" y="192419"/>
                  </a:cubicBezTo>
                  <a:cubicBezTo>
                    <a:pt x="126282" y="191781"/>
                    <a:pt x="132672" y="186035"/>
                    <a:pt x="141618" y="177098"/>
                  </a:cubicBezTo>
                  <a:lnTo>
                    <a:pt x="142257" y="176459"/>
                  </a:lnTo>
                  <a:cubicBezTo>
                    <a:pt x="142896" y="175821"/>
                    <a:pt x="143535" y="175182"/>
                    <a:pt x="144174" y="174544"/>
                  </a:cubicBezTo>
                  <a:cubicBezTo>
                    <a:pt x="144174" y="174544"/>
                    <a:pt x="144813" y="174544"/>
                    <a:pt x="144813" y="175182"/>
                  </a:cubicBezTo>
                  <a:cubicBezTo>
                    <a:pt x="148008" y="177098"/>
                    <a:pt x="155037" y="180290"/>
                    <a:pt x="157593" y="180290"/>
                  </a:cubicBezTo>
                  <a:cubicBezTo>
                    <a:pt x="158232" y="180290"/>
                    <a:pt x="158232" y="180290"/>
                    <a:pt x="158871" y="180290"/>
                  </a:cubicBezTo>
                  <a:cubicBezTo>
                    <a:pt x="163983" y="180290"/>
                    <a:pt x="170373" y="178374"/>
                    <a:pt x="176124" y="170075"/>
                  </a:cubicBezTo>
                  <a:cubicBezTo>
                    <a:pt x="178680" y="171352"/>
                    <a:pt x="180597" y="171990"/>
                    <a:pt x="182514" y="171990"/>
                  </a:cubicBezTo>
                  <a:cubicBezTo>
                    <a:pt x="182514" y="171990"/>
                    <a:pt x="183152" y="171990"/>
                    <a:pt x="183152" y="171990"/>
                  </a:cubicBezTo>
                  <a:cubicBezTo>
                    <a:pt x="188265" y="171990"/>
                    <a:pt x="192737" y="170075"/>
                    <a:pt x="196572" y="166245"/>
                  </a:cubicBezTo>
                  <a:cubicBezTo>
                    <a:pt x="199766" y="163053"/>
                    <a:pt x="201683" y="159861"/>
                    <a:pt x="202322" y="157307"/>
                  </a:cubicBezTo>
                  <a:cubicBezTo>
                    <a:pt x="202961" y="157307"/>
                    <a:pt x="203600" y="157946"/>
                    <a:pt x="204240" y="157946"/>
                  </a:cubicBezTo>
                  <a:cubicBezTo>
                    <a:pt x="204240" y="157946"/>
                    <a:pt x="204878" y="157946"/>
                    <a:pt x="204878" y="157946"/>
                  </a:cubicBezTo>
                  <a:cubicBezTo>
                    <a:pt x="208712" y="157946"/>
                    <a:pt x="213824" y="156669"/>
                    <a:pt x="218936" y="152200"/>
                  </a:cubicBezTo>
                  <a:cubicBezTo>
                    <a:pt x="224687" y="147093"/>
                    <a:pt x="225326" y="141986"/>
                    <a:pt x="225965" y="137517"/>
                  </a:cubicBezTo>
                  <a:cubicBezTo>
                    <a:pt x="225965" y="136879"/>
                    <a:pt x="225965" y="136240"/>
                    <a:pt x="225965" y="136240"/>
                  </a:cubicBezTo>
                  <a:cubicBezTo>
                    <a:pt x="229160" y="135602"/>
                    <a:pt x="232994" y="133687"/>
                    <a:pt x="236189" y="130495"/>
                  </a:cubicBezTo>
                  <a:cubicBezTo>
                    <a:pt x="240662" y="126664"/>
                    <a:pt x="242579" y="122195"/>
                    <a:pt x="242579" y="117088"/>
                  </a:cubicBezTo>
                  <a:cubicBezTo>
                    <a:pt x="242579" y="114535"/>
                    <a:pt x="241940" y="112620"/>
                    <a:pt x="240662" y="110704"/>
                  </a:cubicBezTo>
                  <a:lnTo>
                    <a:pt x="266861" y="99852"/>
                  </a:lnTo>
                  <a:cubicBezTo>
                    <a:pt x="271334" y="98575"/>
                    <a:pt x="273251" y="94744"/>
                    <a:pt x="271973" y="91552"/>
                  </a:cubicBezTo>
                  <a:close/>
                  <a:moveTo>
                    <a:pt x="87303" y="110066"/>
                  </a:moveTo>
                  <a:lnTo>
                    <a:pt x="87303" y="110066"/>
                  </a:lnTo>
                  <a:lnTo>
                    <a:pt x="87303" y="110066"/>
                  </a:lnTo>
                  <a:cubicBezTo>
                    <a:pt x="87303" y="110066"/>
                    <a:pt x="87303" y="110066"/>
                    <a:pt x="87303" y="110066"/>
                  </a:cubicBezTo>
                  <a:close/>
                  <a:moveTo>
                    <a:pt x="41296" y="133687"/>
                  </a:moveTo>
                  <a:cubicBezTo>
                    <a:pt x="40018" y="131771"/>
                    <a:pt x="40018" y="128579"/>
                    <a:pt x="41935" y="126664"/>
                  </a:cubicBezTo>
                  <a:lnTo>
                    <a:pt x="72607" y="107512"/>
                  </a:lnTo>
                  <a:cubicBezTo>
                    <a:pt x="77080" y="104959"/>
                    <a:pt x="81553" y="104959"/>
                    <a:pt x="84748" y="109428"/>
                  </a:cubicBezTo>
                  <a:cubicBezTo>
                    <a:pt x="85386" y="110066"/>
                    <a:pt x="86026" y="111343"/>
                    <a:pt x="86665" y="111343"/>
                  </a:cubicBezTo>
                  <a:cubicBezTo>
                    <a:pt x="86665" y="111343"/>
                    <a:pt x="86665" y="111343"/>
                    <a:pt x="86026" y="111981"/>
                  </a:cubicBezTo>
                  <a:lnTo>
                    <a:pt x="54715" y="137517"/>
                  </a:lnTo>
                  <a:cubicBezTo>
                    <a:pt x="54076" y="137517"/>
                    <a:pt x="54076" y="138155"/>
                    <a:pt x="51520" y="140071"/>
                  </a:cubicBezTo>
                  <a:cubicBezTo>
                    <a:pt x="49603" y="140071"/>
                    <a:pt x="44491" y="139432"/>
                    <a:pt x="41296" y="133687"/>
                  </a:cubicBezTo>
                  <a:close/>
                  <a:moveTo>
                    <a:pt x="59827" y="149647"/>
                  </a:moveTo>
                  <a:cubicBezTo>
                    <a:pt x="59827" y="149647"/>
                    <a:pt x="59827" y="149647"/>
                    <a:pt x="59827" y="149647"/>
                  </a:cubicBezTo>
                  <a:cubicBezTo>
                    <a:pt x="61744" y="148370"/>
                    <a:pt x="62383" y="147731"/>
                    <a:pt x="63022" y="147731"/>
                  </a:cubicBezTo>
                  <a:lnTo>
                    <a:pt x="96249" y="120280"/>
                  </a:lnTo>
                  <a:cubicBezTo>
                    <a:pt x="96249" y="120280"/>
                    <a:pt x="96249" y="120280"/>
                    <a:pt x="96888" y="119642"/>
                  </a:cubicBezTo>
                  <a:lnTo>
                    <a:pt x="105195" y="113896"/>
                  </a:lnTo>
                  <a:cubicBezTo>
                    <a:pt x="107751" y="111981"/>
                    <a:pt x="112224" y="110066"/>
                    <a:pt x="116058" y="114535"/>
                  </a:cubicBezTo>
                  <a:cubicBezTo>
                    <a:pt x="119253" y="118365"/>
                    <a:pt x="117336" y="122834"/>
                    <a:pt x="114780" y="125387"/>
                  </a:cubicBezTo>
                  <a:cubicBezTo>
                    <a:pt x="114141" y="125387"/>
                    <a:pt x="114141" y="126026"/>
                    <a:pt x="114141" y="126026"/>
                  </a:cubicBezTo>
                  <a:cubicBezTo>
                    <a:pt x="114141" y="126026"/>
                    <a:pt x="113502" y="126026"/>
                    <a:pt x="113502" y="126664"/>
                  </a:cubicBezTo>
                  <a:lnTo>
                    <a:pt x="75163" y="159223"/>
                  </a:lnTo>
                  <a:cubicBezTo>
                    <a:pt x="71329" y="161776"/>
                    <a:pt x="64939" y="159223"/>
                    <a:pt x="61744" y="155392"/>
                  </a:cubicBezTo>
                  <a:cubicBezTo>
                    <a:pt x="59827" y="153477"/>
                    <a:pt x="57910" y="151562"/>
                    <a:pt x="59827" y="149647"/>
                  </a:cubicBezTo>
                  <a:close/>
                  <a:moveTo>
                    <a:pt x="83470" y="167522"/>
                  </a:moveTo>
                  <a:lnTo>
                    <a:pt x="117336" y="138794"/>
                  </a:lnTo>
                  <a:cubicBezTo>
                    <a:pt x="117336" y="138794"/>
                    <a:pt x="117975" y="138794"/>
                    <a:pt x="117975" y="138794"/>
                  </a:cubicBezTo>
                  <a:cubicBezTo>
                    <a:pt x="119253" y="138794"/>
                    <a:pt x="121809" y="139432"/>
                    <a:pt x="124365" y="142624"/>
                  </a:cubicBezTo>
                  <a:cubicBezTo>
                    <a:pt x="126282" y="145178"/>
                    <a:pt x="119892" y="151562"/>
                    <a:pt x="117336" y="154115"/>
                  </a:cubicBezTo>
                  <a:lnTo>
                    <a:pt x="112863" y="158584"/>
                  </a:lnTo>
                  <a:lnTo>
                    <a:pt x="107751" y="163053"/>
                  </a:lnTo>
                  <a:cubicBezTo>
                    <a:pt x="104556" y="165606"/>
                    <a:pt x="100083" y="169437"/>
                    <a:pt x="97527" y="170075"/>
                  </a:cubicBezTo>
                  <a:cubicBezTo>
                    <a:pt x="94971" y="171352"/>
                    <a:pt x="86665" y="171352"/>
                    <a:pt x="83470" y="167522"/>
                  </a:cubicBezTo>
                  <a:close/>
                  <a:moveTo>
                    <a:pt x="133950" y="167522"/>
                  </a:moveTo>
                  <a:cubicBezTo>
                    <a:pt x="124365" y="177098"/>
                    <a:pt x="121170" y="178374"/>
                    <a:pt x="119892" y="179013"/>
                  </a:cubicBezTo>
                  <a:cubicBezTo>
                    <a:pt x="116058" y="179013"/>
                    <a:pt x="112863" y="178374"/>
                    <a:pt x="111585" y="177098"/>
                  </a:cubicBezTo>
                  <a:cubicBezTo>
                    <a:pt x="113502" y="175821"/>
                    <a:pt x="114780" y="174544"/>
                    <a:pt x="116697" y="173267"/>
                  </a:cubicBezTo>
                  <a:lnTo>
                    <a:pt x="117975" y="171990"/>
                  </a:lnTo>
                  <a:cubicBezTo>
                    <a:pt x="117975" y="171990"/>
                    <a:pt x="119892" y="170075"/>
                    <a:pt x="121170" y="169437"/>
                  </a:cubicBezTo>
                  <a:lnTo>
                    <a:pt x="126921" y="163691"/>
                  </a:lnTo>
                  <a:cubicBezTo>
                    <a:pt x="128838" y="161776"/>
                    <a:pt x="131394" y="159223"/>
                    <a:pt x="133311" y="156669"/>
                  </a:cubicBezTo>
                  <a:cubicBezTo>
                    <a:pt x="134589" y="156669"/>
                    <a:pt x="135867" y="157946"/>
                    <a:pt x="139062" y="160499"/>
                  </a:cubicBezTo>
                  <a:cubicBezTo>
                    <a:pt x="139701" y="161138"/>
                    <a:pt x="137784" y="163691"/>
                    <a:pt x="133950" y="167522"/>
                  </a:cubicBezTo>
                  <a:lnTo>
                    <a:pt x="133950" y="167522"/>
                  </a:lnTo>
                  <a:close/>
                </a:path>
              </a:pathLst>
            </a:custGeom>
            <a:grpFill/>
            <a:ln w="6390" cap="flat">
              <a:noFill/>
              <a:prstDash val="solid"/>
              <a:miter/>
            </a:ln>
          </p:spPr>
          <p:txBody>
            <a:bodyPr rtlCol="0" anchor="ctr"/>
            <a:lstStyle/>
            <a:p>
              <a:endParaRPr lang="en-US" dirty="0"/>
            </a:p>
          </p:txBody>
        </p:sp>
        <p:sp>
          <p:nvSpPr>
            <p:cNvPr id="213" name="Graphic 4">
              <a:extLst>
                <a:ext uri="{FF2B5EF4-FFF2-40B4-BE49-F238E27FC236}">
                  <a16:creationId xmlns:a16="http://schemas.microsoft.com/office/drawing/2014/main" id="{95FD0827-552B-4481-905E-018BF9C6BB7C}"/>
                </a:ext>
              </a:extLst>
            </p:cNvPr>
            <p:cNvSpPr/>
            <p:nvPr/>
          </p:nvSpPr>
          <p:spPr>
            <a:xfrm>
              <a:off x="5879380" y="2427352"/>
              <a:ext cx="12779" cy="37665"/>
            </a:xfrm>
            <a:custGeom>
              <a:avLst/>
              <a:gdLst>
                <a:gd name="connsiteX0" fmla="*/ 6390 w 12779"/>
                <a:gd name="connsiteY0" fmla="*/ 37665 h 37665"/>
                <a:gd name="connsiteX1" fmla="*/ 12780 w 12779"/>
                <a:gd name="connsiteY1" fmla="*/ 31281 h 37665"/>
                <a:gd name="connsiteX2" fmla="*/ 12780 w 12779"/>
                <a:gd name="connsiteY2" fmla="*/ 6384 h 37665"/>
                <a:gd name="connsiteX3" fmla="*/ 6390 w 12779"/>
                <a:gd name="connsiteY3" fmla="*/ 0 h 37665"/>
                <a:gd name="connsiteX4" fmla="*/ 0 w 12779"/>
                <a:gd name="connsiteY4" fmla="*/ 6384 h 37665"/>
                <a:gd name="connsiteX5" fmla="*/ 0 w 12779"/>
                <a:gd name="connsiteY5" fmla="*/ 31281 h 37665"/>
                <a:gd name="connsiteX6" fmla="*/ 6390 w 12779"/>
                <a:gd name="connsiteY6" fmla="*/ 37665 h 37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37665">
                  <a:moveTo>
                    <a:pt x="6390" y="37665"/>
                  </a:moveTo>
                  <a:cubicBezTo>
                    <a:pt x="10224" y="37665"/>
                    <a:pt x="12780" y="35112"/>
                    <a:pt x="12780" y="31281"/>
                  </a:cubicBezTo>
                  <a:lnTo>
                    <a:pt x="12780" y="6384"/>
                  </a:lnTo>
                  <a:cubicBezTo>
                    <a:pt x="12780" y="2554"/>
                    <a:pt x="10224" y="0"/>
                    <a:pt x="6390" y="0"/>
                  </a:cubicBezTo>
                  <a:cubicBezTo>
                    <a:pt x="2556" y="0"/>
                    <a:pt x="0" y="2554"/>
                    <a:pt x="0" y="6384"/>
                  </a:cubicBezTo>
                  <a:lnTo>
                    <a:pt x="0" y="31281"/>
                  </a:lnTo>
                  <a:cubicBezTo>
                    <a:pt x="0" y="35112"/>
                    <a:pt x="2556" y="37665"/>
                    <a:pt x="6390" y="37665"/>
                  </a:cubicBezTo>
                  <a:close/>
                </a:path>
              </a:pathLst>
            </a:custGeom>
            <a:grpFill/>
            <a:ln w="6390" cap="flat">
              <a:noFill/>
              <a:prstDash val="solid"/>
              <a:miter/>
            </a:ln>
          </p:spPr>
          <p:txBody>
            <a:bodyPr rtlCol="0" anchor="ctr"/>
            <a:lstStyle/>
            <a:p>
              <a:endParaRPr lang="en-US"/>
            </a:p>
          </p:txBody>
        </p:sp>
        <p:sp>
          <p:nvSpPr>
            <p:cNvPr id="214" name="Graphic 4">
              <a:extLst>
                <a:ext uri="{FF2B5EF4-FFF2-40B4-BE49-F238E27FC236}">
                  <a16:creationId xmlns:a16="http://schemas.microsoft.com/office/drawing/2014/main" id="{1A547479-CCAC-42C8-BB19-2873352656C0}"/>
                </a:ext>
              </a:extLst>
            </p:cNvPr>
            <p:cNvSpPr/>
            <p:nvPr/>
          </p:nvSpPr>
          <p:spPr>
            <a:xfrm>
              <a:off x="5917231" y="2439631"/>
              <a:ext cx="22066" cy="34324"/>
            </a:xfrm>
            <a:custGeom>
              <a:avLst/>
              <a:gdLst>
                <a:gd name="connsiteX0" fmla="*/ 3685 w 22066"/>
                <a:gd name="connsiteY0" fmla="*/ 33686 h 34324"/>
                <a:gd name="connsiteX1" fmla="*/ 6241 w 22066"/>
                <a:gd name="connsiteY1" fmla="*/ 34324 h 34324"/>
                <a:gd name="connsiteX2" fmla="*/ 11992 w 22066"/>
                <a:gd name="connsiteY2" fmla="*/ 30494 h 34324"/>
                <a:gd name="connsiteX3" fmla="*/ 21577 w 22066"/>
                <a:gd name="connsiteY3" fmla="*/ 8788 h 34324"/>
                <a:gd name="connsiteX4" fmla="*/ 18382 w 22066"/>
                <a:gd name="connsiteY4" fmla="*/ 489 h 34324"/>
                <a:gd name="connsiteX5" fmla="*/ 10075 w 22066"/>
                <a:gd name="connsiteY5" fmla="*/ 3681 h 34324"/>
                <a:gd name="connsiteX6" fmla="*/ 490 w 22066"/>
                <a:gd name="connsiteY6" fmla="*/ 25387 h 34324"/>
                <a:gd name="connsiteX7" fmla="*/ 3685 w 22066"/>
                <a:gd name="connsiteY7" fmla="*/ 33686 h 34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66" h="34324">
                  <a:moveTo>
                    <a:pt x="3685" y="33686"/>
                  </a:moveTo>
                  <a:cubicBezTo>
                    <a:pt x="4324" y="34324"/>
                    <a:pt x="5602" y="34324"/>
                    <a:pt x="6241" y="34324"/>
                  </a:cubicBezTo>
                  <a:cubicBezTo>
                    <a:pt x="8797" y="34324"/>
                    <a:pt x="11353" y="33048"/>
                    <a:pt x="11992" y="30494"/>
                  </a:cubicBezTo>
                  <a:lnTo>
                    <a:pt x="21577" y="8788"/>
                  </a:lnTo>
                  <a:cubicBezTo>
                    <a:pt x="22854" y="5596"/>
                    <a:pt x="21577" y="1766"/>
                    <a:pt x="18382" y="489"/>
                  </a:cubicBezTo>
                  <a:cubicBezTo>
                    <a:pt x="15187" y="-788"/>
                    <a:pt x="11353" y="489"/>
                    <a:pt x="10075" y="3681"/>
                  </a:cubicBezTo>
                  <a:lnTo>
                    <a:pt x="490" y="25387"/>
                  </a:lnTo>
                  <a:cubicBezTo>
                    <a:pt x="-788" y="28579"/>
                    <a:pt x="490" y="32409"/>
                    <a:pt x="3685" y="33686"/>
                  </a:cubicBezTo>
                  <a:close/>
                </a:path>
              </a:pathLst>
            </a:custGeom>
            <a:grpFill/>
            <a:ln w="6390" cap="flat">
              <a:noFill/>
              <a:prstDash val="solid"/>
              <a:miter/>
            </a:ln>
          </p:spPr>
          <p:txBody>
            <a:bodyPr rtlCol="0" anchor="ctr"/>
            <a:lstStyle/>
            <a:p>
              <a:endParaRPr lang="en-US"/>
            </a:p>
          </p:txBody>
        </p:sp>
        <p:sp>
          <p:nvSpPr>
            <p:cNvPr id="215" name="Graphic 4">
              <a:extLst>
                <a:ext uri="{FF2B5EF4-FFF2-40B4-BE49-F238E27FC236}">
                  <a16:creationId xmlns:a16="http://schemas.microsoft.com/office/drawing/2014/main" id="{572E1E7D-11A5-4FA9-8541-36A6C3F0410B}"/>
                </a:ext>
              </a:extLst>
            </p:cNvPr>
            <p:cNvSpPr/>
            <p:nvPr/>
          </p:nvSpPr>
          <p:spPr>
            <a:xfrm>
              <a:off x="5830327" y="2439631"/>
              <a:ext cx="22066" cy="34324"/>
            </a:xfrm>
            <a:custGeom>
              <a:avLst/>
              <a:gdLst>
                <a:gd name="connsiteX0" fmla="*/ 10075 w 22066"/>
                <a:gd name="connsiteY0" fmla="*/ 30494 h 34324"/>
                <a:gd name="connsiteX1" fmla="*/ 15826 w 22066"/>
                <a:gd name="connsiteY1" fmla="*/ 34324 h 34324"/>
                <a:gd name="connsiteX2" fmla="*/ 18382 w 22066"/>
                <a:gd name="connsiteY2" fmla="*/ 33686 h 34324"/>
                <a:gd name="connsiteX3" fmla="*/ 21576 w 22066"/>
                <a:gd name="connsiteY3" fmla="*/ 25387 h 34324"/>
                <a:gd name="connsiteX4" fmla="*/ 11992 w 22066"/>
                <a:gd name="connsiteY4" fmla="*/ 3681 h 34324"/>
                <a:gd name="connsiteX5" fmla="*/ 3685 w 22066"/>
                <a:gd name="connsiteY5" fmla="*/ 489 h 34324"/>
                <a:gd name="connsiteX6" fmla="*/ 490 w 22066"/>
                <a:gd name="connsiteY6" fmla="*/ 8788 h 34324"/>
                <a:gd name="connsiteX7" fmla="*/ 10075 w 22066"/>
                <a:gd name="connsiteY7" fmla="*/ 30494 h 34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66" h="34324">
                  <a:moveTo>
                    <a:pt x="10075" y="30494"/>
                  </a:moveTo>
                  <a:cubicBezTo>
                    <a:pt x="11353" y="33048"/>
                    <a:pt x="13270" y="34324"/>
                    <a:pt x="15826" y="34324"/>
                  </a:cubicBezTo>
                  <a:cubicBezTo>
                    <a:pt x="16465" y="34324"/>
                    <a:pt x="17743" y="34324"/>
                    <a:pt x="18382" y="33686"/>
                  </a:cubicBezTo>
                  <a:cubicBezTo>
                    <a:pt x="21576" y="32409"/>
                    <a:pt x="22855" y="28579"/>
                    <a:pt x="21576" y="25387"/>
                  </a:cubicBezTo>
                  <a:lnTo>
                    <a:pt x="11992" y="3681"/>
                  </a:lnTo>
                  <a:cubicBezTo>
                    <a:pt x="10714" y="489"/>
                    <a:pt x="6880" y="-788"/>
                    <a:pt x="3685" y="489"/>
                  </a:cubicBezTo>
                  <a:cubicBezTo>
                    <a:pt x="490" y="1766"/>
                    <a:pt x="-788" y="5596"/>
                    <a:pt x="490" y="8788"/>
                  </a:cubicBezTo>
                  <a:lnTo>
                    <a:pt x="10075" y="30494"/>
                  </a:lnTo>
                  <a:close/>
                </a:path>
              </a:pathLst>
            </a:custGeom>
            <a:grpFill/>
            <a:ln w="6390" cap="flat">
              <a:noFill/>
              <a:prstDash val="solid"/>
              <a:miter/>
            </a:ln>
          </p:spPr>
          <p:txBody>
            <a:bodyPr rtlCol="0" anchor="ctr"/>
            <a:lstStyle/>
            <a:p>
              <a:endParaRPr lang="en-US"/>
            </a:p>
          </p:txBody>
        </p:sp>
      </p:grpSp>
    </p:spTree>
    <p:extLst>
      <p:ext uri="{BB962C8B-B14F-4D97-AF65-F5344CB8AC3E}">
        <p14:creationId xmlns:p14="http://schemas.microsoft.com/office/powerpoint/2010/main" val="378275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A00FBE7C-18B7-47F5-9DBC-DB92A78E1165}"/>
              </a:ext>
            </a:extLst>
          </p:cNvPr>
          <p:cNvSpPr/>
          <p:nvPr/>
        </p:nvSpPr>
        <p:spPr bwMode="gray">
          <a:xfrm>
            <a:off x="-9791" y="994495"/>
            <a:ext cx="7782191" cy="662658"/>
          </a:xfrm>
          <a:prstGeom prst="rect">
            <a:avLst/>
          </a:prstGeom>
          <a:solidFill>
            <a:srgbClr val="020163"/>
          </a:solidFill>
          <a:ln w="19050" algn="ctr">
            <a:solidFill>
              <a:srgbClr val="020163"/>
            </a:solidFill>
            <a:miter lim="800000"/>
            <a:headEnd/>
            <a:tailEnd/>
          </a:ln>
        </p:spPr>
        <p:txBody>
          <a:bodyPr wrap="square" lIns="88659" tIns="88659" rIns="88659" bIns="88659" rtlCol="0" anchor="ctr"/>
          <a:lstStyle/>
          <a:p>
            <a:pPr algn="ctr" defTabSz="461406">
              <a:lnSpc>
                <a:spcPct val="106000"/>
              </a:lnSpc>
              <a:defRPr/>
            </a:pPr>
            <a:endParaRPr lang="en-US" sz="1817" b="1">
              <a:solidFill>
                <a:prstClr val="white"/>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0" name="Rectangle 159">
            <a:extLst>
              <a:ext uri="{FF2B5EF4-FFF2-40B4-BE49-F238E27FC236}">
                <a16:creationId xmlns:a16="http://schemas.microsoft.com/office/drawing/2014/main" id="{4E95DBE0-BFC0-43DA-AFE4-06054124BED4}"/>
              </a:ext>
            </a:extLst>
          </p:cNvPr>
          <p:cNvSpPr/>
          <p:nvPr/>
        </p:nvSpPr>
        <p:spPr>
          <a:xfrm>
            <a:off x="0" y="1667943"/>
            <a:ext cx="7772400" cy="315629"/>
          </a:xfrm>
          <a:prstGeom prst="rect">
            <a:avLst/>
          </a:prstGeom>
          <a:solidFill>
            <a:srgbClr val="F7F5F3"/>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aphicFrame>
        <p:nvGraphicFramePr>
          <p:cNvPr id="184" name="Table 266">
            <a:extLst>
              <a:ext uri="{FF2B5EF4-FFF2-40B4-BE49-F238E27FC236}">
                <a16:creationId xmlns:a16="http://schemas.microsoft.com/office/drawing/2014/main" id="{8616323B-BD32-4260-8584-BE37557C28B2}"/>
              </a:ext>
            </a:extLst>
          </p:cNvPr>
          <p:cNvGraphicFramePr>
            <a:graphicFrameLocks noGrp="1"/>
          </p:cNvGraphicFramePr>
          <p:nvPr>
            <p:extLst>
              <p:ext uri="{D42A27DB-BD31-4B8C-83A1-F6EECF244321}">
                <p14:modId xmlns:p14="http://schemas.microsoft.com/office/powerpoint/2010/main" val="1229543197"/>
              </p:ext>
            </p:extLst>
          </p:nvPr>
        </p:nvGraphicFramePr>
        <p:xfrm>
          <a:off x="369548" y="1708172"/>
          <a:ext cx="7017078" cy="6132877"/>
        </p:xfrm>
        <a:graphic>
          <a:graphicData uri="http://schemas.openxmlformats.org/drawingml/2006/table">
            <a:tbl>
              <a:tblPr firstRow="1" bandRow="1"/>
              <a:tblGrid>
                <a:gridCol w="1169513">
                  <a:extLst>
                    <a:ext uri="{9D8B030D-6E8A-4147-A177-3AD203B41FA5}">
                      <a16:colId xmlns:a16="http://schemas.microsoft.com/office/drawing/2014/main" val="289008424"/>
                    </a:ext>
                  </a:extLst>
                </a:gridCol>
                <a:gridCol w="1169513">
                  <a:extLst>
                    <a:ext uri="{9D8B030D-6E8A-4147-A177-3AD203B41FA5}">
                      <a16:colId xmlns:a16="http://schemas.microsoft.com/office/drawing/2014/main" val="1516636676"/>
                    </a:ext>
                  </a:extLst>
                </a:gridCol>
                <a:gridCol w="1169513">
                  <a:extLst>
                    <a:ext uri="{9D8B030D-6E8A-4147-A177-3AD203B41FA5}">
                      <a16:colId xmlns:a16="http://schemas.microsoft.com/office/drawing/2014/main" val="414109423"/>
                    </a:ext>
                  </a:extLst>
                </a:gridCol>
                <a:gridCol w="1169513">
                  <a:extLst>
                    <a:ext uri="{9D8B030D-6E8A-4147-A177-3AD203B41FA5}">
                      <a16:colId xmlns:a16="http://schemas.microsoft.com/office/drawing/2014/main" val="251031525"/>
                    </a:ext>
                  </a:extLst>
                </a:gridCol>
                <a:gridCol w="1169513">
                  <a:extLst>
                    <a:ext uri="{9D8B030D-6E8A-4147-A177-3AD203B41FA5}">
                      <a16:colId xmlns:a16="http://schemas.microsoft.com/office/drawing/2014/main" val="253419671"/>
                    </a:ext>
                  </a:extLst>
                </a:gridCol>
                <a:gridCol w="1169513">
                  <a:extLst>
                    <a:ext uri="{9D8B030D-6E8A-4147-A177-3AD203B41FA5}">
                      <a16:colId xmlns:a16="http://schemas.microsoft.com/office/drawing/2014/main" val="2357788817"/>
                    </a:ext>
                  </a:extLst>
                </a:gridCol>
              </a:tblGrid>
              <a:tr h="40773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700" b="1" dirty="0">
                          <a:latin typeface="Open Sans" panose="020B0606030504020204" pitchFamily="34" charset="0"/>
                          <a:ea typeface="Open Sans" panose="020B0606030504020204" pitchFamily="34" charset="0"/>
                          <a:cs typeface="Open Sans" panose="020B0606030504020204" pitchFamily="34" charset="0"/>
                        </a:rPr>
                        <a:t>                Timeline</a:t>
                      </a:r>
                    </a:p>
                    <a:p>
                      <a:r>
                        <a:rPr lang="en-US" sz="700" dirty="0"/>
                        <a:t> </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endParaRPr lang="en-US" sz="700" dirty="0"/>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algn="ctr"/>
                      <a:r>
                        <a:rPr lang="en-US" sz="700" b="1" dirty="0"/>
                        <a:t>Outcome</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algn="ctr"/>
                      <a:r>
                        <a:rPr lang="en-US" sz="700" b="1" dirty="0"/>
                        <a:t>Progress</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algn="ctr"/>
                      <a:r>
                        <a:rPr lang="en-US" sz="700" b="1" dirty="0"/>
                        <a:t>Next Steps</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algn="ctr"/>
                      <a:r>
                        <a:rPr lang="en-US" sz="700" b="1" dirty="0"/>
                        <a:t>Risks/Dependencies</a:t>
                      </a: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37543575"/>
                  </a:ext>
                </a:extLst>
              </a:tr>
              <a:tr h="1047815">
                <a:tc>
                  <a:txBody>
                    <a:bodyPr/>
                    <a:lstStyle/>
                    <a:p>
                      <a:endParaRPr lang="en-US" sz="700" b="1" u="sng" dirty="0"/>
                    </a:p>
                  </a:txBody>
                  <a:tcPr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700" b="1" dirty="0"/>
                        <a:t>Online Loan Applications</a:t>
                      </a:r>
                    </a:p>
                  </a:txBody>
                  <a:tcPr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700" dirty="0"/>
                        <a:t>Make online applications for new direct loans as time efficient and as intuitive as possible to deliver the best  experience for customers and improve FLP staff effectiveness</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Open Sans"/>
                          <a:ea typeface="+mn-ea"/>
                          <a:cs typeface="+mn-cs"/>
                        </a:rPr>
                        <a:t>10% complete</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txBody>
                  <a:tcPr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Finish development of minimum viable product allowing submissions of Direct Loan applications and credit report fee payment</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Decision on COTS/SaaS solution for Online Loan Applications</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Longer term: integration with data services</a:t>
                      </a: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77797067"/>
                  </a:ext>
                </a:extLst>
              </a:tr>
              <a:tr h="1376958">
                <a:tc>
                  <a:txBody>
                    <a:bodyPr/>
                    <a:lstStyle/>
                    <a:p>
                      <a:endParaRPr lang="en-US" sz="700" b="1" u="sng" dirty="0"/>
                    </a:p>
                  </a:txBody>
                  <a:tcPr anchor="ct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700" b="1" dirty="0"/>
                        <a:t>Online Loan Repayments</a:t>
                      </a:r>
                    </a:p>
                  </a:txBody>
                  <a:tcPr anchor="ct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Enable producers to make a payment online for any amount, at any time, and from anywhere, while providing full transparency on how payments are being applied to a borrowers’ account and delivering time savings for FLP staff</a:t>
                      </a:r>
                    </a:p>
                  </a:txBody>
                  <a:tcP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Open Sans"/>
                          <a:ea typeface="+mn-ea"/>
                          <a:cs typeface="+mn-cs"/>
                        </a:rPr>
                        <a:t>5% complete</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txBody>
                  <a:tcPr anchor="b">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Begin development of minimum viable product to enable borrowers to make loan payments for Direct Loans</a:t>
                      </a:r>
                    </a:p>
                  </a:txBody>
                  <a:tcP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Longer term: integration with data services</a:t>
                      </a:r>
                    </a:p>
                  </a:txBody>
                  <a:tcP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353476954"/>
                  </a:ext>
                </a:extLst>
              </a:tr>
              <a:tr h="1162764">
                <a:tc>
                  <a:txBody>
                    <a:bodyPr/>
                    <a:lstStyle/>
                    <a:p>
                      <a:endParaRPr lang="en-US" sz="700" b="1" u="sng" dirty="0"/>
                    </a:p>
                  </a:txBody>
                  <a:tcPr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700" b="1" dirty="0"/>
                        <a:t>Underwriting &amp; Decisioning</a:t>
                      </a:r>
                    </a:p>
                  </a:txBody>
                  <a:tcPr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Provide robust and enhanced tools/capabilities for strengthened credit and risk analyses to better inform and enable FLP staff making credit decisions</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Open Sans"/>
                          <a:ea typeface="+mn-ea"/>
                          <a:cs typeface="+mn-cs"/>
                        </a:rPr>
                        <a:t>0% complete</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txBody>
                  <a:tcPr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Developing detailed business requirements and rules for Underwriting</a:t>
                      </a: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Fit gap analysis of underwriting systems</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Decision to go with COTS/SaaS or custom underwriting solution</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0000"/>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Longer term: integration with data services</a:t>
                      </a: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168896376"/>
                  </a:ext>
                </a:extLst>
              </a:tr>
              <a:tr h="1162764">
                <a:tc>
                  <a:txBody>
                    <a:bodyPr/>
                    <a:lstStyle/>
                    <a:p>
                      <a:pPr algn="l"/>
                      <a:endParaRPr lang="en-US" sz="700" b="1" u="sng" dirty="0"/>
                    </a:p>
                  </a:txBody>
                  <a:tcPr anchor="ct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algn="l"/>
                      <a:r>
                        <a:rPr lang="en-US" sz="700" b="1" dirty="0"/>
                        <a:t>Data Services </a:t>
                      </a:r>
                    </a:p>
                  </a:txBody>
                  <a:tcPr anchor="ct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Employ streamlined, innovative, and inter-agency data and analytics solution that meets internal and external customers’ needs, and enable more efficient decision-making among internal customers, specifically</a:t>
                      </a:r>
                    </a:p>
                  </a:txBody>
                  <a:tcP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Open Sans"/>
                          <a:ea typeface="+mn-ea"/>
                          <a:cs typeface="+mn-cs"/>
                        </a:rPr>
                        <a:t>20% complete</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Open Sans"/>
                        <a:ea typeface="+mn-ea"/>
                        <a:cs typeface="+mn-cs"/>
                      </a:endParaRPr>
                    </a:p>
                  </a:txBody>
                  <a:tcPr anchor="b">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rtl="0" eaLnBrk="1" fontAlgn="auto" latinLnBrk="0" hangingPunct="1">
                        <a:lnSpc>
                          <a:spcPct val="100000"/>
                        </a:lnSpc>
                        <a:spcBef>
                          <a:spcPts val="0"/>
                        </a:spcBef>
                        <a:spcAft>
                          <a:spcPts val="0"/>
                        </a:spcAft>
                        <a:buClrTx/>
                        <a:buSzTx/>
                        <a:buFontTx/>
                        <a:buNone/>
                      </a:pPr>
                      <a:r>
                        <a:rPr kumimoji="0" lang="en-US" sz="700" b="0" i="0" u="none" strike="noStrike" kern="1200" cap="none" spc="0" normalizeH="0" baseline="0" noProof="0" dirty="0">
                          <a:ln>
                            <a:noFill/>
                          </a:ln>
                          <a:solidFill>
                            <a:srgbClr val="000000"/>
                          </a:solidFill>
                          <a:effectLst/>
                          <a:uLnTx/>
                          <a:uFillTx/>
                          <a:latin typeface="Open Sans"/>
                          <a:ea typeface="+mn-ea"/>
                          <a:cs typeface="+mn-cs"/>
                        </a:rPr>
                        <a:t>Develop plan for Data Operating Model, comprised of Governance Policies, Assigned Data Owners,</a:t>
                      </a:r>
                      <a:r>
                        <a:rPr lang="en-US" sz="700" b="0" i="0" u="none" strike="noStrike" kern="1200" cap="none" spc="0" normalizeH="0" baseline="0" noProof="0" dirty="0">
                          <a:ln>
                            <a:noFill/>
                          </a:ln>
                          <a:solidFill>
                            <a:srgbClr val="000000"/>
                          </a:solidFill>
                          <a:effectLst/>
                          <a:uLnTx/>
                          <a:uFillTx/>
                          <a:latin typeface="Open Sans"/>
                          <a:ea typeface="+mn-ea"/>
                          <a:cs typeface="+mn-cs"/>
                        </a:rPr>
                        <a:t> </a:t>
                      </a:r>
                      <a:r>
                        <a:rPr kumimoji="0" lang="en-US" sz="700" b="0" i="0" u="none" strike="noStrike" kern="1200" cap="none" spc="0" normalizeH="0" baseline="0" noProof="0" dirty="0">
                          <a:ln>
                            <a:noFill/>
                          </a:ln>
                          <a:solidFill>
                            <a:srgbClr val="000000"/>
                          </a:solidFill>
                          <a:effectLst/>
                          <a:uLnTx/>
                          <a:uFillTx/>
                          <a:latin typeface="Open Sans"/>
                          <a:ea typeface="+mn-ea"/>
                          <a:cs typeface="+mn-cs"/>
                        </a:rPr>
                        <a:t> &amp; Supporting Procedures</a:t>
                      </a:r>
                    </a:p>
                  </a:txBody>
                  <a:tcP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777240" rtl="0" eaLnBrk="1" latinLnBrk="0" hangingPunct="1">
                        <a:defRPr sz="1530" kern="1200">
                          <a:solidFill>
                            <a:schemeClr val="tx1"/>
                          </a:solidFill>
                          <a:latin typeface="Open Sans"/>
                        </a:defRPr>
                      </a:lvl1pPr>
                      <a:lvl2pPr marL="388620" algn="l" defTabSz="777240" rtl="0" eaLnBrk="1" latinLnBrk="0" hangingPunct="1">
                        <a:defRPr sz="1530" kern="1200">
                          <a:solidFill>
                            <a:schemeClr val="tx1"/>
                          </a:solidFill>
                          <a:latin typeface="Open Sans"/>
                        </a:defRPr>
                      </a:lvl2pPr>
                      <a:lvl3pPr marL="777240" algn="l" defTabSz="777240" rtl="0" eaLnBrk="1" latinLnBrk="0" hangingPunct="1">
                        <a:defRPr sz="1530" kern="1200">
                          <a:solidFill>
                            <a:schemeClr val="tx1"/>
                          </a:solidFill>
                          <a:latin typeface="Open Sans"/>
                        </a:defRPr>
                      </a:lvl3pPr>
                      <a:lvl4pPr marL="1165860" algn="l" defTabSz="777240" rtl="0" eaLnBrk="1" latinLnBrk="0" hangingPunct="1">
                        <a:defRPr sz="1530" kern="1200">
                          <a:solidFill>
                            <a:schemeClr val="tx1"/>
                          </a:solidFill>
                          <a:latin typeface="Open Sans"/>
                        </a:defRPr>
                      </a:lvl4pPr>
                      <a:lvl5pPr marL="1554480" algn="l" defTabSz="777240" rtl="0" eaLnBrk="1" latinLnBrk="0" hangingPunct="1">
                        <a:defRPr sz="1530" kern="1200">
                          <a:solidFill>
                            <a:schemeClr val="tx1"/>
                          </a:solidFill>
                          <a:latin typeface="Open Sans"/>
                        </a:defRPr>
                      </a:lvl5pPr>
                      <a:lvl6pPr marL="1943100" algn="l" defTabSz="777240" rtl="0" eaLnBrk="1" latinLnBrk="0" hangingPunct="1">
                        <a:defRPr sz="1530" kern="1200">
                          <a:solidFill>
                            <a:schemeClr val="tx1"/>
                          </a:solidFill>
                          <a:latin typeface="Open Sans"/>
                        </a:defRPr>
                      </a:lvl6pPr>
                      <a:lvl7pPr marL="2331720" algn="l" defTabSz="777240" rtl="0" eaLnBrk="1" latinLnBrk="0" hangingPunct="1">
                        <a:defRPr sz="1530" kern="1200">
                          <a:solidFill>
                            <a:schemeClr val="tx1"/>
                          </a:solidFill>
                          <a:latin typeface="Open Sans"/>
                        </a:defRPr>
                      </a:lvl7pPr>
                      <a:lvl8pPr marL="2720340" algn="l" defTabSz="777240" rtl="0" eaLnBrk="1" latinLnBrk="0" hangingPunct="1">
                        <a:defRPr sz="1530" kern="1200">
                          <a:solidFill>
                            <a:schemeClr val="tx1"/>
                          </a:solidFill>
                          <a:latin typeface="Open Sans"/>
                        </a:defRPr>
                      </a:lvl8pPr>
                      <a:lvl9pPr marL="3108960" algn="l" defTabSz="777240" rtl="0" eaLnBrk="1" latinLnBrk="0" hangingPunct="1">
                        <a:defRPr sz="1530" kern="1200">
                          <a:solidFill>
                            <a:schemeClr val="tx1"/>
                          </a:solidFill>
                          <a:latin typeface="Open Sans"/>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Open Sans"/>
                          <a:ea typeface="+mn-ea"/>
                          <a:cs typeface="+mn-cs"/>
                        </a:rPr>
                        <a:t>Need to integrate Data Services Infrastructure &amp; Ingestion with other product lines in the FLP Modernization</a:t>
                      </a:r>
                    </a:p>
                  </a:txBody>
                  <a:tcPr>
                    <a:lnL>
                      <a:noFill/>
                    </a:lnL>
                    <a:lnR>
                      <a:noFill/>
                    </a:lnR>
                    <a:lnT>
                      <a:noFill/>
                    </a:lnT>
                    <a:lnB>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54019628"/>
                  </a:ext>
                </a:extLst>
              </a:tr>
              <a:tr h="974841">
                <a:tc>
                  <a:txBody>
                    <a:bodyPr/>
                    <a:lstStyle/>
                    <a:p>
                      <a:endParaRPr lang="en-US" sz="700" b="1" u="sng" dirty="0"/>
                    </a:p>
                  </a:txBody>
                  <a:tcPr anchor="ctr">
                    <a:lnL>
                      <a:noFill/>
                    </a:lnL>
                    <a:lnR>
                      <a:noFill/>
                    </a:lnR>
                    <a:lnT>
                      <a:noFill/>
                    </a:lnT>
                    <a:lnB>
                      <a:noFill/>
                    </a:lnB>
                    <a:lnTlToBr w="12700" cmpd="sng">
                      <a:noFill/>
                      <a:prstDash val="solid"/>
                    </a:lnTlToBr>
                    <a:lnBlToTr w="12700" cmpd="sng">
                      <a:noFill/>
                      <a:prstDash val="solid"/>
                    </a:lnBlToTr>
                    <a:noFill/>
                  </a:tcPr>
                </a:tc>
                <a:tc>
                  <a:txBody>
                    <a:bodyPr/>
                    <a:lstStyle/>
                    <a:p>
                      <a:r>
                        <a:rPr lang="en-US" sz="700" b="1" u="none" dirty="0">
                          <a:latin typeface="Open Sans"/>
                          <a:ea typeface="Open Sans"/>
                          <a:cs typeface="Open Sans"/>
                        </a:rPr>
                        <a:t>PLAS Replacement</a:t>
                      </a: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Open Sans"/>
                          <a:ea typeface="+mn-ea"/>
                          <a:cs typeface="+mn-cs"/>
                        </a:rPr>
                        <a:t>As PLAS has a mandated retirement by </a:t>
                      </a:r>
                      <a:r>
                        <a:rPr lang="en-US" sz="700" b="0" i="0" u="none" strike="noStrike" kern="1200" cap="none" spc="0" normalizeH="0" baseline="0" noProof="0" dirty="0">
                          <a:ln>
                            <a:noFill/>
                          </a:ln>
                          <a:solidFill>
                            <a:schemeClr val="tx1"/>
                          </a:solidFill>
                          <a:effectLst/>
                          <a:uLnTx/>
                          <a:uFillTx/>
                          <a:latin typeface="Open Sans"/>
                          <a:ea typeface="+mn-ea"/>
                          <a:cs typeface="+mn-cs"/>
                        </a:rPr>
                        <a:t>December</a:t>
                      </a:r>
                      <a:r>
                        <a:rPr kumimoji="0" lang="en-US" sz="700" b="0" i="0" u="none" strike="noStrike" kern="1200" cap="none" spc="0" normalizeH="0" baseline="0" noProof="0" dirty="0">
                          <a:ln>
                            <a:noFill/>
                          </a:ln>
                          <a:solidFill>
                            <a:schemeClr val="tx1"/>
                          </a:solidFill>
                          <a:effectLst/>
                          <a:uLnTx/>
                          <a:uFillTx/>
                          <a:latin typeface="Open Sans"/>
                          <a:ea typeface="+mn-ea"/>
                          <a:cs typeface="+mn-cs"/>
                        </a:rPr>
                        <a:t> 2025, upgrading FLP’s loan accounting platform is critical to the overall FLP modernization</a:t>
                      </a:r>
                    </a:p>
                  </a:txBody>
                  <a:tcPr>
                    <a:lnL>
                      <a:noFill/>
                    </a:lnL>
                    <a:lnR>
                      <a:noFill/>
                    </a:lnR>
                    <a:lnT>
                      <a:noFill/>
                    </a:lnT>
                    <a:lnB>
                      <a:noFill/>
                    </a:lnB>
                    <a:lnTlToBr w="12700" cmpd="sng">
                      <a:noFill/>
                      <a:prstDash val="solid"/>
                    </a:lnTlToBr>
                    <a:lnBlToTr w="12700" cmpd="sng">
                      <a:noFill/>
                      <a:prstDash val="solid"/>
                    </a:lnBlToTr>
                    <a:no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Open Sans"/>
                          <a:ea typeface="+mn-ea"/>
                          <a:cs typeface="+mn-cs"/>
                        </a:rPr>
                        <a:t>0% complete</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chemeClr val="tx1"/>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chemeClr val="tx1"/>
                        </a:solidFill>
                        <a:effectLst/>
                        <a:uLnTx/>
                        <a:uFillTx/>
                        <a:latin typeface="Open Sans"/>
                        <a:ea typeface="+mn-ea"/>
                        <a:cs typeface="+mn-cs"/>
                      </a:endParaRPr>
                    </a:p>
                  </a:txBody>
                  <a:tcPr anchor="b">
                    <a:lnL>
                      <a:noFill/>
                    </a:lnL>
                    <a:lnR>
                      <a:noFill/>
                    </a:lnR>
                    <a:lnT>
                      <a:noFill/>
                    </a:lnT>
                    <a:lnB>
                      <a:noFill/>
                    </a:lnB>
                    <a:lnTlToBr w="12700" cmpd="sng">
                      <a:noFill/>
                      <a:prstDash val="solid"/>
                    </a:lnTlToBr>
                    <a:lnBlToTr w="12700" cmpd="sng">
                      <a:noFill/>
                      <a:prstDash val="solid"/>
                    </a:lnBlToTr>
                    <a:no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Open Sans"/>
                          <a:ea typeface="+mn-ea"/>
                          <a:cs typeface="+mn-cs"/>
                        </a:rPr>
                        <a:t>Conduct Fit Gap of IFM</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chemeClr val="tx1"/>
                        </a:solidFill>
                        <a:effectLst/>
                        <a:uLnTx/>
                        <a:uFillTx/>
                        <a:latin typeface="Open Sans"/>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Open Sans"/>
                          <a:ea typeface="+mn-ea"/>
                          <a:cs typeface="+mn-cs"/>
                        </a:rPr>
                        <a:t>Work with Department to determine the future IT and RD accounting support for FLP</a:t>
                      </a:r>
                    </a:p>
                  </a:txBody>
                  <a:tcPr>
                    <a:lnL>
                      <a:noFill/>
                    </a:lnL>
                    <a:lnR>
                      <a:noFill/>
                    </a:lnR>
                    <a:lnT>
                      <a:noFill/>
                    </a:lnT>
                    <a:lnB>
                      <a:noFill/>
                    </a:lnB>
                    <a:lnTlToBr w="12700" cmpd="sng">
                      <a:noFill/>
                      <a:prstDash val="solid"/>
                    </a:lnTlToBr>
                    <a:lnBlToTr w="12700" cmpd="sng">
                      <a:noFill/>
                      <a:prstDash val="solid"/>
                    </a:lnBlToTr>
                    <a:no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Open Sans"/>
                          <a:ea typeface="+mn-ea"/>
                          <a:cs typeface="+mn-cs"/>
                        </a:rPr>
                        <a:t>Not modernizing PLAS will hinder the FLP modernization and overall customer experience until it occurs</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chemeClr val="tx1"/>
                        </a:solidFill>
                        <a:effectLst/>
                        <a:uLnTx/>
                        <a:uFillTx/>
                        <a:latin typeface="Open Sans"/>
                        <a:ea typeface="+mn-ea"/>
                        <a:cs typeface="+mn-cs"/>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875067089"/>
                  </a:ext>
                </a:extLst>
              </a:tr>
            </a:tbl>
          </a:graphicData>
        </a:graphic>
      </p:graphicFrame>
      <p:grpSp>
        <p:nvGrpSpPr>
          <p:cNvPr id="4" name="Group 3">
            <a:extLst>
              <a:ext uri="{FF2B5EF4-FFF2-40B4-BE49-F238E27FC236}">
                <a16:creationId xmlns:a16="http://schemas.microsoft.com/office/drawing/2014/main" id="{E955741A-E649-45FB-9404-11AF51C81C0A}"/>
              </a:ext>
            </a:extLst>
          </p:cNvPr>
          <p:cNvGrpSpPr/>
          <p:nvPr/>
        </p:nvGrpSpPr>
        <p:grpSpPr>
          <a:xfrm>
            <a:off x="-22113" y="7873094"/>
            <a:ext cx="7590805" cy="1836661"/>
            <a:chOff x="-22113" y="7774774"/>
            <a:chExt cx="7590805" cy="1836661"/>
          </a:xfrm>
        </p:grpSpPr>
        <p:sp>
          <p:nvSpPr>
            <p:cNvPr id="46" name="Rounded Rectangle 53">
              <a:extLst>
                <a:ext uri="{FF2B5EF4-FFF2-40B4-BE49-F238E27FC236}">
                  <a16:creationId xmlns:a16="http://schemas.microsoft.com/office/drawing/2014/main" id="{0077B887-9A67-4044-A80D-E4ABF3BD4849}"/>
                </a:ext>
              </a:extLst>
            </p:cNvPr>
            <p:cNvSpPr>
              <a:spLocks/>
            </p:cNvSpPr>
            <p:nvPr/>
          </p:nvSpPr>
          <p:spPr>
            <a:xfrm>
              <a:off x="204009" y="7774774"/>
              <a:ext cx="7364683" cy="1836661"/>
            </a:xfrm>
            <a:prstGeom prst="roundRect">
              <a:avLst/>
            </a:prstGeom>
            <a:solidFill>
              <a:srgbClr val="74955A"/>
            </a:solidFill>
            <a:ln w="25400" cap="flat" cmpd="sng" algn="ctr">
              <a:noFill/>
              <a:prstDash val="solid"/>
            </a:ln>
            <a:effectLst/>
          </p:spPr>
          <p:txBody>
            <a:bodyPr rtlCol="0" anchor="ctr"/>
            <a:lstStyle/>
            <a:p>
              <a:pPr algn="ctr" defTabSz="1219140">
                <a:defRPr/>
              </a:pPr>
              <a:endParaRPr lang="en-US" sz="1400" b="1" i="1">
                <a:solidFill>
                  <a:srgbClr val="FFFFFF"/>
                </a:solidFill>
                <a:latin typeface="Open Sans"/>
                <a:ea typeface="Verdana" panose="020B0604030504040204" pitchFamily="34" charset="0"/>
                <a:cs typeface="Verdana" panose="020B0604030504040204" pitchFamily="34" charset="0"/>
              </a:endParaRPr>
            </a:p>
          </p:txBody>
        </p:sp>
        <p:sp>
          <p:nvSpPr>
            <p:cNvPr id="219" name="Rectangle 218">
              <a:extLst>
                <a:ext uri="{FF2B5EF4-FFF2-40B4-BE49-F238E27FC236}">
                  <a16:creationId xmlns:a16="http://schemas.microsoft.com/office/drawing/2014/main" id="{320EB0DD-0CAA-4B7E-88A5-C44543F04319}"/>
                </a:ext>
              </a:extLst>
            </p:cNvPr>
            <p:cNvSpPr/>
            <p:nvPr/>
          </p:nvSpPr>
          <p:spPr bwMode="gray">
            <a:xfrm>
              <a:off x="-22113" y="8085539"/>
              <a:ext cx="7481470" cy="1390460"/>
            </a:xfrm>
            <a:prstGeom prst="rect">
              <a:avLst/>
            </a:prstGeom>
            <a:noFill/>
            <a:ln w="38100" algn="ctr">
              <a:noFill/>
              <a:miter lim="800000"/>
              <a:headEnd/>
              <a:tailEnd/>
            </a:ln>
          </p:spPr>
          <p:txBody>
            <a:bodyPr wrap="square" lIns="88900" tIns="88900" rIns="88900" bIns="88900" rtlCol="0" anchor="ctr"/>
            <a:lstStyle/>
            <a:p>
              <a:pPr marL="548640" marR="0" lvl="0" indent="-2857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Optimize</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 resource capacity and time savings </a:t>
              </a: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for producers, lenders, and employees.</a:t>
              </a:r>
            </a:p>
            <a:p>
              <a:pPr marL="548640" marR="0" lvl="0" indent="-2857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Improve and integrate workflows to drive</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 accountability, equity, and transparency.</a:t>
              </a:r>
              <a:endPar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548640" marR="0" lvl="0" indent="-2857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Streamline, automate, and digitize end-to-end business processes for </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enhanced</a:t>
              </a: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and</a:t>
              </a: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equitable customer experiences </a:t>
              </a: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which adapt to changing customer needs and expectations.</a:t>
              </a:r>
            </a:p>
            <a:p>
              <a:pPr marL="548640" marR="0" lvl="0" indent="-2857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Enable loan lifecycle processing that </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improves frontline and back office operating efficiencies</a:t>
              </a: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utilizes user-friendly IT solutions</a:t>
              </a:r>
              <a:r>
                <a:rPr kumimoji="0" lang="en-US" sz="1000" b="0"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 that truly address consumers’ loan making and servicing needs</a:t>
              </a:r>
              <a:r>
                <a:rPr kumimoji="0" lang="en-US" sz="1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a:t>
              </a:r>
            </a:p>
          </p:txBody>
        </p:sp>
        <p:sp>
          <p:nvSpPr>
            <p:cNvPr id="45" name="Rectangle 44">
              <a:extLst>
                <a:ext uri="{FF2B5EF4-FFF2-40B4-BE49-F238E27FC236}">
                  <a16:creationId xmlns:a16="http://schemas.microsoft.com/office/drawing/2014/main" id="{8AE12BA2-2199-4ECB-A74E-57E0F1C3FBB2}"/>
                </a:ext>
              </a:extLst>
            </p:cNvPr>
            <p:cNvSpPr/>
            <p:nvPr/>
          </p:nvSpPr>
          <p:spPr bwMode="gray">
            <a:xfrm>
              <a:off x="2235016" y="7853988"/>
              <a:ext cx="3302669" cy="286749"/>
            </a:xfrm>
            <a:prstGeom prst="rect">
              <a:avLst/>
            </a:prstGeom>
            <a:noFill/>
            <a:ln w="38100" algn="ctr">
              <a:noFill/>
              <a:miter lim="800000"/>
              <a:headEnd/>
              <a:tailEnd/>
            </a:ln>
          </p:spPr>
          <p:txBody>
            <a:bodyPr wrap="square" lIns="88900" tIns="88900" rIns="88900" bIns="88900" rtlCol="0" anchor="ctr"/>
            <a:lstStyle/>
            <a:p>
              <a:pPr algn="ctr" defTabSz="914400">
                <a:lnSpc>
                  <a:spcPct val="106000"/>
                </a:lnSpc>
                <a:buFont typeface="Wingdings 2" pitchFamily="18" charset="2"/>
                <a:buNone/>
                <a:defRPr/>
              </a:pPr>
              <a:r>
                <a:rPr lang="en-US" sz="1100" b="1" dirty="0">
                  <a:solidFill>
                    <a:srgbClr val="FFFFFF"/>
                  </a:solidFill>
                  <a:latin typeface="Open Sans"/>
                </a:rPr>
                <a:t>Future Vision</a:t>
              </a:r>
            </a:p>
          </p:txBody>
        </p:sp>
      </p:grpSp>
      <p:sp>
        <p:nvSpPr>
          <p:cNvPr id="202" name="Text Placeholder 2">
            <a:extLst>
              <a:ext uri="{FF2B5EF4-FFF2-40B4-BE49-F238E27FC236}">
                <a16:creationId xmlns:a16="http://schemas.microsoft.com/office/drawing/2014/main" id="{BE80DCF4-1F79-44F6-A47E-C8A8C33896D1}"/>
              </a:ext>
            </a:extLst>
          </p:cNvPr>
          <p:cNvSpPr txBox="1">
            <a:spLocks/>
          </p:cNvSpPr>
          <p:nvPr/>
        </p:nvSpPr>
        <p:spPr>
          <a:xfrm>
            <a:off x="252305" y="1220841"/>
            <a:ext cx="7376807" cy="554099"/>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sz="800">
                <a:solidFill>
                  <a:schemeClr val="bg1"/>
                </a:solidFill>
                <a:latin typeface="Open Sans" panose="020B0606030504020204" pitchFamily="34" charset="0"/>
                <a:ea typeface="Open Sans" panose="020B0606030504020204" pitchFamily="34" charset="0"/>
                <a:cs typeface="Open Sans" panose="020B0606030504020204" pitchFamily="34" charset="0"/>
              </a:rPr>
              <a:t>The following timeline details upcoming FLP modernization and strategic initiative milestones and related outcomes, next steps, asks of leadership, and risks/dependencies.</a:t>
            </a:r>
            <a:endParaRPr lang="en-US" sz="800">
              <a:solidFill>
                <a:schemeClr val="bg1"/>
              </a:solidFill>
            </a:endParaRPr>
          </a:p>
        </p:txBody>
      </p:sp>
      <p:sp>
        <p:nvSpPr>
          <p:cNvPr id="203" name="Text Placeholder 2">
            <a:extLst>
              <a:ext uri="{FF2B5EF4-FFF2-40B4-BE49-F238E27FC236}">
                <a16:creationId xmlns:a16="http://schemas.microsoft.com/office/drawing/2014/main" id="{F57DAE80-1F53-47F9-A7B7-83421F4E7D64}"/>
              </a:ext>
            </a:extLst>
          </p:cNvPr>
          <p:cNvSpPr txBox="1">
            <a:spLocks/>
          </p:cNvSpPr>
          <p:nvPr/>
        </p:nvSpPr>
        <p:spPr>
          <a:xfrm>
            <a:off x="252306" y="989910"/>
            <a:ext cx="6882741" cy="513897"/>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a:solidFill>
                  <a:schemeClr val="bg1"/>
                </a:solidFill>
                <a:latin typeface="Open Sans" panose="020B0606030504020204" pitchFamily="34" charset="0"/>
                <a:ea typeface="Open Sans" panose="020B0606030504020204" pitchFamily="34" charset="0"/>
                <a:cs typeface="Open Sans" panose="020B0606030504020204" pitchFamily="34" charset="0"/>
              </a:rPr>
              <a:t>TRACKING TOWARDS UPCOMING MILESTONES: </a:t>
            </a:r>
            <a:r>
              <a:rPr lang="en-US" b="1">
                <a:solidFill>
                  <a:schemeClr val="bg1"/>
                </a:solidFill>
                <a:latin typeface="Open Sans" panose="020B0606030504020204" pitchFamily="34" charset="0"/>
                <a:ea typeface="Open Sans" panose="020B0606030504020204" pitchFamily="34" charset="0"/>
                <a:cs typeface="Open Sans" panose="020B0606030504020204" pitchFamily="34" charset="0"/>
              </a:rPr>
              <a:t>Overview &amp; Next Steps</a:t>
            </a:r>
            <a:endParaRPr lang="en-US" b="1">
              <a:solidFill>
                <a:schemeClr val="bg1"/>
              </a:solidFill>
            </a:endParaRPr>
          </a:p>
        </p:txBody>
      </p:sp>
      <p:grpSp>
        <p:nvGrpSpPr>
          <p:cNvPr id="29" name="Group 28">
            <a:extLst>
              <a:ext uri="{FF2B5EF4-FFF2-40B4-BE49-F238E27FC236}">
                <a16:creationId xmlns:a16="http://schemas.microsoft.com/office/drawing/2014/main" id="{1095AFB1-A609-430F-AF32-F9ABFC558188}"/>
              </a:ext>
            </a:extLst>
          </p:cNvPr>
          <p:cNvGrpSpPr/>
          <p:nvPr/>
        </p:nvGrpSpPr>
        <p:grpSpPr>
          <a:xfrm>
            <a:off x="-2144" y="6395"/>
            <a:ext cx="7776689" cy="983515"/>
            <a:chOff x="-2144" y="6395"/>
            <a:chExt cx="7776689" cy="983515"/>
          </a:xfrm>
        </p:grpSpPr>
        <p:sp>
          <p:nvSpPr>
            <p:cNvPr id="30" name="Rectangle 2">
              <a:extLst>
                <a:ext uri="{FF2B5EF4-FFF2-40B4-BE49-F238E27FC236}">
                  <a16:creationId xmlns:a16="http://schemas.microsoft.com/office/drawing/2014/main" id="{01E33F9D-7A75-4397-857D-3716FED74821}"/>
                </a:ext>
              </a:extLst>
            </p:cNvPr>
            <p:cNvSpPr txBox="1">
              <a:spLocks noChangeArrowheads="1"/>
            </p:cNvSpPr>
            <p:nvPr/>
          </p:nvSpPr>
          <p:spPr>
            <a:xfrm>
              <a:off x="609" y="6395"/>
              <a:ext cx="7767539"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1100" b="1" i="1" u="none" strike="noStrike" kern="1200" cap="none" spc="0" normalizeH="0" baseline="0" noProof="0">
                <a:ln>
                  <a:noFill/>
                </a:ln>
                <a:solidFill>
                  <a:prstClr val="white"/>
                </a:solidFill>
                <a:effectLst/>
                <a:uLnTx/>
                <a:uFillTx/>
                <a:latin typeface="Calibri" panose="020F0502020204030204"/>
                <a:ea typeface="+mj-ea"/>
                <a:cs typeface="Calibri" panose="020F0502020204030204" pitchFamily="34" charset="0"/>
              </a:endParaRPr>
            </a:p>
          </p:txBody>
        </p:sp>
        <p:grpSp>
          <p:nvGrpSpPr>
            <p:cNvPr id="31" name="Group 30">
              <a:extLst>
                <a:ext uri="{FF2B5EF4-FFF2-40B4-BE49-F238E27FC236}">
                  <a16:creationId xmlns:a16="http://schemas.microsoft.com/office/drawing/2014/main" id="{CA75A0F4-8FC5-4D31-A15B-D4962E2C589D}"/>
                </a:ext>
              </a:extLst>
            </p:cNvPr>
            <p:cNvGrpSpPr/>
            <p:nvPr/>
          </p:nvGrpSpPr>
          <p:grpSpPr>
            <a:xfrm>
              <a:off x="-2144" y="220157"/>
              <a:ext cx="7776689" cy="769753"/>
              <a:chOff x="7919513" y="220157"/>
              <a:chExt cx="7719939" cy="769753"/>
            </a:xfrm>
          </p:grpSpPr>
          <p:pic>
            <p:nvPicPr>
              <p:cNvPr id="32" name="Picture 31">
                <a:extLst>
                  <a:ext uri="{FF2B5EF4-FFF2-40B4-BE49-F238E27FC236}">
                    <a16:creationId xmlns:a16="http://schemas.microsoft.com/office/drawing/2014/main" id="{18F0B187-DD38-4BC2-9E9D-8BAB3A80A6FB}"/>
                  </a:ext>
                </a:extLst>
              </p:cNvPr>
              <p:cNvPicPr>
                <a:picLocks/>
              </p:cNvPicPr>
              <p:nvPr/>
            </p:nvPicPr>
            <p:blipFill rotWithShape="1">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p:blipFill>
            <p:spPr>
              <a:xfrm>
                <a:off x="7919513" y="220157"/>
                <a:ext cx="7713590" cy="769753"/>
              </a:xfrm>
              <a:prstGeom prst="rect">
                <a:avLst/>
              </a:prstGeom>
            </p:spPr>
          </p:pic>
          <p:sp>
            <p:nvSpPr>
              <p:cNvPr id="33" name="Rectangle 32">
                <a:extLst>
                  <a:ext uri="{FF2B5EF4-FFF2-40B4-BE49-F238E27FC236}">
                    <a16:creationId xmlns:a16="http://schemas.microsoft.com/office/drawing/2014/main" id="{38255ED3-2A0A-4C16-BFB3-CE18E8455D8E}"/>
                  </a:ext>
                </a:extLst>
              </p:cNvPr>
              <p:cNvSpPr/>
              <p:nvPr/>
            </p:nvSpPr>
            <p:spPr>
              <a:xfrm>
                <a:off x="7925862" y="227149"/>
                <a:ext cx="7713590" cy="68824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61406">
                  <a:defRPr/>
                </a:pPr>
                <a:endParaRPr lang="en-US" sz="1817">
                  <a:solidFill>
                    <a:prstClr val="white"/>
                  </a:solidFill>
                  <a:latin typeface="Calibri" panose="020F0502020204030204"/>
                </a:endParaRPr>
              </a:p>
            </p:txBody>
          </p:sp>
          <p:sp>
            <p:nvSpPr>
              <p:cNvPr id="34" name="TextBox 33">
                <a:extLst>
                  <a:ext uri="{FF2B5EF4-FFF2-40B4-BE49-F238E27FC236}">
                    <a16:creationId xmlns:a16="http://schemas.microsoft.com/office/drawing/2014/main" id="{32191893-28EF-4A77-8690-80013C6C5770}"/>
                  </a:ext>
                </a:extLst>
              </p:cNvPr>
              <p:cNvSpPr txBox="1"/>
              <p:nvPr/>
            </p:nvSpPr>
            <p:spPr>
              <a:xfrm>
                <a:off x="8095664" y="388511"/>
                <a:ext cx="5313929" cy="461665"/>
              </a:xfrm>
              <a:prstGeom prst="rect">
                <a:avLst/>
              </a:prstGeom>
              <a:noFill/>
            </p:spPr>
            <p:txBody>
              <a:bodyPr wrap="square" rtlCol="0">
                <a:spAutoFit/>
              </a:bodyPr>
              <a:lstStyle/>
              <a:p>
                <a:pPr defTabSz="461406">
                  <a:defRPr/>
                </a:pPr>
                <a:r>
                  <a:rPr lang="en-US" sz="2400">
                    <a:latin typeface="Open Sans" panose="020B0606030504020204" pitchFamily="34" charset="0"/>
                    <a:ea typeface="Open Sans" panose="020B0606030504020204" pitchFamily="34" charset="0"/>
                    <a:cs typeface="Open Sans" panose="020B0606030504020204" pitchFamily="34" charset="0"/>
                  </a:rPr>
                  <a:t>Modernizing FLP’s Mission Delivery</a:t>
                </a:r>
              </a:p>
            </p:txBody>
          </p:sp>
          <p:sp>
            <p:nvSpPr>
              <p:cNvPr id="35" name="TextBox 34">
                <a:extLst>
                  <a:ext uri="{FF2B5EF4-FFF2-40B4-BE49-F238E27FC236}">
                    <a16:creationId xmlns:a16="http://schemas.microsoft.com/office/drawing/2014/main" id="{90FD5874-D122-4E43-87A3-E7F8ECD392B8}"/>
                  </a:ext>
                </a:extLst>
              </p:cNvPr>
              <p:cNvSpPr txBox="1"/>
              <p:nvPr/>
            </p:nvSpPr>
            <p:spPr>
              <a:xfrm>
                <a:off x="8124162" y="224603"/>
                <a:ext cx="4461914" cy="248496"/>
              </a:xfrm>
              <a:prstGeom prst="rect">
                <a:avLst/>
              </a:prstGeom>
              <a:noFill/>
            </p:spPr>
            <p:txBody>
              <a:bodyPr wrap="square" rtlCol="0">
                <a:spAutoFit/>
              </a:bodyPr>
              <a:lstStyle/>
              <a:p>
                <a:pPr defTabSz="461406">
                  <a:defRPr/>
                </a:pPr>
                <a:endParaRPr lang="en-US" sz="1009" b="1" dirty="0">
                  <a:solidFill>
                    <a:srgbClr val="C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6" name="Picture 35">
                <a:extLst>
                  <a:ext uri="{FF2B5EF4-FFF2-40B4-BE49-F238E27FC236}">
                    <a16:creationId xmlns:a16="http://schemas.microsoft.com/office/drawing/2014/main" id="{68992EF2-7955-483C-8E5D-24A9812D989C}"/>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6931" b="99340" l="1852" r="97593">
                            <a14:foregroundMark x1="5370" y1="22442" x2="5370" y2="22442"/>
                            <a14:foregroundMark x1="30000" y1="23762" x2="30000" y2="23762"/>
                            <a14:foregroundMark x1="63889" y1="11221" x2="63889" y2="11221"/>
                            <a14:foregroundMark x1="85556" y1="17162" x2="85556" y2="17162"/>
                            <a14:foregroundMark x1="93704" y1="42244" x2="93704" y2="42244"/>
                            <a14:foregroundMark x1="97407" y1="56436" x2="97407" y2="56436"/>
                            <a14:foregroundMark x1="83333" y1="69307" x2="83333" y2="69307"/>
                            <a14:foregroundMark x1="88333" y1="66997" x2="88333" y2="66997"/>
                            <a14:foregroundMark x1="93333" y1="67657" x2="93333" y2="67657"/>
                            <a14:foregroundMark x1="54444" y1="70957" x2="92963" y2="66007"/>
                            <a14:foregroundMark x1="92963" y1="66007" x2="93148" y2="66007"/>
                            <a14:foregroundMark x1="95370" y1="68317" x2="95370" y2="68317"/>
                            <a14:foregroundMark x1="97407" y1="66337" x2="96111" y2="66337"/>
                            <a14:foregroundMark x1="97593" y1="65017" x2="97593" y2="65017"/>
                            <a14:foregroundMark x1="46481" y1="73267" x2="46481" y2="73267"/>
                            <a14:foregroundMark x1="57037" y1="71617" x2="16667" y2="85809"/>
                            <a14:foregroundMark x1="91296" y1="93729" x2="42222" y2="89109"/>
                            <a14:foregroundMark x1="42222" y1="89109" x2="23519" y2="99340"/>
                            <a14:foregroundMark x1="5926" y1="92409" x2="5926" y2="92409"/>
                            <a14:foregroundMark x1="4815" y1="93399" x2="4815" y2="93399"/>
                            <a14:foregroundMark x1="22222" y1="22442" x2="22222" y2="22442"/>
                            <a14:foregroundMark x1="22222" y1="16832" x2="22222" y2="16832"/>
                            <a14:foregroundMark x1="1852" y1="7591" x2="7778" y2="6931"/>
                            <a14:foregroundMark x1="6296" y1="66997" x2="27037" y2="69307"/>
                            <a14:foregroundMark x1="29815" y1="16172" x2="29815" y2="16172"/>
                            <a14:foregroundMark x1="2778" y1="78878" x2="16111" y2="76568"/>
                            <a14:foregroundMark x1="20741" y1="76898" x2="20741" y2="76898"/>
                            <a14:foregroundMark x1="21667" y1="76568" x2="21667" y2="76568"/>
                            <a14:foregroundMark x1="32407" y1="72277" x2="32407" y2="72277"/>
                            <a14:foregroundMark x1="33148" y1="72607" x2="33148" y2="72607"/>
                          </a14:backgroundRemoval>
                        </a14:imgEffect>
                      </a14:imgLayer>
                    </a14:imgProps>
                  </a:ext>
                  <a:ext uri="{28A0092B-C50C-407E-A947-70E740481C1C}">
                    <a14:useLocalDpi xmlns:a14="http://schemas.microsoft.com/office/drawing/2010/main" val="0"/>
                  </a:ext>
                </a:extLst>
              </a:blip>
              <a:stretch>
                <a:fillRect/>
              </a:stretch>
            </p:blipFill>
            <p:spPr>
              <a:xfrm>
                <a:off x="15013647" y="538119"/>
                <a:ext cx="481434" cy="270138"/>
              </a:xfrm>
              <a:prstGeom prst="rect">
                <a:avLst/>
              </a:prstGeom>
            </p:spPr>
          </p:pic>
        </p:grpSp>
      </p:grpSp>
      <p:sp>
        <p:nvSpPr>
          <p:cNvPr id="47" name="Rectangle 2">
            <a:extLst>
              <a:ext uri="{FF2B5EF4-FFF2-40B4-BE49-F238E27FC236}">
                <a16:creationId xmlns:a16="http://schemas.microsoft.com/office/drawing/2014/main" id="{D1404C40-98BE-42D8-9898-E6C2FF1A0722}"/>
              </a:ext>
            </a:extLst>
          </p:cNvPr>
          <p:cNvSpPr txBox="1">
            <a:spLocks noChangeArrowheads="1"/>
          </p:cNvSpPr>
          <p:nvPr/>
        </p:nvSpPr>
        <p:spPr>
          <a:xfrm>
            <a:off x="0" y="9780650"/>
            <a:ext cx="7772400"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a:defRPr/>
            </a:pPr>
            <a:r>
              <a:rPr kumimoji="0" lang="en-US" sz="800" b="1" i="0" u="none" strike="noStrike" kern="1200" cap="none" spc="0" normalizeH="0" baseline="0" noProof="0">
                <a:ln>
                  <a:noFill/>
                </a:ln>
                <a:effectLst/>
                <a:uLnTx/>
                <a:uFillTx/>
                <a:latin typeface="Open Sans"/>
                <a:ea typeface="+mn-ea"/>
                <a:cs typeface="+mn-cs"/>
              </a:rPr>
              <a:t>Farm Service Agency  |  Farm Loan Programs</a:t>
            </a:r>
          </a:p>
        </p:txBody>
      </p:sp>
      <p:sp>
        <p:nvSpPr>
          <p:cNvPr id="48" name="Rectangle 47">
            <a:extLst>
              <a:ext uri="{FF2B5EF4-FFF2-40B4-BE49-F238E27FC236}">
                <a16:creationId xmlns:a16="http://schemas.microsoft.com/office/drawing/2014/main" id="{DF4457B1-6CB9-4B0D-9580-B0F084FE4C11}"/>
              </a:ext>
            </a:extLst>
          </p:cNvPr>
          <p:cNvSpPr/>
          <p:nvPr/>
        </p:nvSpPr>
        <p:spPr>
          <a:xfrm rot="16200000">
            <a:off x="-1804340" y="4728432"/>
            <a:ext cx="5852160" cy="365760"/>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Open Sans"/>
              <a:ea typeface="+mn-ea"/>
              <a:cs typeface="+mn-cs"/>
            </a:endParaRPr>
          </a:p>
        </p:txBody>
      </p:sp>
      <p:grpSp>
        <p:nvGrpSpPr>
          <p:cNvPr id="49" name="Group 48">
            <a:extLst>
              <a:ext uri="{FF2B5EF4-FFF2-40B4-BE49-F238E27FC236}">
                <a16:creationId xmlns:a16="http://schemas.microsoft.com/office/drawing/2014/main" id="{06BC7808-BF0D-4F26-9FC8-4E7DFC9FA866}"/>
              </a:ext>
            </a:extLst>
          </p:cNvPr>
          <p:cNvGrpSpPr/>
          <p:nvPr/>
        </p:nvGrpSpPr>
        <p:grpSpPr>
          <a:xfrm>
            <a:off x="308393" y="2458483"/>
            <a:ext cx="1147019" cy="419796"/>
            <a:chOff x="521335" y="5851546"/>
            <a:chExt cx="1147019" cy="419796"/>
          </a:xfrm>
        </p:grpSpPr>
        <p:grpSp>
          <p:nvGrpSpPr>
            <p:cNvPr id="50" name="Group 49">
              <a:extLst>
                <a:ext uri="{FF2B5EF4-FFF2-40B4-BE49-F238E27FC236}">
                  <a16:creationId xmlns:a16="http://schemas.microsoft.com/office/drawing/2014/main" id="{57DD459A-6233-46D1-9706-D2963A1C3055}"/>
                </a:ext>
              </a:extLst>
            </p:cNvPr>
            <p:cNvGrpSpPr/>
            <p:nvPr/>
          </p:nvGrpSpPr>
          <p:grpSpPr>
            <a:xfrm>
              <a:off x="1245612" y="5851546"/>
              <a:ext cx="422742" cy="216983"/>
              <a:chOff x="1245612" y="5851546"/>
              <a:chExt cx="422742" cy="216983"/>
            </a:xfrm>
          </p:grpSpPr>
          <p:sp>
            <p:nvSpPr>
              <p:cNvPr id="52" name="Oval 51">
                <a:extLst>
                  <a:ext uri="{FF2B5EF4-FFF2-40B4-BE49-F238E27FC236}">
                    <a16:creationId xmlns:a16="http://schemas.microsoft.com/office/drawing/2014/main" id="{57DCFF21-81C9-4C6B-9032-EF4C8F80AB2C}"/>
                  </a:ext>
                </a:extLst>
              </p:cNvPr>
              <p:cNvSpPr/>
              <p:nvPr/>
            </p:nvSpPr>
            <p:spPr>
              <a:xfrm rot="16200000">
                <a:off x="1248455" y="5848703"/>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53" name="Isosceles Triangle 52">
                <a:extLst>
                  <a:ext uri="{FF2B5EF4-FFF2-40B4-BE49-F238E27FC236}">
                    <a16:creationId xmlns:a16="http://schemas.microsoft.com/office/drawing/2014/main" id="{D3A4C871-2193-44D5-8867-4803F4B626C8}"/>
                  </a:ext>
                </a:extLst>
              </p:cNvPr>
              <p:cNvSpPr/>
              <p:nvPr/>
            </p:nvSpPr>
            <p:spPr>
              <a:xfrm rot="16200000" flipV="1">
                <a:off x="1527236" y="5885685"/>
                <a:ext cx="129208" cy="15302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51" name="TextBox 50">
              <a:extLst>
                <a:ext uri="{FF2B5EF4-FFF2-40B4-BE49-F238E27FC236}">
                  <a16:creationId xmlns:a16="http://schemas.microsoft.com/office/drawing/2014/main" id="{EA5975D3-07E3-4002-B69F-41C4CAD0EA3F}"/>
                </a:ext>
              </a:extLst>
            </p:cNvPr>
            <p:cNvSpPr txBox="1"/>
            <p:nvPr/>
          </p:nvSpPr>
          <p:spPr>
            <a:xfrm>
              <a:off x="521335" y="5902010"/>
              <a:ext cx="857343" cy="369332"/>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a:solidFill>
                    <a:srgbClr val="000000"/>
                  </a:solidFill>
                  <a:latin typeface="Open Sans"/>
                </a:rPr>
                <a:t>FY22</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a:solidFill>
                    <a:srgbClr val="000000"/>
                  </a:solidFill>
                  <a:latin typeface="Open Sans"/>
                </a:rPr>
                <a:t>-FY23</a:t>
              </a:r>
              <a:r>
                <a:rPr kumimoji="0" lang="en-US" sz="1200" b="1" i="0" u="none" strike="noStrike" kern="0" cap="none" spc="0" normalizeH="0" baseline="0" noProof="0" dirty="0">
                  <a:ln>
                    <a:noFill/>
                  </a:ln>
                  <a:solidFill>
                    <a:srgbClr val="000000"/>
                  </a:solidFill>
                  <a:effectLst/>
                  <a:uLnTx/>
                  <a:uFillTx/>
                  <a:latin typeface="Open Sans"/>
                </a:rPr>
                <a:t> </a:t>
              </a:r>
            </a:p>
          </p:txBody>
        </p:sp>
      </p:grpSp>
      <p:grpSp>
        <p:nvGrpSpPr>
          <p:cNvPr id="54" name="Group 53">
            <a:extLst>
              <a:ext uri="{FF2B5EF4-FFF2-40B4-BE49-F238E27FC236}">
                <a16:creationId xmlns:a16="http://schemas.microsoft.com/office/drawing/2014/main" id="{2F671F11-4AE9-4680-8389-68ADD61E2A0C}"/>
              </a:ext>
            </a:extLst>
          </p:cNvPr>
          <p:cNvGrpSpPr/>
          <p:nvPr/>
        </p:nvGrpSpPr>
        <p:grpSpPr>
          <a:xfrm>
            <a:off x="308393" y="3666432"/>
            <a:ext cx="1147019" cy="419796"/>
            <a:chOff x="521335" y="5851546"/>
            <a:chExt cx="1147019" cy="419796"/>
          </a:xfrm>
        </p:grpSpPr>
        <p:grpSp>
          <p:nvGrpSpPr>
            <p:cNvPr id="55" name="Group 54">
              <a:extLst>
                <a:ext uri="{FF2B5EF4-FFF2-40B4-BE49-F238E27FC236}">
                  <a16:creationId xmlns:a16="http://schemas.microsoft.com/office/drawing/2014/main" id="{F875ED6E-F829-4F54-A551-B40D087AC823}"/>
                </a:ext>
              </a:extLst>
            </p:cNvPr>
            <p:cNvGrpSpPr/>
            <p:nvPr/>
          </p:nvGrpSpPr>
          <p:grpSpPr>
            <a:xfrm>
              <a:off x="1245612" y="5851546"/>
              <a:ext cx="422742" cy="216983"/>
              <a:chOff x="1245612" y="5851546"/>
              <a:chExt cx="422742" cy="216983"/>
            </a:xfrm>
          </p:grpSpPr>
          <p:sp>
            <p:nvSpPr>
              <p:cNvPr id="57" name="Oval 56">
                <a:extLst>
                  <a:ext uri="{FF2B5EF4-FFF2-40B4-BE49-F238E27FC236}">
                    <a16:creationId xmlns:a16="http://schemas.microsoft.com/office/drawing/2014/main" id="{826D46A9-2849-463D-AAD2-BAACA2E12E02}"/>
                  </a:ext>
                </a:extLst>
              </p:cNvPr>
              <p:cNvSpPr/>
              <p:nvPr/>
            </p:nvSpPr>
            <p:spPr>
              <a:xfrm rot="16200000">
                <a:off x="1248455" y="5848703"/>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58" name="Isosceles Triangle 57">
                <a:extLst>
                  <a:ext uri="{FF2B5EF4-FFF2-40B4-BE49-F238E27FC236}">
                    <a16:creationId xmlns:a16="http://schemas.microsoft.com/office/drawing/2014/main" id="{4056B2F0-E19C-4815-9DB8-8068F4854D12}"/>
                  </a:ext>
                </a:extLst>
              </p:cNvPr>
              <p:cNvSpPr/>
              <p:nvPr/>
            </p:nvSpPr>
            <p:spPr>
              <a:xfrm rot="16200000" flipV="1">
                <a:off x="1527236" y="5885685"/>
                <a:ext cx="129208" cy="15302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56" name="TextBox 55">
              <a:extLst>
                <a:ext uri="{FF2B5EF4-FFF2-40B4-BE49-F238E27FC236}">
                  <a16:creationId xmlns:a16="http://schemas.microsoft.com/office/drawing/2014/main" id="{FD42A75D-C46B-47C8-B961-DB10D837D8AF}"/>
                </a:ext>
              </a:extLst>
            </p:cNvPr>
            <p:cNvSpPr txBox="1"/>
            <p:nvPr/>
          </p:nvSpPr>
          <p:spPr>
            <a:xfrm>
              <a:off x="521335" y="5902010"/>
              <a:ext cx="857343" cy="369332"/>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a:solidFill>
                    <a:srgbClr val="000000"/>
                  </a:solidFill>
                  <a:latin typeface="Open Sans"/>
                </a:rPr>
                <a:t>FY23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-FY24</a:t>
              </a:r>
            </a:p>
          </p:txBody>
        </p:sp>
      </p:grpSp>
      <p:grpSp>
        <p:nvGrpSpPr>
          <p:cNvPr id="59" name="Group 58">
            <a:extLst>
              <a:ext uri="{FF2B5EF4-FFF2-40B4-BE49-F238E27FC236}">
                <a16:creationId xmlns:a16="http://schemas.microsoft.com/office/drawing/2014/main" id="{31C764B6-65F2-4FC3-A00B-5ADD3DD69552}"/>
              </a:ext>
            </a:extLst>
          </p:cNvPr>
          <p:cNvGrpSpPr/>
          <p:nvPr/>
        </p:nvGrpSpPr>
        <p:grpSpPr>
          <a:xfrm>
            <a:off x="308393" y="4943211"/>
            <a:ext cx="1147019" cy="419796"/>
            <a:chOff x="521335" y="5851546"/>
            <a:chExt cx="1147019" cy="419796"/>
          </a:xfrm>
        </p:grpSpPr>
        <p:grpSp>
          <p:nvGrpSpPr>
            <p:cNvPr id="60" name="Group 59">
              <a:extLst>
                <a:ext uri="{FF2B5EF4-FFF2-40B4-BE49-F238E27FC236}">
                  <a16:creationId xmlns:a16="http://schemas.microsoft.com/office/drawing/2014/main" id="{BB110E4A-F854-4C39-A003-AB78DEC89CB3}"/>
                </a:ext>
              </a:extLst>
            </p:cNvPr>
            <p:cNvGrpSpPr/>
            <p:nvPr/>
          </p:nvGrpSpPr>
          <p:grpSpPr>
            <a:xfrm>
              <a:off x="1245612" y="5851546"/>
              <a:ext cx="422742" cy="216983"/>
              <a:chOff x="1245612" y="5851546"/>
              <a:chExt cx="422742" cy="216983"/>
            </a:xfrm>
          </p:grpSpPr>
          <p:sp>
            <p:nvSpPr>
              <p:cNvPr id="62" name="Oval 61">
                <a:extLst>
                  <a:ext uri="{FF2B5EF4-FFF2-40B4-BE49-F238E27FC236}">
                    <a16:creationId xmlns:a16="http://schemas.microsoft.com/office/drawing/2014/main" id="{6C7F844E-61F3-405B-AB4F-5B92E87CEEB7}"/>
                  </a:ext>
                </a:extLst>
              </p:cNvPr>
              <p:cNvSpPr/>
              <p:nvPr/>
            </p:nvSpPr>
            <p:spPr>
              <a:xfrm rot="16200000">
                <a:off x="1248455" y="5848703"/>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63" name="Isosceles Triangle 62">
                <a:extLst>
                  <a:ext uri="{FF2B5EF4-FFF2-40B4-BE49-F238E27FC236}">
                    <a16:creationId xmlns:a16="http://schemas.microsoft.com/office/drawing/2014/main" id="{90EC721F-AB24-4E29-A074-F0523E8C24DD}"/>
                  </a:ext>
                </a:extLst>
              </p:cNvPr>
              <p:cNvSpPr/>
              <p:nvPr/>
            </p:nvSpPr>
            <p:spPr>
              <a:xfrm rot="16200000" flipV="1">
                <a:off x="1527236" y="5885685"/>
                <a:ext cx="129208" cy="15302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61" name="TextBox 60">
              <a:extLst>
                <a:ext uri="{FF2B5EF4-FFF2-40B4-BE49-F238E27FC236}">
                  <a16:creationId xmlns:a16="http://schemas.microsoft.com/office/drawing/2014/main" id="{26462BD9-7339-4B94-B1CA-B0F67FDAC2FA}"/>
                </a:ext>
              </a:extLst>
            </p:cNvPr>
            <p:cNvSpPr txBox="1"/>
            <p:nvPr/>
          </p:nvSpPr>
          <p:spPr>
            <a:xfrm>
              <a:off x="521335" y="5902010"/>
              <a:ext cx="857343" cy="369332"/>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FY23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-FY26 </a:t>
              </a:r>
            </a:p>
          </p:txBody>
        </p:sp>
      </p:grpSp>
      <p:grpSp>
        <p:nvGrpSpPr>
          <p:cNvPr id="64" name="Group 63">
            <a:extLst>
              <a:ext uri="{FF2B5EF4-FFF2-40B4-BE49-F238E27FC236}">
                <a16:creationId xmlns:a16="http://schemas.microsoft.com/office/drawing/2014/main" id="{7F9A0D25-00A7-4B02-93E8-4F515EC7ADCD}"/>
              </a:ext>
            </a:extLst>
          </p:cNvPr>
          <p:cNvGrpSpPr/>
          <p:nvPr/>
        </p:nvGrpSpPr>
        <p:grpSpPr>
          <a:xfrm>
            <a:off x="308393" y="6170830"/>
            <a:ext cx="1147019" cy="419796"/>
            <a:chOff x="521335" y="5851546"/>
            <a:chExt cx="1147019" cy="419796"/>
          </a:xfrm>
        </p:grpSpPr>
        <p:grpSp>
          <p:nvGrpSpPr>
            <p:cNvPr id="65" name="Group 64">
              <a:extLst>
                <a:ext uri="{FF2B5EF4-FFF2-40B4-BE49-F238E27FC236}">
                  <a16:creationId xmlns:a16="http://schemas.microsoft.com/office/drawing/2014/main" id="{EF7EA9A0-1014-45E9-B5BA-AE13B8109908}"/>
                </a:ext>
              </a:extLst>
            </p:cNvPr>
            <p:cNvGrpSpPr/>
            <p:nvPr/>
          </p:nvGrpSpPr>
          <p:grpSpPr>
            <a:xfrm>
              <a:off x="1245612" y="5851546"/>
              <a:ext cx="422742" cy="216983"/>
              <a:chOff x="1245612" y="5851546"/>
              <a:chExt cx="422742" cy="216983"/>
            </a:xfrm>
          </p:grpSpPr>
          <p:sp>
            <p:nvSpPr>
              <p:cNvPr id="67" name="Oval 66">
                <a:extLst>
                  <a:ext uri="{FF2B5EF4-FFF2-40B4-BE49-F238E27FC236}">
                    <a16:creationId xmlns:a16="http://schemas.microsoft.com/office/drawing/2014/main" id="{65C0E0C2-C5F8-4A84-9700-87D846F63FB6}"/>
                  </a:ext>
                </a:extLst>
              </p:cNvPr>
              <p:cNvSpPr/>
              <p:nvPr/>
            </p:nvSpPr>
            <p:spPr>
              <a:xfrm rot="16200000">
                <a:off x="1248455" y="5848703"/>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68" name="Isosceles Triangle 67">
                <a:extLst>
                  <a:ext uri="{FF2B5EF4-FFF2-40B4-BE49-F238E27FC236}">
                    <a16:creationId xmlns:a16="http://schemas.microsoft.com/office/drawing/2014/main" id="{EA8E5B6B-E45C-470B-A39B-E67B42B9CFB8}"/>
                  </a:ext>
                </a:extLst>
              </p:cNvPr>
              <p:cNvSpPr/>
              <p:nvPr/>
            </p:nvSpPr>
            <p:spPr>
              <a:xfrm rot="16200000" flipV="1">
                <a:off x="1527236" y="5885685"/>
                <a:ext cx="129208" cy="15302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66" name="TextBox 65">
              <a:extLst>
                <a:ext uri="{FF2B5EF4-FFF2-40B4-BE49-F238E27FC236}">
                  <a16:creationId xmlns:a16="http://schemas.microsoft.com/office/drawing/2014/main" id="{7FA07DF2-2ED5-4A75-9B30-187F329E8743}"/>
                </a:ext>
              </a:extLst>
            </p:cNvPr>
            <p:cNvSpPr txBox="1"/>
            <p:nvPr/>
          </p:nvSpPr>
          <p:spPr>
            <a:xfrm>
              <a:off x="521335" y="5902010"/>
              <a:ext cx="857343" cy="369332"/>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FY22</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a:solidFill>
                    <a:srgbClr val="000000"/>
                  </a:solidFill>
                  <a:latin typeface="Open Sans"/>
                </a:rPr>
                <a:t>-FY</a:t>
              </a:r>
              <a:r>
                <a:rPr kumimoji="0" lang="en-US" sz="1200" b="1" i="0" u="none" strike="noStrike" kern="0" cap="none" spc="0" normalizeH="0" baseline="0" noProof="0" dirty="0">
                  <a:ln>
                    <a:noFill/>
                  </a:ln>
                  <a:solidFill>
                    <a:srgbClr val="000000"/>
                  </a:solidFill>
                  <a:effectLst/>
                  <a:uLnTx/>
                  <a:uFillTx/>
                  <a:latin typeface="Open Sans"/>
                </a:rPr>
                <a:t>26</a:t>
              </a:r>
            </a:p>
          </p:txBody>
        </p:sp>
      </p:grpSp>
      <p:grpSp>
        <p:nvGrpSpPr>
          <p:cNvPr id="69" name="Group 68">
            <a:extLst>
              <a:ext uri="{FF2B5EF4-FFF2-40B4-BE49-F238E27FC236}">
                <a16:creationId xmlns:a16="http://schemas.microsoft.com/office/drawing/2014/main" id="{E187258D-912B-4BDD-ABED-D41AA6322F29}"/>
              </a:ext>
            </a:extLst>
          </p:cNvPr>
          <p:cNvGrpSpPr/>
          <p:nvPr/>
        </p:nvGrpSpPr>
        <p:grpSpPr>
          <a:xfrm>
            <a:off x="308393" y="7221465"/>
            <a:ext cx="1147019" cy="235130"/>
            <a:chOff x="521335" y="5851546"/>
            <a:chExt cx="1147019" cy="235130"/>
          </a:xfrm>
        </p:grpSpPr>
        <p:grpSp>
          <p:nvGrpSpPr>
            <p:cNvPr id="70" name="Group 69">
              <a:extLst>
                <a:ext uri="{FF2B5EF4-FFF2-40B4-BE49-F238E27FC236}">
                  <a16:creationId xmlns:a16="http://schemas.microsoft.com/office/drawing/2014/main" id="{98359E6C-D61F-4B63-A113-2F98BCDF2F37}"/>
                </a:ext>
              </a:extLst>
            </p:cNvPr>
            <p:cNvGrpSpPr/>
            <p:nvPr/>
          </p:nvGrpSpPr>
          <p:grpSpPr>
            <a:xfrm>
              <a:off x="1245612" y="5851546"/>
              <a:ext cx="422742" cy="216983"/>
              <a:chOff x="1245612" y="5851546"/>
              <a:chExt cx="422742" cy="216983"/>
            </a:xfrm>
          </p:grpSpPr>
          <p:sp>
            <p:nvSpPr>
              <p:cNvPr id="72" name="Oval 71">
                <a:extLst>
                  <a:ext uri="{FF2B5EF4-FFF2-40B4-BE49-F238E27FC236}">
                    <a16:creationId xmlns:a16="http://schemas.microsoft.com/office/drawing/2014/main" id="{EC9ACE8A-FFCD-475C-B3C6-126AB50CBF68}"/>
                  </a:ext>
                </a:extLst>
              </p:cNvPr>
              <p:cNvSpPr/>
              <p:nvPr/>
            </p:nvSpPr>
            <p:spPr>
              <a:xfrm rot="16200000">
                <a:off x="1248455" y="5848703"/>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73" name="Isosceles Triangle 72">
                <a:extLst>
                  <a:ext uri="{FF2B5EF4-FFF2-40B4-BE49-F238E27FC236}">
                    <a16:creationId xmlns:a16="http://schemas.microsoft.com/office/drawing/2014/main" id="{35D2140E-E3A0-4380-AAE9-7E423404144E}"/>
                  </a:ext>
                </a:extLst>
              </p:cNvPr>
              <p:cNvSpPr/>
              <p:nvPr/>
            </p:nvSpPr>
            <p:spPr>
              <a:xfrm rot="16200000" flipV="1">
                <a:off x="1527236" y="5885685"/>
                <a:ext cx="129208" cy="153029"/>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71" name="TextBox 70">
              <a:extLst>
                <a:ext uri="{FF2B5EF4-FFF2-40B4-BE49-F238E27FC236}">
                  <a16:creationId xmlns:a16="http://schemas.microsoft.com/office/drawing/2014/main" id="{1365434B-34A9-4BE7-BE30-18BE4A6E44E9}"/>
                </a:ext>
              </a:extLst>
            </p:cNvPr>
            <p:cNvSpPr txBox="1"/>
            <p:nvPr/>
          </p:nvSpPr>
          <p:spPr>
            <a:xfrm>
              <a:off x="521335" y="5902010"/>
              <a:ext cx="857343" cy="184666"/>
            </a:xfrm>
            <a:prstGeom prst="rect">
              <a:avLst/>
            </a:prstGeom>
            <a:noFill/>
          </p:spPr>
          <p:txBody>
            <a:bodyPr wrap="squar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FY26</a:t>
              </a:r>
            </a:p>
          </p:txBody>
        </p:sp>
      </p:grpSp>
      <p:grpSp>
        <p:nvGrpSpPr>
          <p:cNvPr id="74" name="Group 73">
            <a:extLst>
              <a:ext uri="{FF2B5EF4-FFF2-40B4-BE49-F238E27FC236}">
                <a16:creationId xmlns:a16="http://schemas.microsoft.com/office/drawing/2014/main" id="{0374A0FA-C8DD-4BE4-AC26-0CA8B7C9009F}"/>
              </a:ext>
            </a:extLst>
          </p:cNvPr>
          <p:cNvGrpSpPr/>
          <p:nvPr/>
        </p:nvGrpSpPr>
        <p:grpSpPr>
          <a:xfrm>
            <a:off x="4075633" y="5795634"/>
            <a:ext cx="849393" cy="322069"/>
            <a:chOff x="6262256" y="4046295"/>
            <a:chExt cx="849393" cy="322069"/>
          </a:xfrm>
        </p:grpSpPr>
        <p:sp>
          <p:nvSpPr>
            <p:cNvPr id="75" name="Rectangle: Rounded Corners 74">
              <a:extLst>
                <a:ext uri="{FF2B5EF4-FFF2-40B4-BE49-F238E27FC236}">
                  <a16:creationId xmlns:a16="http://schemas.microsoft.com/office/drawing/2014/main" id="{6DCA54A8-E2B9-4A98-B929-1AC10FE23E02}"/>
                </a:ext>
              </a:extLst>
            </p:cNvPr>
            <p:cNvSpPr/>
            <p:nvPr/>
          </p:nvSpPr>
          <p:spPr>
            <a:xfrm>
              <a:off x="6262256" y="4052735"/>
              <a:ext cx="849393" cy="3156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D35BEB8B-E3FF-410E-B487-D20E19DA1D10}"/>
                </a:ext>
              </a:extLst>
            </p:cNvPr>
            <p:cNvSpPr/>
            <p:nvPr/>
          </p:nvSpPr>
          <p:spPr>
            <a:xfrm>
              <a:off x="6267634" y="4046295"/>
              <a:ext cx="183334" cy="315629"/>
            </a:xfrm>
            <a:prstGeom prst="roundRect">
              <a:avLst/>
            </a:prstGeom>
            <a:solidFill>
              <a:srgbClr val="41719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71E5BB3F-5466-4717-88C3-3CE141A2CFE4}"/>
              </a:ext>
            </a:extLst>
          </p:cNvPr>
          <p:cNvGrpSpPr/>
          <p:nvPr/>
        </p:nvGrpSpPr>
        <p:grpSpPr>
          <a:xfrm>
            <a:off x="4075634" y="4644858"/>
            <a:ext cx="849393" cy="315629"/>
            <a:chOff x="4850393" y="4052735"/>
            <a:chExt cx="849393" cy="315629"/>
          </a:xfrm>
        </p:grpSpPr>
        <p:sp>
          <p:nvSpPr>
            <p:cNvPr id="78" name="Rectangle: Rounded Corners 77">
              <a:extLst>
                <a:ext uri="{FF2B5EF4-FFF2-40B4-BE49-F238E27FC236}">
                  <a16:creationId xmlns:a16="http://schemas.microsoft.com/office/drawing/2014/main" id="{C56B744D-4283-4812-B0FE-821461F0939E}"/>
                </a:ext>
              </a:extLst>
            </p:cNvPr>
            <p:cNvSpPr/>
            <p:nvPr/>
          </p:nvSpPr>
          <p:spPr>
            <a:xfrm>
              <a:off x="4850393" y="4052735"/>
              <a:ext cx="849393" cy="3156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Rounded Corners 78">
              <a:extLst>
                <a:ext uri="{FF2B5EF4-FFF2-40B4-BE49-F238E27FC236}">
                  <a16:creationId xmlns:a16="http://schemas.microsoft.com/office/drawing/2014/main" id="{9EA8F9BF-B7F0-4782-B916-B1F91FD5162A}"/>
                </a:ext>
              </a:extLst>
            </p:cNvPr>
            <p:cNvSpPr/>
            <p:nvPr/>
          </p:nvSpPr>
          <p:spPr>
            <a:xfrm>
              <a:off x="4852157" y="4068257"/>
              <a:ext cx="45719" cy="300107"/>
            </a:xfrm>
            <a:prstGeom prst="roundRect">
              <a:avLst/>
            </a:prstGeom>
            <a:solidFill>
              <a:srgbClr val="41719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3396F124-CB4A-47C4-BCEF-3B6E0006A5E3}"/>
              </a:ext>
            </a:extLst>
          </p:cNvPr>
          <p:cNvGrpSpPr/>
          <p:nvPr/>
        </p:nvGrpSpPr>
        <p:grpSpPr>
          <a:xfrm>
            <a:off x="4075634" y="3267113"/>
            <a:ext cx="849393" cy="331993"/>
            <a:chOff x="3438531" y="4051893"/>
            <a:chExt cx="849393" cy="331993"/>
          </a:xfrm>
        </p:grpSpPr>
        <p:sp>
          <p:nvSpPr>
            <p:cNvPr id="81" name="Rectangle: Rounded Corners 80">
              <a:extLst>
                <a:ext uri="{FF2B5EF4-FFF2-40B4-BE49-F238E27FC236}">
                  <a16:creationId xmlns:a16="http://schemas.microsoft.com/office/drawing/2014/main" id="{980721C7-A487-42AA-8CC5-254CBEE19F10}"/>
                </a:ext>
              </a:extLst>
            </p:cNvPr>
            <p:cNvSpPr/>
            <p:nvPr/>
          </p:nvSpPr>
          <p:spPr>
            <a:xfrm>
              <a:off x="3438531" y="4052735"/>
              <a:ext cx="849393" cy="3156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Rounded Corners 81">
              <a:extLst>
                <a:ext uri="{FF2B5EF4-FFF2-40B4-BE49-F238E27FC236}">
                  <a16:creationId xmlns:a16="http://schemas.microsoft.com/office/drawing/2014/main" id="{E58BA47A-1172-44F8-8E6D-6D6FD5A7939C}"/>
                </a:ext>
              </a:extLst>
            </p:cNvPr>
            <p:cNvSpPr/>
            <p:nvPr/>
          </p:nvSpPr>
          <p:spPr>
            <a:xfrm>
              <a:off x="3461204" y="4051893"/>
              <a:ext cx="59236" cy="331993"/>
            </a:xfrm>
            <a:prstGeom prst="roundRect">
              <a:avLst/>
            </a:prstGeom>
            <a:solidFill>
              <a:srgbClr val="41719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82">
            <a:extLst>
              <a:ext uri="{FF2B5EF4-FFF2-40B4-BE49-F238E27FC236}">
                <a16:creationId xmlns:a16="http://schemas.microsoft.com/office/drawing/2014/main" id="{7AE993A8-3D28-4B21-B781-73243BCE7DD2}"/>
              </a:ext>
            </a:extLst>
          </p:cNvPr>
          <p:cNvGrpSpPr/>
          <p:nvPr/>
        </p:nvGrpSpPr>
        <p:grpSpPr>
          <a:xfrm>
            <a:off x="4075634" y="2233550"/>
            <a:ext cx="849393" cy="315629"/>
            <a:chOff x="2026669" y="4052735"/>
            <a:chExt cx="849393" cy="315629"/>
          </a:xfrm>
        </p:grpSpPr>
        <p:sp>
          <p:nvSpPr>
            <p:cNvPr id="84" name="Rectangle: Rounded Corners 83">
              <a:extLst>
                <a:ext uri="{FF2B5EF4-FFF2-40B4-BE49-F238E27FC236}">
                  <a16:creationId xmlns:a16="http://schemas.microsoft.com/office/drawing/2014/main" id="{34E07806-AAFD-4736-AD3F-C0E630B23FD5}"/>
                </a:ext>
              </a:extLst>
            </p:cNvPr>
            <p:cNvSpPr/>
            <p:nvPr/>
          </p:nvSpPr>
          <p:spPr>
            <a:xfrm>
              <a:off x="2026669" y="4052735"/>
              <a:ext cx="849393" cy="3156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Rounded Corners 84">
              <a:extLst>
                <a:ext uri="{FF2B5EF4-FFF2-40B4-BE49-F238E27FC236}">
                  <a16:creationId xmlns:a16="http://schemas.microsoft.com/office/drawing/2014/main" id="{B6389F45-3D69-4E12-A668-F43D0D7F51A9}"/>
                </a:ext>
              </a:extLst>
            </p:cNvPr>
            <p:cNvSpPr/>
            <p:nvPr/>
          </p:nvSpPr>
          <p:spPr>
            <a:xfrm>
              <a:off x="2026669" y="4052735"/>
              <a:ext cx="150793" cy="315629"/>
            </a:xfrm>
            <a:prstGeom prst="roundRect">
              <a:avLst/>
            </a:prstGeom>
            <a:solidFill>
              <a:srgbClr val="41719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500" b="1"/>
            </a:p>
          </p:txBody>
        </p:sp>
      </p:grpSp>
      <p:grpSp>
        <p:nvGrpSpPr>
          <p:cNvPr id="90" name="Group 89">
            <a:extLst>
              <a:ext uri="{FF2B5EF4-FFF2-40B4-BE49-F238E27FC236}">
                <a16:creationId xmlns:a16="http://schemas.microsoft.com/office/drawing/2014/main" id="{F79593E6-DFA8-4497-8394-E6FB885E53E8}"/>
              </a:ext>
            </a:extLst>
          </p:cNvPr>
          <p:cNvGrpSpPr/>
          <p:nvPr/>
        </p:nvGrpSpPr>
        <p:grpSpPr>
          <a:xfrm>
            <a:off x="4075633" y="6905836"/>
            <a:ext cx="849393" cy="315629"/>
            <a:chOff x="4850393" y="4052735"/>
            <a:chExt cx="849393" cy="315629"/>
          </a:xfrm>
        </p:grpSpPr>
        <p:sp>
          <p:nvSpPr>
            <p:cNvPr id="91" name="Rectangle: Rounded Corners 90">
              <a:extLst>
                <a:ext uri="{FF2B5EF4-FFF2-40B4-BE49-F238E27FC236}">
                  <a16:creationId xmlns:a16="http://schemas.microsoft.com/office/drawing/2014/main" id="{B19E715A-70EC-4D5C-9E83-AED40F2039E4}"/>
                </a:ext>
              </a:extLst>
            </p:cNvPr>
            <p:cNvSpPr/>
            <p:nvPr/>
          </p:nvSpPr>
          <p:spPr>
            <a:xfrm>
              <a:off x="4850393" y="4052735"/>
              <a:ext cx="849393" cy="3156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Rounded Corners 91">
              <a:extLst>
                <a:ext uri="{FF2B5EF4-FFF2-40B4-BE49-F238E27FC236}">
                  <a16:creationId xmlns:a16="http://schemas.microsoft.com/office/drawing/2014/main" id="{03F00955-BE1B-4782-86E5-5521D62428E8}"/>
                </a:ext>
              </a:extLst>
            </p:cNvPr>
            <p:cNvSpPr/>
            <p:nvPr/>
          </p:nvSpPr>
          <p:spPr>
            <a:xfrm>
              <a:off x="4852157" y="4068257"/>
              <a:ext cx="45719" cy="300107"/>
            </a:xfrm>
            <a:prstGeom prst="roundRect">
              <a:avLst/>
            </a:prstGeom>
            <a:solidFill>
              <a:srgbClr val="41719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Rectangle: Rounded Corners 97">
            <a:extLst>
              <a:ext uri="{FF2B5EF4-FFF2-40B4-BE49-F238E27FC236}">
                <a16:creationId xmlns:a16="http://schemas.microsoft.com/office/drawing/2014/main" id="{9C173EA7-0E02-47AD-81BE-7166A369C4D1}"/>
              </a:ext>
            </a:extLst>
          </p:cNvPr>
          <p:cNvSpPr/>
          <p:nvPr/>
        </p:nvSpPr>
        <p:spPr>
          <a:xfrm flipH="1">
            <a:off x="4056383" y="6894695"/>
            <a:ext cx="45719" cy="315629"/>
          </a:xfrm>
          <a:prstGeom prst="roundRect">
            <a:avLst/>
          </a:prstGeom>
          <a:solidFill>
            <a:srgbClr val="41719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DD0886B8-2536-4035-B9D1-13D81AB97F70}"/>
              </a:ext>
            </a:extLst>
          </p:cNvPr>
          <p:cNvSpPr txBox="1"/>
          <p:nvPr/>
        </p:nvSpPr>
        <p:spPr>
          <a:xfrm>
            <a:off x="7365192" y="9810738"/>
            <a:ext cx="235962" cy="215444"/>
          </a:xfrm>
          <a:prstGeom prst="rect">
            <a:avLst/>
          </a:prstGeom>
          <a:noFill/>
        </p:spPr>
        <p:txBody>
          <a:bodyPr wrap="none" rtlCol="0">
            <a:spAutoFit/>
          </a:bodyPr>
          <a:lstStyle/>
          <a:p>
            <a:r>
              <a:rPr lang="en-US" sz="800" b="1" dirty="0">
                <a:solidFill>
                  <a:schemeClr val="bg1"/>
                </a:solidFill>
              </a:rPr>
              <a:t>2</a:t>
            </a:r>
          </a:p>
        </p:txBody>
      </p:sp>
    </p:spTree>
    <p:extLst>
      <p:ext uri="{BB962C8B-B14F-4D97-AF65-F5344CB8AC3E}">
        <p14:creationId xmlns:p14="http://schemas.microsoft.com/office/powerpoint/2010/main" val="383319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107">
            <a:extLst>
              <a:ext uri="{FF2B5EF4-FFF2-40B4-BE49-F238E27FC236}">
                <a16:creationId xmlns:a16="http://schemas.microsoft.com/office/drawing/2014/main" id="{FB27AC8E-A530-4428-B598-37232AA82FDD}"/>
              </a:ext>
            </a:extLst>
          </p:cNvPr>
          <p:cNvSpPr/>
          <p:nvPr/>
        </p:nvSpPr>
        <p:spPr bwMode="gray">
          <a:xfrm>
            <a:off x="-9791" y="994494"/>
            <a:ext cx="7782191" cy="869991"/>
          </a:xfrm>
          <a:prstGeom prst="rect">
            <a:avLst/>
          </a:prstGeom>
          <a:solidFill>
            <a:srgbClr val="020163"/>
          </a:solidFill>
          <a:ln w="19050" algn="ctr">
            <a:solidFill>
              <a:srgbClr val="020163"/>
            </a:solidFill>
            <a:miter lim="800000"/>
            <a:headEnd/>
            <a:tailEnd/>
          </a:ln>
        </p:spPr>
        <p:txBody>
          <a:bodyPr wrap="square" lIns="88659" tIns="88659" rIns="88659" bIns="88659" rtlCol="0" anchor="ctr"/>
          <a:lstStyle/>
          <a:p>
            <a:pPr algn="ctr" defTabSz="461406">
              <a:lnSpc>
                <a:spcPct val="106000"/>
              </a:lnSpc>
              <a:defRPr/>
            </a:pPr>
            <a:endParaRPr lang="en-US" sz="1817" b="1">
              <a:solidFill>
                <a:prstClr val="white"/>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2" name="Text Placeholder 2">
            <a:extLst>
              <a:ext uri="{FF2B5EF4-FFF2-40B4-BE49-F238E27FC236}">
                <a16:creationId xmlns:a16="http://schemas.microsoft.com/office/drawing/2014/main" id="{BE80DCF4-1F79-44F6-A47E-C8A8C33896D1}"/>
              </a:ext>
            </a:extLst>
          </p:cNvPr>
          <p:cNvSpPr txBox="1">
            <a:spLocks/>
          </p:cNvSpPr>
          <p:nvPr/>
        </p:nvSpPr>
        <p:spPr>
          <a:xfrm>
            <a:off x="223733" y="1233367"/>
            <a:ext cx="7405380" cy="554099"/>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Background/The Challenge: </a:t>
            </a:r>
            <a:r>
              <a:rPr lang="en-US" sz="800" dirty="0">
                <a:solidFill>
                  <a:schemeClr val="bg1"/>
                </a:solidFill>
                <a:latin typeface="Open Sans" panose="020B0606030504020204" pitchFamily="34" charset="0"/>
                <a:ea typeface="Open Sans" panose="020B0606030504020204" pitchFamily="34" charset="0"/>
                <a:cs typeface="Open Sans" panose="020B0606030504020204" pitchFamily="34" charset="0"/>
              </a:rPr>
              <a:t>Currently, a lack of online applications causes additional work for both the customer and FLP field staff, with staff entering data in multiple places. An online application provides improved input data quality, assistance to the borrower, and streamlines processing times, resulting in greater efficiencies, intuitiveness, and customer experience.</a:t>
            </a:r>
            <a:endPar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3" name="Text Placeholder 2">
            <a:extLst>
              <a:ext uri="{FF2B5EF4-FFF2-40B4-BE49-F238E27FC236}">
                <a16:creationId xmlns:a16="http://schemas.microsoft.com/office/drawing/2014/main" id="{F57DAE80-1F53-47F9-A7B7-83421F4E7D64}"/>
              </a:ext>
            </a:extLst>
          </p:cNvPr>
          <p:cNvSpPr txBox="1">
            <a:spLocks/>
          </p:cNvSpPr>
          <p:nvPr/>
        </p:nvSpPr>
        <p:spPr>
          <a:xfrm>
            <a:off x="223734" y="989910"/>
            <a:ext cx="6882741" cy="513897"/>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UPCOMING MILESTONE: </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Online Direct Loan Applications</a:t>
            </a:r>
            <a:endParaRPr lang="en-US" dirty="0">
              <a:solidFill>
                <a:schemeClr val="bg1"/>
              </a:solidFill>
            </a:endParaRPr>
          </a:p>
        </p:txBody>
      </p:sp>
      <p:cxnSp>
        <p:nvCxnSpPr>
          <p:cNvPr id="69" name="Straight Connector 68">
            <a:extLst>
              <a:ext uri="{FF2B5EF4-FFF2-40B4-BE49-F238E27FC236}">
                <a16:creationId xmlns:a16="http://schemas.microsoft.com/office/drawing/2014/main" id="{12EA09C3-77C5-4AEC-B0D2-5C1D784860CB}"/>
              </a:ext>
            </a:extLst>
          </p:cNvPr>
          <p:cNvCxnSpPr/>
          <p:nvPr/>
        </p:nvCxnSpPr>
        <p:spPr>
          <a:xfrm>
            <a:off x="21374" y="4884524"/>
            <a:ext cx="3108960" cy="0"/>
          </a:xfrm>
          <a:prstGeom prst="line">
            <a:avLst/>
          </a:prstGeom>
          <a:noFill/>
          <a:ln w="19050" cap="flat" cmpd="sng" algn="ctr">
            <a:solidFill>
              <a:srgbClr val="17618C"/>
            </a:solidFill>
            <a:prstDash val="solid"/>
            <a:miter lim="800000"/>
          </a:ln>
          <a:effectLst/>
        </p:spPr>
      </p:cxnSp>
      <p:sp>
        <p:nvSpPr>
          <p:cNvPr id="70" name="TextBox 69">
            <a:extLst>
              <a:ext uri="{FF2B5EF4-FFF2-40B4-BE49-F238E27FC236}">
                <a16:creationId xmlns:a16="http://schemas.microsoft.com/office/drawing/2014/main" id="{8CF0F67D-8318-40E1-A34B-7B194625D6F4}"/>
              </a:ext>
            </a:extLst>
          </p:cNvPr>
          <p:cNvSpPr txBox="1"/>
          <p:nvPr/>
        </p:nvSpPr>
        <p:spPr>
          <a:xfrm>
            <a:off x="-92151" y="4670036"/>
            <a:ext cx="3447784" cy="184666"/>
          </a:xfrm>
          <a:prstGeom prst="rect">
            <a:avLst/>
          </a:prstGeom>
          <a:noFill/>
        </p:spPr>
        <p:txBody>
          <a:bodyPr wrap="square" lIns="0" tIns="0" rIns="0" bIns="0" rtlCol="0">
            <a:spAutoFit/>
          </a:bodyPr>
          <a:lstStyle/>
          <a:p>
            <a:pPr algn="ctr" defTabSz="914400">
              <a:defRPr/>
            </a:pPr>
            <a:r>
              <a:rPr lang="en-US" sz="1200" b="1" dirty="0">
                <a:solidFill>
                  <a:srgbClr val="000000"/>
                </a:solidFill>
                <a:latin typeface="Open Sans"/>
              </a:rPr>
              <a:t>The Approach</a:t>
            </a:r>
          </a:p>
        </p:txBody>
      </p:sp>
      <p:grpSp>
        <p:nvGrpSpPr>
          <p:cNvPr id="79" name="Group 78">
            <a:extLst>
              <a:ext uri="{FF2B5EF4-FFF2-40B4-BE49-F238E27FC236}">
                <a16:creationId xmlns:a16="http://schemas.microsoft.com/office/drawing/2014/main" id="{D2951C5B-A45D-4CE6-B74C-959819D38EDA}"/>
              </a:ext>
            </a:extLst>
          </p:cNvPr>
          <p:cNvGrpSpPr/>
          <p:nvPr/>
        </p:nvGrpSpPr>
        <p:grpSpPr>
          <a:xfrm>
            <a:off x="271664" y="3648946"/>
            <a:ext cx="7206541" cy="1162733"/>
            <a:chOff x="271665" y="4340371"/>
            <a:chExt cx="6131811" cy="1162733"/>
          </a:xfrm>
        </p:grpSpPr>
        <p:sp>
          <p:nvSpPr>
            <p:cNvPr id="80" name="Rounded Rectangle 53">
              <a:extLst>
                <a:ext uri="{FF2B5EF4-FFF2-40B4-BE49-F238E27FC236}">
                  <a16:creationId xmlns:a16="http://schemas.microsoft.com/office/drawing/2014/main" id="{63AD1B81-68AF-423E-A6FC-027192EEF22A}"/>
                </a:ext>
              </a:extLst>
            </p:cNvPr>
            <p:cNvSpPr>
              <a:spLocks/>
            </p:cNvSpPr>
            <p:nvPr/>
          </p:nvSpPr>
          <p:spPr>
            <a:xfrm>
              <a:off x="271665" y="4340371"/>
              <a:ext cx="6131811" cy="940008"/>
            </a:xfrm>
            <a:prstGeom prst="roundRect">
              <a:avLst/>
            </a:prstGeom>
            <a:solidFill>
              <a:srgbClr val="74955A"/>
            </a:solidFill>
            <a:ln w="25400" cap="flat" cmpd="sng" algn="ctr">
              <a:noFill/>
              <a:prstDash val="solid"/>
            </a:ln>
            <a:effectLst/>
          </p:spPr>
          <p:txBody>
            <a:bodyPr rtlCol="0" anchor="ctr"/>
            <a:lstStyle/>
            <a:p>
              <a:pPr algn="ctr" defTabSz="1219140">
                <a:defRPr/>
              </a:pPr>
              <a:endParaRPr lang="en-US" sz="1400" b="1" i="1">
                <a:solidFill>
                  <a:srgbClr val="FFFFFF"/>
                </a:solidFill>
                <a:latin typeface="Open Sans"/>
                <a:ea typeface="Verdana" panose="020B0604030504040204" pitchFamily="34" charset="0"/>
                <a:cs typeface="Verdana" panose="020B0604030504040204" pitchFamily="34" charset="0"/>
              </a:endParaRPr>
            </a:p>
          </p:txBody>
        </p:sp>
        <p:sp>
          <p:nvSpPr>
            <p:cNvPr id="81" name="Rectangle 80">
              <a:extLst>
                <a:ext uri="{FF2B5EF4-FFF2-40B4-BE49-F238E27FC236}">
                  <a16:creationId xmlns:a16="http://schemas.microsoft.com/office/drawing/2014/main" id="{22C534B7-1AE6-422D-B1DB-EAB5ED99C4AB}"/>
                </a:ext>
              </a:extLst>
            </p:cNvPr>
            <p:cNvSpPr/>
            <p:nvPr/>
          </p:nvSpPr>
          <p:spPr bwMode="gray">
            <a:xfrm>
              <a:off x="454523" y="4373689"/>
              <a:ext cx="5595202" cy="1129415"/>
            </a:xfrm>
            <a:prstGeom prst="rect">
              <a:avLst/>
            </a:prstGeom>
            <a:noFill/>
            <a:ln w="38100" algn="ctr">
              <a:noFill/>
              <a:miter lim="800000"/>
              <a:headEnd/>
              <a:tailEnd/>
            </a:ln>
          </p:spPr>
          <p:txBody>
            <a:bodyPr wrap="square" lIns="88900" tIns="88900" rIns="88900" bIns="88900" rtlCol="0" anchor="ctr"/>
            <a:lstStyle/>
            <a:p>
              <a:pPr algn="just" defTabSz="914400">
                <a:defRPr/>
              </a:pPr>
              <a:r>
                <a:rPr lang="en-US" sz="1200">
                  <a:solidFill>
                    <a:srgbClr val="FFFFFF"/>
                  </a:solidFill>
                  <a:latin typeface="Open Sans"/>
                </a:rPr>
                <a:t>Make online applications for new direct loans as time efficient and as intuitive as possible to deliver the best customer experience for internal and external users. </a:t>
              </a:r>
            </a:p>
          </p:txBody>
        </p:sp>
      </p:grpSp>
      <p:sp>
        <p:nvSpPr>
          <p:cNvPr id="82" name="Rectangle 81">
            <a:extLst>
              <a:ext uri="{FF2B5EF4-FFF2-40B4-BE49-F238E27FC236}">
                <a16:creationId xmlns:a16="http://schemas.microsoft.com/office/drawing/2014/main" id="{545B4B5E-A76C-4710-A543-D5F0BE553BD2}"/>
              </a:ext>
            </a:extLst>
          </p:cNvPr>
          <p:cNvSpPr/>
          <p:nvPr/>
        </p:nvSpPr>
        <p:spPr bwMode="gray">
          <a:xfrm>
            <a:off x="459977" y="3714788"/>
            <a:ext cx="3033372" cy="34041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1200" b="1">
                <a:solidFill>
                  <a:srgbClr val="FFFFFF"/>
                </a:solidFill>
                <a:latin typeface="Open Sans"/>
              </a:rPr>
              <a:t>The Solution</a:t>
            </a:r>
          </a:p>
        </p:txBody>
      </p:sp>
      <p:sp>
        <p:nvSpPr>
          <p:cNvPr id="84" name="Rounded Rectangle 53">
            <a:extLst>
              <a:ext uri="{FF2B5EF4-FFF2-40B4-BE49-F238E27FC236}">
                <a16:creationId xmlns:a16="http://schemas.microsoft.com/office/drawing/2014/main" id="{C09F65CE-ED90-43F1-9B4E-6FB6D30A99DC}"/>
              </a:ext>
            </a:extLst>
          </p:cNvPr>
          <p:cNvSpPr>
            <a:spLocks/>
          </p:cNvSpPr>
          <p:nvPr/>
        </p:nvSpPr>
        <p:spPr>
          <a:xfrm>
            <a:off x="5528294" y="4723986"/>
            <a:ext cx="2054027" cy="4602895"/>
          </a:xfrm>
          <a:prstGeom prst="roundRect">
            <a:avLst/>
          </a:prstGeom>
          <a:solidFill>
            <a:srgbClr val="74955A"/>
          </a:solidFill>
          <a:ln w="25400" cap="flat" cmpd="sng" algn="ctr">
            <a:noFill/>
            <a:prstDash val="solid"/>
          </a:ln>
          <a:effectLst/>
        </p:spPr>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1" i="1" u="none" strike="noStrike" kern="1200" cap="none" spc="0" normalizeH="0" baseline="0" noProof="0">
              <a:ln>
                <a:noFill/>
              </a:ln>
              <a:solidFill>
                <a:srgbClr val="FFFFFF"/>
              </a:solidFill>
              <a:effectLst/>
              <a:uLnTx/>
              <a:uFillTx/>
              <a:ea typeface="Verdana" panose="020B0604030504040204" pitchFamily="34" charset="0"/>
              <a:cs typeface="Verdana" panose="020B0604030504040204" pitchFamily="34" charset="0"/>
            </a:endParaRPr>
          </a:p>
        </p:txBody>
      </p:sp>
      <p:sp>
        <p:nvSpPr>
          <p:cNvPr id="85" name="Rectangle 84">
            <a:extLst>
              <a:ext uri="{FF2B5EF4-FFF2-40B4-BE49-F238E27FC236}">
                <a16:creationId xmlns:a16="http://schemas.microsoft.com/office/drawing/2014/main" id="{9454DD59-A793-4229-9E1B-3B056E9FA0D4}"/>
              </a:ext>
            </a:extLst>
          </p:cNvPr>
          <p:cNvSpPr/>
          <p:nvPr/>
        </p:nvSpPr>
        <p:spPr bwMode="gray">
          <a:xfrm>
            <a:off x="5534389" y="4946712"/>
            <a:ext cx="1839737" cy="1559534"/>
          </a:xfrm>
          <a:prstGeom prst="rect">
            <a:avLst/>
          </a:prstGeom>
          <a:noFill/>
          <a:ln w="38100" algn="ctr">
            <a:noFill/>
            <a:miter lim="800000"/>
            <a:headEnd/>
            <a:tailEnd/>
          </a:ln>
        </p:spPr>
        <p:txBody>
          <a:bodyPr wrap="square" lIns="88900" tIns="88900" rIns="88900" bIns="88900" rtlCol="0" anchor="ctr"/>
          <a:lstStyle/>
          <a:p>
            <a:pPr marR="0" lvl="0" defTabSz="914400" rtl="0" eaLnBrk="1" fontAlgn="auto" latinLnBrk="0" hangingPunct="1">
              <a:lnSpc>
                <a:spcPct val="106000"/>
              </a:lnSpc>
              <a:spcBef>
                <a:spcPts val="0"/>
              </a:spcBef>
              <a:spcAft>
                <a:spcPts val="300"/>
              </a:spcAft>
              <a:buClrTx/>
              <a:buSzTx/>
              <a:tabLst/>
              <a:defRPr/>
            </a:pPr>
            <a:r>
              <a:rPr lang="en-US" sz="800" b="1" dirty="0">
                <a:solidFill>
                  <a:schemeClr val="bg1"/>
                </a:solidFill>
                <a:latin typeface="Open Sans"/>
              </a:rPr>
              <a:t>PROGRESS AT A GLANCE</a:t>
            </a:r>
          </a:p>
          <a:p>
            <a:pPr marL="171450" marR="0" lvl="0" indent="-171450" defTabSz="5143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schemeClr val="bg1"/>
                </a:solidFill>
                <a:effectLst/>
                <a:uLnTx/>
                <a:uFillTx/>
                <a:latin typeface="Open Sans"/>
                <a:ea typeface="+mn-ea"/>
                <a:cs typeface="+mn-cs"/>
              </a:rPr>
              <a:t>Finish development of MVP allowing online submission of Direct Loan applications</a:t>
            </a:r>
          </a:p>
          <a:p>
            <a:pPr marL="171450" marR="0" lvl="0" indent="-17145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b="1" dirty="0">
              <a:solidFill>
                <a:schemeClr val="bg1"/>
              </a:solidFill>
              <a:latin typeface="Open Sans"/>
            </a:endParaRPr>
          </a:p>
          <a:p>
            <a:pPr marL="171450" marR="0" lvl="0" indent="-17145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schemeClr val="bg1"/>
                </a:solidFill>
                <a:effectLst/>
                <a:uLnTx/>
                <a:uFillTx/>
                <a:latin typeface="Open Sans"/>
                <a:ea typeface="+mn-ea"/>
                <a:cs typeface="+mn-cs"/>
              </a:rPr>
              <a:t>Decision on COTS/SaaS solution for Online Loan Applications; Longer term: integration with data services</a:t>
            </a:r>
          </a:p>
        </p:txBody>
      </p:sp>
      <p:sp>
        <p:nvSpPr>
          <p:cNvPr id="88" name="Rectangle 87">
            <a:extLst>
              <a:ext uri="{FF2B5EF4-FFF2-40B4-BE49-F238E27FC236}">
                <a16:creationId xmlns:a16="http://schemas.microsoft.com/office/drawing/2014/main" id="{79C10BD5-8886-457A-80BF-CB8A7E42EADD}"/>
              </a:ext>
            </a:extLst>
          </p:cNvPr>
          <p:cNvSpPr/>
          <p:nvPr/>
        </p:nvSpPr>
        <p:spPr bwMode="gray">
          <a:xfrm>
            <a:off x="5534389" y="7175715"/>
            <a:ext cx="2054027" cy="869991"/>
          </a:xfrm>
          <a:prstGeom prst="rect">
            <a:avLst/>
          </a:prstGeom>
          <a:noFill/>
          <a:ln w="38100" algn="ctr">
            <a:noFill/>
            <a:miter lim="800000"/>
            <a:headEnd/>
            <a:tailEnd/>
          </a:ln>
        </p:spPr>
        <p:txBody>
          <a:bodyPr wrap="square" lIns="88900" tIns="88900" rIns="88900" bIns="88900" rtlCol="0" anchor="ctr"/>
          <a:lstStyle/>
          <a:p>
            <a:pPr marR="0" lvl="0" algn="l" defTabSz="914400" rtl="0" eaLnBrk="1" fontAlgn="auto" latinLnBrk="0" hangingPunct="1">
              <a:lnSpc>
                <a:spcPct val="106000"/>
              </a:lnSpc>
              <a:spcBef>
                <a:spcPts val="0"/>
              </a:spcBef>
              <a:spcAft>
                <a:spcPts val="300"/>
              </a:spcAft>
              <a:buClrTx/>
              <a:buSzTx/>
              <a:tabLst/>
              <a:defRPr/>
            </a:pPr>
            <a:endParaRPr lang="en-US" sz="800" b="1" dirty="0">
              <a:solidFill>
                <a:schemeClr val="bg1"/>
              </a:solidFill>
              <a:latin typeface="Open Sans"/>
            </a:endParaRPr>
          </a:p>
          <a:p>
            <a:pPr marR="0" lvl="0" algn="l" defTabSz="914400" rtl="0" eaLnBrk="1" fontAlgn="auto" latinLnBrk="0" hangingPunct="1">
              <a:lnSpc>
                <a:spcPct val="106000"/>
              </a:lnSpc>
              <a:spcBef>
                <a:spcPts val="0"/>
              </a:spcBef>
              <a:spcAft>
                <a:spcPts val="300"/>
              </a:spcAft>
              <a:buClrTx/>
              <a:buSzTx/>
              <a:tabLst/>
              <a:defRPr/>
            </a:pPr>
            <a:endParaRPr lang="en-US" sz="800" b="1" dirty="0">
              <a:solidFill>
                <a:schemeClr val="bg1"/>
              </a:solidFill>
              <a:latin typeface="Open Sans"/>
            </a:endParaRPr>
          </a:p>
          <a:p>
            <a:pPr marR="0" lvl="0" algn="l" defTabSz="914400" rtl="0" eaLnBrk="1" fontAlgn="auto" latinLnBrk="0" hangingPunct="1">
              <a:lnSpc>
                <a:spcPct val="106000"/>
              </a:lnSpc>
              <a:spcBef>
                <a:spcPts val="0"/>
              </a:spcBef>
              <a:spcAft>
                <a:spcPts val="300"/>
              </a:spcAft>
              <a:buClrTx/>
              <a:buSzTx/>
              <a:tabLst/>
              <a:defRPr/>
            </a:pPr>
            <a:endParaRPr lang="en-US" sz="800" b="1" dirty="0">
              <a:solidFill>
                <a:schemeClr val="bg1"/>
              </a:solidFill>
              <a:latin typeface="Open Sans"/>
            </a:endParaRPr>
          </a:p>
          <a:p>
            <a:pPr marR="0" lvl="0" algn="l" defTabSz="914400" rtl="0" eaLnBrk="1" fontAlgn="auto" latinLnBrk="0" hangingPunct="1">
              <a:lnSpc>
                <a:spcPct val="106000"/>
              </a:lnSpc>
              <a:spcBef>
                <a:spcPts val="0"/>
              </a:spcBef>
              <a:spcAft>
                <a:spcPts val="300"/>
              </a:spcAft>
              <a:buClrTx/>
              <a:buSzTx/>
              <a:tabLst/>
              <a:defRPr/>
            </a:pPr>
            <a:endParaRPr lang="en-US" sz="800" b="1" dirty="0">
              <a:solidFill>
                <a:schemeClr val="bg1"/>
              </a:solidFill>
              <a:latin typeface="Open Sans"/>
            </a:endParaRPr>
          </a:p>
          <a:p>
            <a:pPr marR="0" lvl="0" algn="l" defTabSz="914400" rtl="0" eaLnBrk="1" fontAlgn="auto" latinLnBrk="0" hangingPunct="1">
              <a:lnSpc>
                <a:spcPct val="106000"/>
              </a:lnSpc>
              <a:spcBef>
                <a:spcPts val="0"/>
              </a:spcBef>
              <a:spcAft>
                <a:spcPts val="300"/>
              </a:spcAft>
              <a:buClrTx/>
              <a:buSzTx/>
              <a:tabLst/>
              <a:defRPr/>
            </a:pPr>
            <a:r>
              <a:rPr lang="en-US" sz="800" b="1" dirty="0">
                <a:solidFill>
                  <a:schemeClr val="bg1"/>
                </a:solidFill>
                <a:latin typeface="Open Sans"/>
              </a:rPr>
              <a:t>BENEFITS OF OUTCOMES</a:t>
            </a:r>
            <a:endParaRPr kumimoji="0" lang="en-US" sz="800" b="1" i="0" u="none" strike="noStrike" kern="1200" cap="none" spc="0" normalizeH="0" baseline="0" noProof="0" dirty="0">
              <a:ln>
                <a:noFill/>
              </a:ln>
              <a:solidFill>
                <a:schemeClr val="bg1"/>
              </a:solidFill>
              <a:effectLst/>
              <a:uLnTx/>
              <a:uFillTx/>
              <a:latin typeface="Open Sans"/>
              <a:ea typeface="+mn-ea"/>
              <a:cs typeface="+mn-c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Improved customer experiences </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chemeClr val="bg1"/>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Loan Assistant to reduce withdrawn and denied loan applications</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chemeClr val="bg1"/>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Field staff effectiveness and efficiency gains, free time for more value-added activities</a:t>
            </a:r>
            <a:endParaRPr kumimoji="0" lang="en-US" sz="800" i="0" u="none" strike="noStrike" kern="1200" cap="none" spc="0" normalizeH="0" baseline="0" noProof="0" dirty="0">
              <a:ln>
                <a:noFill/>
              </a:ln>
              <a:solidFill>
                <a:srgbClr val="FF0000"/>
              </a:solidFill>
              <a:effectLst/>
              <a:uLnTx/>
              <a:uFillTx/>
              <a:latin typeface="Open Sans"/>
              <a:ea typeface="+mn-ea"/>
              <a:cs typeface="+mn-cs"/>
            </a:endParaRPr>
          </a:p>
        </p:txBody>
      </p:sp>
      <p:graphicFrame>
        <p:nvGraphicFramePr>
          <p:cNvPr id="83" name="Table 82">
            <a:extLst>
              <a:ext uri="{FF2B5EF4-FFF2-40B4-BE49-F238E27FC236}">
                <a16:creationId xmlns:a16="http://schemas.microsoft.com/office/drawing/2014/main" id="{73ECC86E-A04B-4964-B693-BFBB81632B22}"/>
              </a:ext>
            </a:extLst>
          </p:cNvPr>
          <p:cNvGraphicFramePr>
            <a:graphicFrameLocks noGrp="1"/>
          </p:cNvGraphicFramePr>
          <p:nvPr>
            <p:extLst>
              <p:ext uri="{D42A27DB-BD31-4B8C-83A1-F6EECF244321}">
                <p14:modId xmlns:p14="http://schemas.microsoft.com/office/powerpoint/2010/main" val="321480936"/>
              </p:ext>
            </p:extLst>
          </p:nvPr>
        </p:nvGraphicFramePr>
        <p:xfrm>
          <a:off x="663785" y="2043496"/>
          <a:ext cx="6444830" cy="1282853"/>
        </p:xfrm>
        <a:graphic>
          <a:graphicData uri="http://schemas.openxmlformats.org/drawingml/2006/table">
            <a:tbl>
              <a:tblPr bandRow="1">
                <a:solidFill>
                  <a:srgbClr val="FFCCCC"/>
                </a:solidFill>
              </a:tblPr>
              <a:tblGrid>
                <a:gridCol w="1288966">
                  <a:extLst>
                    <a:ext uri="{9D8B030D-6E8A-4147-A177-3AD203B41FA5}">
                      <a16:colId xmlns:a16="http://schemas.microsoft.com/office/drawing/2014/main" val="20001"/>
                    </a:ext>
                  </a:extLst>
                </a:gridCol>
                <a:gridCol w="1288966">
                  <a:extLst>
                    <a:ext uri="{9D8B030D-6E8A-4147-A177-3AD203B41FA5}">
                      <a16:colId xmlns:a16="http://schemas.microsoft.com/office/drawing/2014/main" val="20005"/>
                    </a:ext>
                  </a:extLst>
                </a:gridCol>
                <a:gridCol w="1288966">
                  <a:extLst>
                    <a:ext uri="{9D8B030D-6E8A-4147-A177-3AD203B41FA5}">
                      <a16:colId xmlns:a16="http://schemas.microsoft.com/office/drawing/2014/main" val="20014"/>
                    </a:ext>
                  </a:extLst>
                </a:gridCol>
                <a:gridCol w="1288966">
                  <a:extLst>
                    <a:ext uri="{9D8B030D-6E8A-4147-A177-3AD203B41FA5}">
                      <a16:colId xmlns:a16="http://schemas.microsoft.com/office/drawing/2014/main" val="1871553738"/>
                    </a:ext>
                  </a:extLst>
                </a:gridCol>
                <a:gridCol w="1288966">
                  <a:extLst>
                    <a:ext uri="{9D8B030D-6E8A-4147-A177-3AD203B41FA5}">
                      <a16:colId xmlns:a16="http://schemas.microsoft.com/office/drawing/2014/main" val="1992352195"/>
                    </a:ext>
                  </a:extLst>
                </a:gridCol>
              </a:tblGrid>
              <a:tr h="182919">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FY22</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FY23</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FY24</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FY25</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FY26</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1046633">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bl>
          </a:graphicData>
        </a:graphic>
      </p:graphicFrame>
      <p:grpSp>
        <p:nvGrpSpPr>
          <p:cNvPr id="86" name="Group 85">
            <a:extLst>
              <a:ext uri="{FF2B5EF4-FFF2-40B4-BE49-F238E27FC236}">
                <a16:creationId xmlns:a16="http://schemas.microsoft.com/office/drawing/2014/main" id="{B83A14EA-6278-446B-853D-682483904B92}"/>
              </a:ext>
            </a:extLst>
          </p:cNvPr>
          <p:cNvGrpSpPr/>
          <p:nvPr/>
        </p:nvGrpSpPr>
        <p:grpSpPr>
          <a:xfrm>
            <a:off x="1290079" y="2475575"/>
            <a:ext cx="2104115" cy="274320"/>
            <a:chOff x="2040104" y="3972991"/>
            <a:chExt cx="2104115" cy="151604"/>
          </a:xfrm>
        </p:grpSpPr>
        <p:sp>
          <p:nvSpPr>
            <p:cNvPr id="90" name="Rectangle: Rounded Corners 55">
              <a:extLst>
                <a:ext uri="{FF2B5EF4-FFF2-40B4-BE49-F238E27FC236}">
                  <a16:creationId xmlns:a16="http://schemas.microsoft.com/office/drawing/2014/main" id="{EBD3771E-3354-47E8-8C5A-89F857602ED6}"/>
                </a:ext>
              </a:extLst>
            </p:cNvPr>
            <p:cNvSpPr/>
            <p:nvPr/>
          </p:nvSpPr>
          <p:spPr>
            <a:xfrm>
              <a:off x="3358936" y="3972991"/>
              <a:ext cx="785283" cy="151562"/>
            </a:xfrm>
            <a:prstGeom prst="chevron">
              <a:avLst/>
            </a:prstGeom>
            <a:solidFill>
              <a:srgbClr val="00006C"/>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dirty="0">
                  <a:solidFill>
                    <a:prstClr val="white"/>
                  </a:solidFill>
                  <a:latin typeface="Calibri"/>
                  <a:ea typeface="Times New Roman" panose="02020603050405020304" pitchFamily="18" charset="0"/>
                  <a:cs typeface="Times New Roman" panose="02020603050405020304" pitchFamily="18" charset="0"/>
                </a:rPr>
                <a:t>Direct Loan </a:t>
              </a:r>
              <a:r>
                <a:rPr lang="en-US" sz="669" b="1" dirty="0" err="1">
                  <a:solidFill>
                    <a:prstClr val="white"/>
                  </a:solidFill>
                  <a:latin typeface="Calibri"/>
                  <a:ea typeface="Times New Roman" panose="02020603050405020304" pitchFamily="18" charset="0"/>
                  <a:cs typeface="Times New Roman" panose="02020603050405020304" pitchFamily="18" charset="0"/>
                </a:rPr>
                <a:t>Implem</a:t>
              </a:r>
              <a:r>
                <a:rPr lang="en-US" sz="669" b="1" dirty="0">
                  <a:solidFill>
                    <a:prstClr val="white"/>
                  </a:solidFill>
                  <a:latin typeface="Calibri"/>
                  <a:ea typeface="Times New Roman" panose="02020603050405020304" pitchFamily="18" charset="0"/>
                  <a:cs typeface="Times New Roman" panose="02020603050405020304" pitchFamily="18" charset="0"/>
                </a:rPr>
                <a:t>.</a:t>
              </a:r>
              <a:endParaRPr lang="en-US" sz="669" b="1" dirty="0">
                <a:solidFill>
                  <a:prstClr val="white"/>
                </a:solidFill>
                <a:latin typeface="Calibri"/>
                <a:ea typeface="Times New Roman" panose="02020603050405020304" pitchFamily="18" charset="0"/>
              </a:endParaRPr>
            </a:p>
          </p:txBody>
        </p:sp>
        <p:sp>
          <p:nvSpPr>
            <p:cNvPr id="91" name="Rectangle: Rounded Corners 55">
              <a:extLst>
                <a:ext uri="{FF2B5EF4-FFF2-40B4-BE49-F238E27FC236}">
                  <a16:creationId xmlns:a16="http://schemas.microsoft.com/office/drawing/2014/main" id="{DAE253C9-84B7-409D-839E-6AAB5F7ABC71}"/>
                </a:ext>
              </a:extLst>
            </p:cNvPr>
            <p:cNvSpPr/>
            <p:nvPr/>
          </p:nvSpPr>
          <p:spPr>
            <a:xfrm>
              <a:off x="2578477" y="3972991"/>
              <a:ext cx="926810" cy="151562"/>
            </a:xfrm>
            <a:prstGeom prst="chevron">
              <a:avLst/>
            </a:prstGeom>
            <a:solidFill>
              <a:srgbClr val="00006C"/>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Beta</a:t>
              </a:r>
              <a:endParaRPr lang="en-US" sz="669" b="1">
                <a:solidFill>
                  <a:prstClr val="white"/>
                </a:solidFill>
                <a:latin typeface="Calibri"/>
                <a:ea typeface="Times New Roman" panose="02020603050405020304" pitchFamily="18" charset="0"/>
              </a:endParaRPr>
            </a:p>
          </p:txBody>
        </p:sp>
        <p:sp>
          <p:nvSpPr>
            <p:cNvPr id="92" name="Rectangle: Rounded Corners 55">
              <a:extLst>
                <a:ext uri="{FF2B5EF4-FFF2-40B4-BE49-F238E27FC236}">
                  <a16:creationId xmlns:a16="http://schemas.microsoft.com/office/drawing/2014/main" id="{808BCAE8-F31A-4110-995C-F1055FA7D714}"/>
                </a:ext>
              </a:extLst>
            </p:cNvPr>
            <p:cNvSpPr/>
            <p:nvPr/>
          </p:nvSpPr>
          <p:spPr>
            <a:xfrm>
              <a:off x="2040104" y="3973033"/>
              <a:ext cx="629684" cy="151562"/>
            </a:xfrm>
            <a:prstGeom prst="chevron">
              <a:avLst/>
            </a:prstGeom>
            <a:solidFill>
              <a:srgbClr val="00006C"/>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MVP</a:t>
              </a:r>
              <a:endParaRPr lang="en-US" sz="669" b="1">
                <a:solidFill>
                  <a:prstClr val="white"/>
                </a:solidFill>
                <a:latin typeface="Calibri"/>
                <a:ea typeface="Times New Roman" panose="02020603050405020304" pitchFamily="18" charset="0"/>
              </a:endParaRPr>
            </a:p>
          </p:txBody>
        </p:sp>
      </p:grpSp>
      <p:grpSp>
        <p:nvGrpSpPr>
          <p:cNvPr id="99" name="Group 98">
            <a:extLst>
              <a:ext uri="{FF2B5EF4-FFF2-40B4-BE49-F238E27FC236}">
                <a16:creationId xmlns:a16="http://schemas.microsoft.com/office/drawing/2014/main" id="{ACC5B59A-8619-4A1F-A020-086755995D5D}"/>
              </a:ext>
            </a:extLst>
          </p:cNvPr>
          <p:cNvGrpSpPr/>
          <p:nvPr/>
        </p:nvGrpSpPr>
        <p:grpSpPr>
          <a:xfrm>
            <a:off x="-2144" y="6395"/>
            <a:ext cx="7776689" cy="983515"/>
            <a:chOff x="-2144" y="6395"/>
            <a:chExt cx="7776689" cy="983515"/>
          </a:xfrm>
        </p:grpSpPr>
        <p:sp>
          <p:nvSpPr>
            <p:cNvPr id="100" name="Rectangle 2">
              <a:extLst>
                <a:ext uri="{FF2B5EF4-FFF2-40B4-BE49-F238E27FC236}">
                  <a16:creationId xmlns:a16="http://schemas.microsoft.com/office/drawing/2014/main" id="{4D673D1D-F90F-4636-8E8E-A4C7F3593C5A}"/>
                </a:ext>
              </a:extLst>
            </p:cNvPr>
            <p:cNvSpPr txBox="1">
              <a:spLocks noChangeArrowheads="1"/>
            </p:cNvSpPr>
            <p:nvPr/>
          </p:nvSpPr>
          <p:spPr>
            <a:xfrm>
              <a:off x="609" y="6395"/>
              <a:ext cx="7767539"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1100" b="1" i="1" u="none" strike="noStrike" kern="1200" cap="none" spc="0" normalizeH="0" baseline="0" noProof="0">
                <a:ln>
                  <a:noFill/>
                </a:ln>
                <a:solidFill>
                  <a:prstClr val="white"/>
                </a:solidFill>
                <a:effectLst/>
                <a:uLnTx/>
                <a:uFillTx/>
                <a:latin typeface="Calibri" panose="020F0502020204030204"/>
                <a:ea typeface="+mj-ea"/>
                <a:cs typeface="Calibri" panose="020F0502020204030204" pitchFamily="34" charset="0"/>
              </a:endParaRPr>
            </a:p>
          </p:txBody>
        </p:sp>
        <p:grpSp>
          <p:nvGrpSpPr>
            <p:cNvPr id="101" name="Group 100">
              <a:extLst>
                <a:ext uri="{FF2B5EF4-FFF2-40B4-BE49-F238E27FC236}">
                  <a16:creationId xmlns:a16="http://schemas.microsoft.com/office/drawing/2014/main" id="{D2B31CFE-71CA-4FCE-A20D-DC1E41B0ECBD}"/>
                </a:ext>
              </a:extLst>
            </p:cNvPr>
            <p:cNvGrpSpPr/>
            <p:nvPr/>
          </p:nvGrpSpPr>
          <p:grpSpPr>
            <a:xfrm>
              <a:off x="-2144" y="220157"/>
              <a:ext cx="7776689" cy="769753"/>
              <a:chOff x="7919513" y="220157"/>
              <a:chExt cx="7719939" cy="769753"/>
            </a:xfrm>
          </p:grpSpPr>
          <p:pic>
            <p:nvPicPr>
              <p:cNvPr id="102" name="Picture 101">
                <a:extLst>
                  <a:ext uri="{FF2B5EF4-FFF2-40B4-BE49-F238E27FC236}">
                    <a16:creationId xmlns:a16="http://schemas.microsoft.com/office/drawing/2014/main" id="{575B5697-CABC-4E4C-8827-5CDCC85DDA3F}"/>
                  </a:ext>
                </a:extLst>
              </p:cNvPr>
              <p:cNvPicPr>
                <a:picLocks/>
              </p:cNvPicPr>
              <p:nvPr/>
            </p:nvPicPr>
            <p:blipFill rotWithShape="1">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p:blipFill>
            <p:spPr>
              <a:xfrm>
                <a:off x="7919513" y="220157"/>
                <a:ext cx="7713590" cy="769753"/>
              </a:xfrm>
              <a:prstGeom prst="rect">
                <a:avLst/>
              </a:prstGeom>
            </p:spPr>
          </p:pic>
          <p:sp>
            <p:nvSpPr>
              <p:cNvPr id="103" name="Rectangle 102">
                <a:extLst>
                  <a:ext uri="{FF2B5EF4-FFF2-40B4-BE49-F238E27FC236}">
                    <a16:creationId xmlns:a16="http://schemas.microsoft.com/office/drawing/2014/main" id="{10D1B54D-F0A3-43FB-A6DC-99EA8C441111}"/>
                  </a:ext>
                </a:extLst>
              </p:cNvPr>
              <p:cNvSpPr/>
              <p:nvPr/>
            </p:nvSpPr>
            <p:spPr>
              <a:xfrm>
                <a:off x="7925862" y="227149"/>
                <a:ext cx="7713590" cy="68824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61406">
                  <a:defRPr/>
                </a:pPr>
                <a:endParaRPr lang="en-US" sz="1817">
                  <a:solidFill>
                    <a:prstClr val="white"/>
                  </a:solidFill>
                  <a:latin typeface="Calibri" panose="020F0502020204030204"/>
                </a:endParaRPr>
              </a:p>
            </p:txBody>
          </p:sp>
          <p:sp>
            <p:nvSpPr>
              <p:cNvPr id="104" name="TextBox 103">
                <a:extLst>
                  <a:ext uri="{FF2B5EF4-FFF2-40B4-BE49-F238E27FC236}">
                    <a16:creationId xmlns:a16="http://schemas.microsoft.com/office/drawing/2014/main" id="{802836F9-FCE5-4D00-AA0B-75E10745BA27}"/>
                  </a:ext>
                </a:extLst>
              </p:cNvPr>
              <p:cNvSpPr txBox="1"/>
              <p:nvPr/>
            </p:nvSpPr>
            <p:spPr>
              <a:xfrm>
                <a:off x="8095664" y="388511"/>
                <a:ext cx="5313929" cy="461665"/>
              </a:xfrm>
              <a:prstGeom prst="rect">
                <a:avLst/>
              </a:prstGeom>
              <a:noFill/>
            </p:spPr>
            <p:txBody>
              <a:bodyPr wrap="square" rtlCol="0">
                <a:spAutoFit/>
              </a:bodyPr>
              <a:lstStyle/>
              <a:p>
                <a:pPr defTabSz="461406">
                  <a:defRPr/>
                </a:pPr>
                <a:r>
                  <a:rPr lang="en-US" sz="2400">
                    <a:latin typeface="Open Sans" panose="020B0606030504020204" pitchFamily="34" charset="0"/>
                    <a:ea typeface="Open Sans" panose="020B0606030504020204" pitchFamily="34" charset="0"/>
                    <a:cs typeface="Open Sans" panose="020B0606030504020204" pitchFamily="34" charset="0"/>
                  </a:rPr>
                  <a:t>Modernizing FLP’s Mission Delivery</a:t>
                </a:r>
              </a:p>
            </p:txBody>
          </p:sp>
          <p:sp>
            <p:nvSpPr>
              <p:cNvPr id="105" name="TextBox 104">
                <a:extLst>
                  <a:ext uri="{FF2B5EF4-FFF2-40B4-BE49-F238E27FC236}">
                    <a16:creationId xmlns:a16="http://schemas.microsoft.com/office/drawing/2014/main" id="{1078A2CD-3F06-42E7-9F3E-66A5A96760E7}"/>
                  </a:ext>
                </a:extLst>
              </p:cNvPr>
              <p:cNvSpPr txBox="1"/>
              <p:nvPr/>
            </p:nvSpPr>
            <p:spPr>
              <a:xfrm>
                <a:off x="8124162" y="224603"/>
                <a:ext cx="4461914" cy="248496"/>
              </a:xfrm>
              <a:prstGeom prst="rect">
                <a:avLst/>
              </a:prstGeom>
              <a:noFill/>
            </p:spPr>
            <p:txBody>
              <a:bodyPr wrap="square" rtlCol="0">
                <a:spAutoFit/>
              </a:bodyPr>
              <a:lstStyle/>
              <a:p>
                <a:pPr defTabSz="461406">
                  <a:defRPr/>
                </a:pPr>
                <a:endParaRPr lang="en-US" sz="1009" b="1" dirty="0">
                  <a:solidFill>
                    <a:srgbClr val="C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06" name="Picture 105">
                <a:extLst>
                  <a:ext uri="{FF2B5EF4-FFF2-40B4-BE49-F238E27FC236}">
                    <a16:creationId xmlns:a16="http://schemas.microsoft.com/office/drawing/2014/main" id="{15D32A72-42F8-4E5E-B19D-9725CC2C6630}"/>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6931" b="99340" l="1852" r="97593">
                            <a14:foregroundMark x1="5370" y1="22442" x2="5370" y2="22442"/>
                            <a14:foregroundMark x1="30000" y1="23762" x2="30000" y2="23762"/>
                            <a14:foregroundMark x1="63889" y1="11221" x2="63889" y2="11221"/>
                            <a14:foregroundMark x1="85556" y1="17162" x2="85556" y2="17162"/>
                            <a14:foregroundMark x1="93704" y1="42244" x2="93704" y2="42244"/>
                            <a14:foregroundMark x1="97407" y1="56436" x2="97407" y2="56436"/>
                            <a14:foregroundMark x1="83333" y1="69307" x2="83333" y2="69307"/>
                            <a14:foregroundMark x1="88333" y1="66997" x2="88333" y2="66997"/>
                            <a14:foregroundMark x1="93333" y1="67657" x2="93333" y2="67657"/>
                            <a14:foregroundMark x1="54444" y1="70957" x2="92963" y2="66007"/>
                            <a14:foregroundMark x1="92963" y1="66007" x2="93148" y2="66007"/>
                            <a14:foregroundMark x1="95370" y1="68317" x2="95370" y2="68317"/>
                            <a14:foregroundMark x1="97407" y1="66337" x2="96111" y2="66337"/>
                            <a14:foregroundMark x1="97593" y1="65017" x2="97593" y2="65017"/>
                            <a14:foregroundMark x1="46481" y1="73267" x2="46481" y2="73267"/>
                            <a14:foregroundMark x1="57037" y1="71617" x2="16667" y2="85809"/>
                            <a14:foregroundMark x1="91296" y1="93729" x2="42222" y2="89109"/>
                            <a14:foregroundMark x1="42222" y1="89109" x2="23519" y2="99340"/>
                            <a14:foregroundMark x1="5926" y1="92409" x2="5926" y2="92409"/>
                            <a14:foregroundMark x1="4815" y1="93399" x2="4815" y2="93399"/>
                            <a14:foregroundMark x1="22222" y1="22442" x2="22222" y2="22442"/>
                            <a14:foregroundMark x1="22222" y1="16832" x2="22222" y2="16832"/>
                            <a14:foregroundMark x1="1852" y1="7591" x2="7778" y2="6931"/>
                            <a14:foregroundMark x1="6296" y1="66997" x2="27037" y2="69307"/>
                            <a14:foregroundMark x1="29815" y1="16172" x2="29815" y2="16172"/>
                            <a14:foregroundMark x1="2778" y1="78878" x2="16111" y2="76568"/>
                            <a14:foregroundMark x1="20741" y1="76898" x2="20741" y2="76898"/>
                            <a14:foregroundMark x1="21667" y1="76568" x2="21667" y2="76568"/>
                            <a14:foregroundMark x1="32407" y1="72277" x2="32407" y2="72277"/>
                            <a14:foregroundMark x1="33148" y1="72607" x2="33148" y2="72607"/>
                          </a14:backgroundRemoval>
                        </a14:imgEffect>
                      </a14:imgLayer>
                    </a14:imgProps>
                  </a:ext>
                  <a:ext uri="{28A0092B-C50C-407E-A947-70E740481C1C}">
                    <a14:useLocalDpi xmlns:a14="http://schemas.microsoft.com/office/drawing/2010/main" val="0"/>
                  </a:ext>
                </a:extLst>
              </a:blip>
              <a:stretch>
                <a:fillRect/>
              </a:stretch>
            </p:blipFill>
            <p:spPr>
              <a:xfrm>
                <a:off x="15013647" y="538119"/>
                <a:ext cx="481434" cy="270138"/>
              </a:xfrm>
              <a:prstGeom prst="rect">
                <a:avLst/>
              </a:prstGeom>
            </p:spPr>
          </p:pic>
        </p:grpSp>
      </p:grpSp>
      <p:cxnSp>
        <p:nvCxnSpPr>
          <p:cNvPr id="112" name="Straight Connector 111">
            <a:extLst>
              <a:ext uri="{FF2B5EF4-FFF2-40B4-BE49-F238E27FC236}">
                <a16:creationId xmlns:a16="http://schemas.microsoft.com/office/drawing/2014/main" id="{100735D5-6546-4A1F-8336-56A572C961A1}"/>
              </a:ext>
            </a:extLst>
          </p:cNvPr>
          <p:cNvCxnSpPr/>
          <p:nvPr/>
        </p:nvCxnSpPr>
        <p:spPr>
          <a:xfrm>
            <a:off x="5398864" y="6827936"/>
            <a:ext cx="1554480" cy="0"/>
          </a:xfrm>
          <a:prstGeom prst="line">
            <a:avLst/>
          </a:prstGeom>
          <a:noFill/>
          <a:ln w="19050" cap="flat" cmpd="sng" algn="ctr">
            <a:solidFill>
              <a:srgbClr val="D2DFEA"/>
            </a:solidFill>
            <a:prstDash val="solid"/>
            <a:miter lim="800000"/>
          </a:ln>
          <a:effectLst/>
        </p:spPr>
      </p:cxnSp>
      <p:sp>
        <p:nvSpPr>
          <p:cNvPr id="41" name="Rectangle 2">
            <a:extLst>
              <a:ext uri="{FF2B5EF4-FFF2-40B4-BE49-F238E27FC236}">
                <a16:creationId xmlns:a16="http://schemas.microsoft.com/office/drawing/2014/main" id="{B6752EC2-899E-4BF4-9CA0-93AE0FC35A22}"/>
              </a:ext>
            </a:extLst>
          </p:cNvPr>
          <p:cNvSpPr txBox="1">
            <a:spLocks noChangeArrowheads="1"/>
          </p:cNvSpPr>
          <p:nvPr/>
        </p:nvSpPr>
        <p:spPr>
          <a:xfrm>
            <a:off x="0" y="9780650"/>
            <a:ext cx="7772400"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a:defRPr/>
            </a:pPr>
            <a:r>
              <a:rPr kumimoji="0" lang="en-US" sz="800" b="1" i="0" u="none" strike="noStrike" kern="1200" cap="none" spc="0" normalizeH="0" baseline="0" noProof="0">
                <a:ln>
                  <a:noFill/>
                </a:ln>
                <a:effectLst/>
                <a:uLnTx/>
                <a:uFillTx/>
                <a:latin typeface="Open Sans"/>
                <a:ea typeface="+mn-ea"/>
                <a:cs typeface="+mn-cs"/>
              </a:rPr>
              <a:t>Farm Service Agency  |  Farm Loan Programs</a:t>
            </a:r>
          </a:p>
        </p:txBody>
      </p:sp>
      <p:grpSp>
        <p:nvGrpSpPr>
          <p:cNvPr id="4" name="Group 3">
            <a:extLst>
              <a:ext uri="{FF2B5EF4-FFF2-40B4-BE49-F238E27FC236}">
                <a16:creationId xmlns:a16="http://schemas.microsoft.com/office/drawing/2014/main" id="{213DF55F-996E-4C96-867D-DDC4AE787413}"/>
              </a:ext>
            </a:extLst>
          </p:cNvPr>
          <p:cNvGrpSpPr/>
          <p:nvPr/>
        </p:nvGrpSpPr>
        <p:grpSpPr>
          <a:xfrm>
            <a:off x="1207489" y="2844715"/>
            <a:ext cx="4037092" cy="366666"/>
            <a:chOff x="1207489" y="2844715"/>
            <a:chExt cx="4037092" cy="366666"/>
          </a:xfrm>
        </p:grpSpPr>
        <p:sp>
          <p:nvSpPr>
            <p:cNvPr id="43" name="Rectangle 42">
              <a:extLst>
                <a:ext uri="{FF2B5EF4-FFF2-40B4-BE49-F238E27FC236}">
                  <a16:creationId xmlns:a16="http://schemas.microsoft.com/office/drawing/2014/main" id="{70C4D861-5761-4BDC-9997-A981CEA030EF}"/>
                </a:ext>
              </a:extLst>
            </p:cNvPr>
            <p:cNvSpPr/>
            <p:nvPr/>
          </p:nvSpPr>
          <p:spPr bwMode="gray">
            <a:xfrm>
              <a:off x="1207489" y="2844715"/>
              <a:ext cx="4037092" cy="366666"/>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900" b="1">
                  <a:solidFill>
                    <a:srgbClr val="000000"/>
                  </a:solidFill>
                  <a:latin typeface="Open Sans"/>
                </a:rPr>
                <a:t>Loan Assistant Development, Implementation &amp; Enhancement</a:t>
              </a:r>
            </a:p>
          </p:txBody>
        </p:sp>
        <p:cxnSp>
          <p:nvCxnSpPr>
            <p:cNvPr id="44" name="Straight Arrow Connector 43">
              <a:extLst>
                <a:ext uri="{FF2B5EF4-FFF2-40B4-BE49-F238E27FC236}">
                  <a16:creationId xmlns:a16="http://schemas.microsoft.com/office/drawing/2014/main" id="{FE8CA24A-F81C-45B6-84DD-888681B85DC2}"/>
                </a:ext>
              </a:extLst>
            </p:cNvPr>
            <p:cNvCxnSpPr>
              <a:cxnSpLocks/>
            </p:cNvCxnSpPr>
            <p:nvPr/>
          </p:nvCxnSpPr>
          <p:spPr>
            <a:xfrm>
              <a:off x="1290079" y="3155684"/>
              <a:ext cx="1935956" cy="0"/>
            </a:xfrm>
            <a:prstGeom prst="straightConnector1">
              <a:avLst/>
            </a:prstGeom>
            <a:noFill/>
            <a:ln w="28575" cap="flat" cmpd="sng" algn="ctr">
              <a:solidFill>
                <a:srgbClr val="3A5E9C"/>
              </a:solidFill>
              <a:prstDash val="solid"/>
              <a:miter lim="800000"/>
              <a:tailEnd type="triangle"/>
            </a:ln>
            <a:effectLst/>
          </p:spPr>
        </p:cxnSp>
      </p:grpSp>
      <p:grpSp>
        <p:nvGrpSpPr>
          <p:cNvPr id="45" name="Group 44">
            <a:extLst>
              <a:ext uri="{FF2B5EF4-FFF2-40B4-BE49-F238E27FC236}">
                <a16:creationId xmlns:a16="http://schemas.microsoft.com/office/drawing/2014/main" id="{22E10AAE-0584-4CC9-B6D4-E640EBD81C49}"/>
              </a:ext>
            </a:extLst>
          </p:cNvPr>
          <p:cNvGrpSpPr/>
          <p:nvPr/>
        </p:nvGrpSpPr>
        <p:grpSpPr>
          <a:xfrm>
            <a:off x="363628" y="5049878"/>
            <a:ext cx="5035236" cy="1886005"/>
            <a:chOff x="363628" y="4986081"/>
            <a:chExt cx="5035236" cy="1886005"/>
          </a:xfrm>
        </p:grpSpPr>
        <p:grpSp>
          <p:nvGrpSpPr>
            <p:cNvPr id="46" name="Group 45">
              <a:extLst>
                <a:ext uri="{FF2B5EF4-FFF2-40B4-BE49-F238E27FC236}">
                  <a16:creationId xmlns:a16="http://schemas.microsoft.com/office/drawing/2014/main" id="{64C36F31-DD8E-476A-B47E-BD2758CF9FAA}"/>
                </a:ext>
              </a:extLst>
            </p:cNvPr>
            <p:cNvGrpSpPr/>
            <p:nvPr/>
          </p:nvGrpSpPr>
          <p:grpSpPr>
            <a:xfrm>
              <a:off x="363628" y="4986081"/>
              <a:ext cx="3685772" cy="388100"/>
              <a:chOff x="363628" y="4986081"/>
              <a:chExt cx="3685772" cy="388100"/>
            </a:xfrm>
          </p:grpSpPr>
          <p:sp>
            <p:nvSpPr>
              <p:cNvPr id="48" name="Parallelogram 47">
                <a:extLst>
                  <a:ext uri="{FF2B5EF4-FFF2-40B4-BE49-F238E27FC236}">
                    <a16:creationId xmlns:a16="http://schemas.microsoft.com/office/drawing/2014/main" id="{0678B344-73F0-47D8-8186-D0BFF546653E}"/>
                  </a:ext>
                </a:extLst>
              </p:cNvPr>
              <p:cNvSpPr/>
              <p:nvPr/>
            </p:nvSpPr>
            <p:spPr>
              <a:xfrm>
                <a:off x="398274" y="5006740"/>
                <a:ext cx="3651126"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Open Sans"/>
                    <a:cs typeface="Arial" panose="020B0604020202020204" pitchFamily="34" charset="0"/>
                  </a:rPr>
                  <a:t>Minimal Viable Product - Prototype</a:t>
                </a:r>
                <a:endParaRPr kumimoji="0" lang="en-US" sz="1200" b="0" i="0" u="none" strike="noStrike" kern="0" cap="none" spc="0" normalizeH="0" baseline="0" noProof="0" dirty="0">
                  <a:ln>
                    <a:noFill/>
                  </a:ln>
                  <a:solidFill>
                    <a:srgbClr val="FFFFFF"/>
                  </a:solidFill>
                  <a:effectLst/>
                  <a:uLnTx/>
                  <a:uFillTx/>
                  <a:latin typeface="Open Sans"/>
                  <a:cs typeface="Arial" panose="020B0604020202020204" pitchFamily="34" charset="0"/>
                </a:endParaRPr>
              </a:p>
            </p:txBody>
          </p:sp>
          <p:sp>
            <p:nvSpPr>
              <p:cNvPr id="49" name="Oval 48">
                <a:extLst>
                  <a:ext uri="{FF2B5EF4-FFF2-40B4-BE49-F238E27FC236}">
                    <a16:creationId xmlns:a16="http://schemas.microsoft.com/office/drawing/2014/main" id="{EBD4B593-F088-4707-B746-66EAE890C147}"/>
                  </a:ext>
                </a:extLst>
              </p:cNvPr>
              <p:cNvSpPr/>
              <p:nvPr/>
            </p:nvSpPr>
            <p:spPr>
              <a:xfrm>
                <a:off x="363628" y="4986081"/>
                <a:ext cx="216119"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rPr>
                  <a:t>1</a:t>
                </a:r>
              </a:p>
            </p:txBody>
          </p:sp>
        </p:grpSp>
        <p:sp>
          <p:nvSpPr>
            <p:cNvPr id="47" name="TextBox 46">
              <a:extLst>
                <a:ext uri="{FF2B5EF4-FFF2-40B4-BE49-F238E27FC236}">
                  <a16:creationId xmlns:a16="http://schemas.microsoft.com/office/drawing/2014/main" id="{08D8FE44-DC1B-413D-BAFF-3DFD289D840E}"/>
                </a:ext>
              </a:extLst>
            </p:cNvPr>
            <p:cNvSpPr txBox="1"/>
            <p:nvPr/>
          </p:nvSpPr>
          <p:spPr>
            <a:xfrm>
              <a:off x="478878" y="5240870"/>
              <a:ext cx="4919986" cy="1631216"/>
            </a:xfrm>
            <a:prstGeom prst="rect">
              <a:avLst/>
            </a:prstGeom>
            <a:noFill/>
          </p:spPr>
          <p:txBody>
            <a:bodyPr wrap="square" lIns="91440" tIns="45720" rIns="91440" bIns="45720" rtlCol="0" anchor="t">
              <a:spAutoFit/>
            </a:bodyPr>
            <a:lstStyle/>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Self-servicing portal for any user to submit online applications (with minimal to no upfront user registration required) </a:t>
              </a:r>
            </a:p>
            <a:p>
              <a:pPr marL="171450" indent="-171450">
                <a:spcAft>
                  <a:spcPts val="400"/>
                </a:spcAft>
                <a:buFont typeface="Arial" panose="020B0604020202020204" pitchFamily="34" charset="0"/>
                <a:buChar char="•"/>
                <a:defRPr/>
              </a:pPr>
              <a:r>
                <a:rPr kumimoji="0" lang="en-US" sz="800" b="0" i="0" u="none" strike="noStrike" kern="0" cap="none" spc="0" normalizeH="0" baseline="0" noProof="0" dirty="0">
                  <a:ln>
                    <a:noFill/>
                  </a:ln>
                  <a:solidFill>
                    <a:srgbClr val="000000"/>
                  </a:solidFill>
                  <a:effectLst/>
                  <a:uLnTx/>
                  <a:uFillTx/>
                  <a:latin typeface="Open Sans"/>
                  <a:ea typeface="Open Sans"/>
                  <a:cs typeface="Open Sans"/>
                </a:rPr>
                <a:t>Intuitive user interface that guides the end users through the completion</a:t>
              </a:r>
              <a:r>
                <a:rPr lang="en-US" sz="800" kern="0" dirty="0">
                  <a:solidFill>
                    <a:srgbClr val="000000"/>
                  </a:solidFill>
                  <a:latin typeface="Open Sans"/>
                  <a:ea typeface="Open Sans"/>
                  <a:cs typeface="Open Sans"/>
                </a:rPr>
                <a:t> and submission of</a:t>
              </a:r>
              <a:r>
                <a:rPr kumimoji="0" lang="en-US" sz="800" b="0" i="0" u="none" strike="noStrike" kern="0" cap="none" spc="0" normalizeH="0" baseline="0" noProof="0" dirty="0">
                  <a:ln>
                    <a:noFill/>
                  </a:ln>
                  <a:solidFill>
                    <a:srgbClr val="000000"/>
                  </a:solidFill>
                  <a:effectLst/>
                  <a:uLnTx/>
                  <a:uFillTx/>
                  <a:latin typeface="Open Sans"/>
                  <a:ea typeface="Open Sans"/>
                  <a:cs typeface="Open Sans"/>
                </a:rPr>
                <a:t> a new loan application (alignment with Loan Assistant t</a:t>
              </a:r>
              <a:r>
                <a:rPr lang="en-US" sz="800" kern="0" dirty="0">
                  <a:solidFill>
                    <a:srgbClr val="000000"/>
                  </a:solidFill>
                  <a:latin typeface="Open Sans"/>
                  <a:ea typeface="Open Sans"/>
                  <a:cs typeface="Open Sans"/>
                </a:rPr>
                <a:t>ool</a:t>
              </a:r>
              <a:r>
                <a:rPr kumimoji="0" lang="en-US" sz="800" b="0" i="0" u="none" strike="noStrike" kern="0" cap="none" spc="0" normalizeH="0" baseline="0" noProof="0" dirty="0">
                  <a:ln>
                    <a:noFill/>
                  </a:ln>
                  <a:solidFill>
                    <a:srgbClr val="000000"/>
                  </a:solidFill>
                  <a:effectLst/>
                  <a:uLnTx/>
                  <a:uFillTx/>
                  <a:latin typeface="Open Sans"/>
                  <a:ea typeface="Open Sans"/>
                  <a:cs typeface="Open Sans"/>
                </a:rPr>
                <a:t>)</a:t>
              </a:r>
              <a:endParaRPr lang="en-US" sz="800" b="0" i="0" u="none" strike="noStrike" kern="0" cap="none" spc="0" normalizeH="0" baseline="0" noProof="0" dirty="0">
                <a:ln>
                  <a:noFill/>
                </a:ln>
                <a:solidFill>
                  <a:srgbClr val="000000"/>
                </a:solidFill>
                <a:effectLst/>
                <a:uLnTx/>
                <a:uFillTx/>
                <a:latin typeface="Open Sans"/>
                <a:ea typeface="Open Sans"/>
                <a:cs typeface="Open Sans"/>
              </a:endParaRP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a:ea typeface="Open Sans"/>
                  <a:cs typeface="Open Sans"/>
                </a:rPr>
                <a:t>Determine data feeds or data interfaces with existing applications (e.g., Business P</a:t>
              </a:r>
              <a:r>
                <a:rPr lang="en-US" sz="800" kern="0" dirty="0">
                  <a:solidFill>
                    <a:srgbClr val="000000"/>
                  </a:solidFill>
                  <a:latin typeface="Open Sans"/>
                  <a:ea typeface="Open Sans"/>
                  <a:cs typeface="Open Sans"/>
                </a:rPr>
                <a:t>artner,</a:t>
              </a:r>
              <a:r>
                <a:rPr kumimoji="0" lang="en-US" sz="800" b="0" i="0" u="none" strike="noStrike" kern="0" cap="none" spc="0" normalizeH="0" baseline="0" noProof="0" dirty="0">
                  <a:ln>
                    <a:noFill/>
                  </a:ln>
                  <a:solidFill>
                    <a:srgbClr val="000000"/>
                  </a:solidFill>
                  <a:effectLst/>
                  <a:uLnTx/>
                  <a:uFillTx/>
                  <a:latin typeface="Open Sans"/>
                  <a:ea typeface="Open Sans"/>
                  <a:cs typeface="Open Sans"/>
                </a:rPr>
                <a:t> DLS)</a:t>
              </a:r>
              <a:endParaRPr kumimoji="0" lang="en-US" sz="800" b="1" i="1" u="none" strike="noStrike" kern="0" cap="none" spc="0" normalizeH="0" baseline="0" noProof="0" dirty="0">
                <a:ln>
                  <a:noFill/>
                </a:ln>
                <a:solidFill>
                  <a:srgbClr val="000000"/>
                </a:solidFill>
                <a:effectLst/>
                <a:uLnTx/>
                <a:uFillTx/>
                <a:latin typeface="Open Sans"/>
                <a:ea typeface="Open Sans"/>
                <a:cs typeface="Open Sans"/>
              </a:endParaRP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Provide applicants with the ability to track the status of applications online</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Electronic file upload for attaching supporting documentation to application submissions</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Equal access to online application portal for entities/ individual applicants (for user registration)</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Application data needs to be retained and made available for reuse or retrieval by the applicant and/ or FLP users, as necessary </a:t>
              </a:r>
              <a:endParaRPr kumimoji="0" lang="en-US" sz="800" b="1" i="1"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5" name="Group 4">
            <a:extLst>
              <a:ext uri="{FF2B5EF4-FFF2-40B4-BE49-F238E27FC236}">
                <a16:creationId xmlns:a16="http://schemas.microsoft.com/office/drawing/2014/main" id="{213FCCB8-4EC6-4470-BC02-AE00C7E4A177}"/>
              </a:ext>
            </a:extLst>
          </p:cNvPr>
          <p:cNvGrpSpPr/>
          <p:nvPr/>
        </p:nvGrpSpPr>
        <p:grpSpPr>
          <a:xfrm>
            <a:off x="255444" y="7111392"/>
            <a:ext cx="5185803" cy="1121347"/>
            <a:chOff x="255444" y="7132658"/>
            <a:chExt cx="5185803" cy="1121347"/>
          </a:xfrm>
        </p:grpSpPr>
        <p:grpSp>
          <p:nvGrpSpPr>
            <p:cNvPr id="56" name="Group 55">
              <a:extLst>
                <a:ext uri="{FF2B5EF4-FFF2-40B4-BE49-F238E27FC236}">
                  <a16:creationId xmlns:a16="http://schemas.microsoft.com/office/drawing/2014/main" id="{B811BE79-CA08-4695-A04C-45DDE67D3287}"/>
                </a:ext>
              </a:extLst>
            </p:cNvPr>
            <p:cNvGrpSpPr/>
            <p:nvPr/>
          </p:nvGrpSpPr>
          <p:grpSpPr>
            <a:xfrm>
              <a:off x="255444" y="7132658"/>
              <a:ext cx="5019129" cy="485621"/>
              <a:chOff x="343676" y="6379587"/>
              <a:chExt cx="5019129" cy="485621"/>
            </a:xfrm>
          </p:grpSpPr>
          <p:sp>
            <p:nvSpPr>
              <p:cNvPr id="58" name="Parallelogram 57">
                <a:extLst>
                  <a:ext uri="{FF2B5EF4-FFF2-40B4-BE49-F238E27FC236}">
                    <a16:creationId xmlns:a16="http://schemas.microsoft.com/office/drawing/2014/main" id="{CF9B0539-DC74-4855-8DB9-A2072F3787BD}"/>
                  </a:ext>
                </a:extLst>
              </p:cNvPr>
              <p:cNvSpPr/>
              <p:nvPr/>
            </p:nvSpPr>
            <p:spPr>
              <a:xfrm>
                <a:off x="451860" y="6400246"/>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Open Sans"/>
                    <a:cs typeface="Arial" panose="020B0604020202020204" pitchFamily="34" charset="0"/>
                  </a:rPr>
                  <a:t>Beta</a:t>
                </a:r>
                <a:endParaRPr kumimoji="0" lang="en-US" sz="1200" b="0" i="0" u="none" strike="noStrike" kern="0" cap="none" spc="0" normalizeH="0" baseline="0" noProof="0" dirty="0">
                  <a:ln>
                    <a:noFill/>
                  </a:ln>
                  <a:solidFill>
                    <a:srgbClr val="FFFFFF"/>
                  </a:solidFill>
                  <a:effectLst/>
                  <a:uLnTx/>
                  <a:uFillTx/>
                  <a:latin typeface="Open Sans"/>
                  <a:cs typeface="Arial" panose="020B0604020202020204" pitchFamily="34" charset="0"/>
                </a:endParaRPr>
              </a:p>
            </p:txBody>
          </p:sp>
          <p:sp>
            <p:nvSpPr>
              <p:cNvPr id="59" name="Oval 58">
                <a:extLst>
                  <a:ext uri="{FF2B5EF4-FFF2-40B4-BE49-F238E27FC236}">
                    <a16:creationId xmlns:a16="http://schemas.microsoft.com/office/drawing/2014/main" id="{73DC87F5-2394-4ACA-B749-8B44618AF6D8}"/>
                  </a:ext>
                </a:extLst>
              </p:cNvPr>
              <p:cNvSpPr/>
              <p:nvPr/>
            </p:nvSpPr>
            <p:spPr>
              <a:xfrm>
                <a:off x="343676" y="6379587"/>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rPr>
                  <a:t>2</a:t>
                </a:r>
              </a:p>
            </p:txBody>
          </p:sp>
          <p:sp>
            <p:nvSpPr>
              <p:cNvPr id="60" name="TextBox 59">
                <a:extLst>
                  <a:ext uri="{FF2B5EF4-FFF2-40B4-BE49-F238E27FC236}">
                    <a16:creationId xmlns:a16="http://schemas.microsoft.com/office/drawing/2014/main" id="{B7220DC2-5128-4351-B851-DD8B61B30634}"/>
                  </a:ext>
                </a:extLst>
              </p:cNvPr>
              <p:cNvSpPr txBox="1"/>
              <p:nvPr/>
            </p:nvSpPr>
            <p:spPr>
              <a:xfrm>
                <a:off x="518989" y="6634376"/>
                <a:ext cx="4843816" cy="230832"/>
              </a:xfrm>
              <a:prstGeom prst="rect">
                <a:avLst/>
              </a:prstGeom>
              <a:noFill/>
            </p:spPr>
            <p:txBody>
              <a:bodyPr wrap="square" rtlCol="0">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sp>
          <p:nvSpPr>
            <p:cNvPr id="61" name="TextBox 60">
              <a:extLst>
                <a:ext uri="{FF2B5EF4-FFF2-40B4-BE49-F238E27FC236}">
                  <a16:creationId xmlns:a16="http://schemas.microsoft.com/office/drawing/2014/main" id="{70775E74-0C18-4572-A826-7E406DA8ED86}"/>
                </a:ext>
              </a:extLst>
            </p:cNvPr>
            <p:cNvSpPr txBox="1"/>
            <p:nvPr/>
          </p:nvSpPr>
          <p:spPr>
            <a:xfrm>
              <a:off x="521261" y="7392231"/>
              <a:ext cx="4919986" cy="861774"/>
            </a:xfrm>
            <a:prstGeom prst="rect">
              <a:avLst/>
            </a:prstGeom>
            <a:noFill/>
          </p:spPr>
          <p:txBody>
            <a:bodyPr wrap="square" rtlCol="0">
              <a:spAutoFit/>
            </a:bodyPr>
            <a:lstStyle/>
            <a:p>
              <a:pPr marL="171450" marR="0" lvl="0" indent="-171450" algn="l" defTabSz="9144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Enhanced self-servicing portal that is mobile-friendly and accessible for direct loan applications </a:t>
              </a:r>
            </a:p>
            <a:p>
              <a:pPr marL="171450" marR="0" lvl="0" indent="-171450" algn="l" defTabSz="9144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Automate system-generated notifications and alerts to applicable users via email and/ or other designated methods</a:t>
              </a:r>
            </a:p>
            <a:p>
              <a:pPr marL="171450" marR="0" lvl="0" indent="-171450" algn="l" defTabSz="9144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Correspondence automation, letter generation and communications tracking</a:t>
              </a:r>
            </a:p>
            <a:p>
              <a:pPr marL="171450" marR="0" lvl="0" indent="-171450" algn="l" defTabSz="9144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Integration with the Payment Collections service to collect payments for credit report fees </a:t>
              </a:r>
              <a:endParaRPr kumimoji="0" lang="en-US" sz="800" b="1" i="1"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3" name="Group 2">
            <a:extLst>
              <a:ext uri="{FF2B5EF4-FFF2-40B4-BE49-F238E27FC236}">
                <a16:creationId xmlns:a16="http://schemas.microsoft.com/office/drawing/2014/main" id="{781CD3C1-A192-455D-BC11-B94D8745472F}"/>
              </a:ext>
            </a:extLst>
          </p:cNvPr>
          <p:cNvGrpSpPr/>
          <p:nvPr/>
        </p:nvGrpSpPr>
        <p:grpSpPr>
          <a:xfrm>
            <a:off x="273963" y="8552378"/>
            <a:ext cx="5185803" cy="942791"/>
            <a:chOff x="255444" y="8654937"/>
            <a:chExt cx="5185803" cy="942791"/>
          </a:xfrm>
        </p:grpSpPr>
        <p:grpSp>
          <p:nvGrpSpPr>
            <p:cNvPr id="51" name="Group 50">
              <a:extLst>
                <a:ext uri="{FF2B5EF4-FFF2-40B4-BE49-F238E27FC236}">
                  <a16:creationId xmlns:a16="http://schemas.microsoft.com/office/drawing/2014/main" id="{E78D9151-F3C0-44EB-B611-9A7C4EB76B62}"/>
                </a:ext>
              </a:extLst>
            </p:cNvPr>
            <p:cNvGrpSpPr/>
            <p:nvPr/>
          </p:nvGrpSpPr>
          <p:grpSpPr>
            <a:xfrm>
              <a:off x="255444" y="8654937"/>
              <a:ext cx="2873658" cy="388100"/>
              <a:chOff x="271665" y="8739998"/>
              <a:chExt cx="2873658" cy="388100"/>
            </a:xfrm>
          </p:grpSpPr>
          <p:sp>
            <p:nvSpPr>
              <p:cNvPr id="53" name="Parallelogram 52">
                <a:extLst>
                  <a:ext uri="{FF2B5EF4-FFF2-40B4-BE49-F238E27FC236}">
                    <a16:creationId xmlns:a16="http://schemas.microsoft.com/office/drawing/2014/main" id="{40EAC0E8-16E9-4F4C-97ED-7FF8084CCC64}"/>
                  </a:ext>
                </a:extLst>
              </p:cNvPr>
              <p:cNvSpPr/>
              <p:nvPr/>
            </p:nvSpPr>
            <p:spPr>
              <a:xfrm>
                <a:off x="379849" y="8760657"/>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Open Sans"/>
                    <a:cs typeface="Arial" panose="020B0604020202020204" pitchFamily="34" charset="0"/>
                  </a:rPr>
                  <a:t>Direct Loan Implementation</a:t>
                </a:r>
                <a:endParaRPr kumimoji="0" lang="en-US" sz="1200" b="0" i="0" u="none" strike="noStrike" kern="0" cap="none" spc="0" normalizeH="0" baseline="0" noProof="0" dirty="0">
                  <a:ln>
                    <a:noFill/>
                  </a:ln>
                  <a:solidFill>
                    <a:srgbClr val="FFFFFF"/>
                  </a:solidFill>
                  <a:effectLst/>
                  <a:uLnTx/>
                  <a:uFillTx/>
                  <a:latin typeface="Open Sans"/>
                  <a:cs typeface="Arial" panose="020B0604020202020204" pitchFamily="34" charset="0"/>
                </a:endParaRPr>
              </a:p>
            </p:txBody>
          </p:sp>
          <p:sp>
            <p:nvSpPr>
              <p:cNvPr id="54" name="Oval 53">
                <a:extLst>
                  <a:ext uri="{FF2B5EF4-FFF2-40B4-BE49-F238E27FC236}">
                    <a16:creationId xmlns:a16="http://schemas.microsoft.com/office/drawing/2014/main" id="{3B7F91D0-00C1-4DB6-8D90-2AB70416FD5C}"/>
                  </a:ext>
                </a:extLst>
              </p:cNvPr>
              <p:cNvSpPr/>
              <p:nvPr/>
            </p:nvSpPr>
            <p:spPr>
              <a:xfrm>
                <a:off x="271665" y="8739998"/>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rPr>
                  <a:t>3</a:t>
                </a:r>
              </a:p>
            </p:txBody>
          </p:sp>
        </p:grpSp>
        <p:sp>
          <p:nvSpPr>
            <p:cNvPr id="62" name="TextBox 61">
              <a:extLst>
                <a:ext uri="{FF2B5EF4-FFF2-40B4-BE49-F238E27FC236}">
                  <a16:creationId xmlns:a16="http://schemas.microsoft.com/office/drawing/2014/main" id="{0908EB6F-DAFB-473F-97C1-FEE7AB97047F}"/>
                </a:ext>
              </a:extLst>
            </p:cNvPr>
            <p:cNvSpPr txBox="1"/>
            <p:nvPr/>
          </p:nvSpPr>
          <p:spPr>
            <a:xfrm>
              <a:off x="521261" y="8910360"/>
              <a:ext cx="4919986" cy="687368"/>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dirty="0">
                  <a:latin typeface="Open Sans" panose="020B0606030504020204" pitchFamily="34" charset="0"/>
                  <a:ea typeface="Open Sans" panose="020B0606030504020204" pitchFamily="34" charset="0"/>
                  <a:cs typeface="Open Sans" panose="020B0606030504020204" pitchFamily="34" charset="0"/>
                </a:rPr>
                <a:t>Data pipeline and ingestion into Enterprise Data Warehouse (EDW) or Enterprise Data Analytics Platform</a:t>
              </a:r>
            </a:p>
            <a:p>
              <a:pPr marL="171450" indent="-171450">
                <a:spcAft>
                  <a:spcPts val="400"/>
                </a:spcAft>
                <a:buFont typeface="Arial" panose="020B0604020202020204" pitchFamily="34" charset="0"/>
                <a:buChar char="•"/>
              </a:pPr>
              <a:r>
                <a:rPr lang="en-US" sz="800" dirty="0">
                  <a:latin typeface="Open Sans" panose="020B0606030504020204" pitchFamily="34" charset="0"/>
                  <a:ea typeface="Open Sans" panose="020B0606030504020204" pitchFamily="34" charset="0"/>
                  <a:cs typeface="Open Sans" panose="020B0606030504020204" pitchFamily="34" charset="0"/>
                </a:rPr>
                <a:t>EDAPT depending on readiness of EDAPT platform so reports can be generated</a:t>
              </a:r>
            </a:p>
            <a:p>
              <a:pPr marL="171450" indent="-171450">
                <a:spcAft>
                  <a:spcPts val="400"/>
                </a:spcAft>
                <a:buFont typeface="Arial" panose="020B0604020202020204" pitchFamily="34" charset="0"/>
                <a:buChar char="•"/>
              </a:pPr>
              <a:r>
                <a:rPr lang="en-US" sz="800" dirty="0">
                  <a:latin typeface="Open Sans" panose="020B0606030504020204" pitchFamily="34" charset="0"/>
                  <a:ea typeface="Open Sans" panose="020B0606030504020204" pitchFamily="34" charset="0"/>
                  <a:cs typeface="Open Sans" panose="020B0606030504020204" pitchFamily="34" charset="0"/>
                </a:rPr>
                <a:t>Continued implementation of remaining functionality</a:t>
              </a:r>
            </a:p>
          </p:txBody>
        </p:sp>
      </p:grpSp>
      <p:sp>
        <p:nvSpPr>
          <p:cNvPr id="50" name="TextBox 49">
            <a:extLst>
              <a:ext uri="{FF2B5EF4-FFF2-40B4-BE49-F238E27FC236}">
                <a16:creationId xmlns:a16="http://schemas.microsoft.com/office/drawing/2014/main" id="{D72A1DAF-319C-44F5-9411-FB11FE9A3658}"/>
              </a:ext>
            </a:extLst>
          </p:cNvPr>
          <p:cNvSpPr txBox="1"/>
          <p:nvPr/>
        </p:nvSpPr>
        <p:spPr>
          <a:xfrm>
            <a:off x="7365192" y="9810738"/>
            <a:ext cx="235962" cy="215444"/>
          </a:xfrm>
          <a:prstGeom prst="rect">
            <a:avLst/>
          </a:prstGeom>
          <a:noFill/>
        </p:spPr>
        <p:txBody>
          <a:bodyPr wrap="none" rtlCol="0">
            <a:spAutoFit/>
          </a:bodyPr>
          <a:lstStyle/>
          <a:p>
            <a:r>
              <a:rPr lang="en-US" sz="800" b="1" dirty="0">
                <a:solidFill>
                  <a:schemeClr val="bg1"/>
                </a:solidFill>
              </a:rPr>
              <a:t>3</a:t>
            </a:r>
          </a:p>
        </p:txBody>
      </p:sp>
    </p:spTree>
    <p:extLst>
      <p:ext uri="{BB962C8B-B14F-4D97-AF65-F5344CB8AC3E}">
        <p14:creationId xmlns:p14="http://schemas.microsoft.com/office/powerpoint/2010/main" val="161665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B9E5699A-6596-4EFB-B976-858FD3706C4E}"/>
              </a:ext>
            </a:extLst>
          </p:cNvPr>
          <p:cNvSpPr/>
          <p:nvPr/>
        </p:nvSpPr>
        <p:spPr bwMode="gray">
          <a:xfrm>
            <a:off x="-9791" y="994494"/>
            <a:ext cx="7782191" cy="1622992"/>
          </a:xfrm>
          <a:prstGeom prst="rect">
            <a:avLst/>
          </a:prstGeom>
          <a:solidFill>
            <a:srgbClr val="020163"/>
          </a:solidFill>
          <a:ln w="19050" algn="ctr">
            <a:solidFill>
              <a:srgbClr val="020163"/>
            </a:solidFill>
            <a:miter lim="800000"/>
            <a:headEnd/>
            <a:tailEnd/>
          </a:ln>
        </p:spPr>
        <p:txBody>
          <a:bodyPr wrap="square" lIns="88659" tIns="88659" rIns="88659" bIns="88659" rtlCol="0" anchor="ctr"/>
          <a:lstStyle/>
          <a:p>
            <a:pPr algn="ctr" defTabSz="461406">
              <a:lnSpc>
                <a:spcPct val="106000"/>
              </a:lnSpc>
              <a:defRPr/>
            </a:pPr>
            <a:endParaRPr lang="en-US" sz="1817" b="1">
              <a:solidFill>
                <a:prstClr val="white"/>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2" name="Text Placeholder 2">
            <a:extLst>
              <a:ext uri="{FF2B5EF4-FFF2-40B4-BE49-F238E27FC236}">
                <a16:creationId xmlns:a16="http://schemas.microsoft.com/office/drawing/2014/main" id="{BE80DCF4-1F79-44F6-A47E-C8A8C33896D1}"/>
              </a:ext>
            </a:extLst>
          </p:cNvPr>
          <p:cNvSpPr txBox="1">
            <a:spLocks/>
          </p:cNvSpPr>
          <p:nvPr/>
        </p:nvSpPr>
        <p:spPr>
          <a:xfrm>
            <a:off x="223733" y="1233367"/>
            <a:ext cx="7364683" cy="554099"/>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sz="1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Background: As part of the Loan Application modernization process, the Loan Assistant tool is being rolled out to:</a:t>
            </a:r>
          </a:p>
          <a:p>
            <a:r>
              <a:rPr lang="en-US" sz="1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Improve the customer experience of borrowers </a:t>
            </a:r>
            <a:r>
              <a:rPr lang="en-US" sz="1100" dirty="0">
                <a:solidFill>
                  <a:schemeClr val="bg1"/>
                </a:solidFill>
                <a:latin typeface="Open Sans" panose="020B0606030504020204" pitchFamily="34" charset="0"/>
                <a:ea typeface="Open Sans" panose="020B0606030504020204" pitchFamily="34" charset="0"/>
                <a:cs typeface="Open Sans" panose="020B0606030504020204" pitchFamily="34" charset="0"/>
              </a:rPr>
              <a:t>through streamlining forms and the loan application information capture process where feasible by statute and regulation and </a:t>
            </a:r>
            <a:r>
              <a:rPr lang="en-US" sz="1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providing guidance to borrowers </a:t>
            </a:r>
            <a:r>
              <a:rPr lang="en-US" sz="1100" dirty="0">
                <a:solidFill>
                  <a:schemeClr val="bg1"/>
                </a:solidFill>
                <a:latin typeface="Open Sans" panose="020B0606030504020204" pitchFamily="34" charset="0"/>
                <a:ea typeface="Open Sans" panose="020B0606030504020204" pitchFamily="34" charset="0"/>
                <a:cs typeface="Open Sans" panose="020B0606030504020204" pitchFamily="34" charset="0"/>
              </a:rPr>
              <a:t>on if they should pursue a farm loan, what it can be used for, what they need to provide, and how to submit the forms and other information required.</a:t>
            </a:r>
            <a:endParaRPr lang="en-US" sz="11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3" name="Text Placeholder 2">
            <a:extLst>
              <a:ext uri="{FF2B5EF4-FFF2-40B4-BE49-F238E27FC236}">
                <a16:creationId xmlns:a16="http://schemas.microsoft.com/office/drawing/2014/main" id="{F57DAE80-1F53-47F9-A7B7-83421F4E7D64}"/>
              </a:ext>
            </a:extLst>
          </p:cNvPr>
          <p:cNvSpPr txBox="1">
            <a:spLocks/>
          </p:cNvSpPr>
          <p:nvPr/>
        </p:nvSpPr>
        <p:spPr>
          <a:xfrm>
            <a:off x="223734" y="989910"/>
            <a:ext cx="6882741" cy="513897"/>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UPCOMING MILESTONE: </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Loan Assistant Tool</a:t>
            </a:r>
            <a:endParaRPr lang="en-US" dirty="0">
              <a:solidFill>
                <a:schemeClr val="bg1"/>
              </a:solidFill>
            </a:endParaRPr>
          </a:p>
        </p:txBody>
      </p:sp>
      <p:grpSp>
        <p:nvGrpSpPr>
          <p:cNvPr id="3" name="Group 2">
            <a:extLst>
              <a:ext uri="{FF2B5EF4-FFF2-40B4-BE49-F238E27FC236}">
                <a16:creationId xmlns:a16="http://schemas.microsoft.com/office/drawing/2014/main" id="{8E3261D1-DECE-474C-829F-FB69A51350BB}"/>
              </a:ext>
            </a:extLst>
          </p:cNvPr>
          <p:cNvGrpSpPr/>
          <p:nvPr/>
        </p:nvGrpSpPr>
        <p:grpSpPr>
          <a:xfrm>
            <a:off x="-2144" y="6395"/>
            <a:ext cx="7776689" cy="983515"/>
            <a:chOff x="-2144" y="6395"/>
            <a:chExt cx="7776689" cy="983515"/>
          </a:xfrm>
        </p:grpSpPr>
        <p:sp>
          <p:nvSpPr>
            <p:cNvPr id="10" name="Rectangle 2"/>
            <p:cNvSpPr txBox="1">
              <a:spLocks noChangeArrowheads="1"/>
            </p:cNvSpPr>
            <p:nvPr/>
          </p:nvSpPr>
          <p:spPr>
            <a:xfrm>
              <a:off x="609" y="6395"/>
              <a:ext cx="7767539"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1100" b="1" i="1" u="none" strike="noStrike" kern="1200" cap="none" spc="0" normalizeH="0" baseline="0" noProof="0">
                <a:ln>
                  <a:noFill/>
                </a:ln>
                <a:solidFill>
                  <a:prstClr val="white"/>
                </a:solidFill>
                <a:effectLst/>
                <a:uLnTx/>
                <a:uFillTx/>
                <a:latin typeface="Calibri" panose="020F0502020204030204"/>
                <a:ea typeface="+mj-ea"/>
                <a:cs typeface="Calibri" panose="020F0502020204030204" pitchFamily="34" charset="0"/>
              </a:endParaRPr>
            </a:p>
          </p:txBody>
        </p:sp>
        <p:grpSp>
          <p:nvGrpSpPr>
            <p:cNvPr id="89" name="Group 88">
              <a:extLst>
                <a:ext uri="{FF2B5EF4-FFF2-40B4-BE49-F238E27FC236}">
                  <a16:creationId xmlns:a16="http://schemas.microsoft.com/office/drawing/2014/main" id="{6925316C-C275-4E4B-A735-188208BC758E}"/>
                </a:ext>
              </a:extLst>
            </p:cNvPr>
            <p:cNvGrpSpPr/>
            <p:nvPr/>
          </p:nvGrpSpPr>
          <p:grpSpPr>
            <a:xfrm>
              <a:off x="-2144" y="220157"/>
              <a:ext cx="7776689" cy="769753"/>
              <a:chOff x="7919513" y="220157"/>
              <a:chExt cx="7719939" cy="769753"/>
            </a:xfrm>
          </p:grpSpPr>
          <p:pic>
            <p:nvPicPr>
              <p:cNvPr id="90" name="Picture 89">
                <a:extLst>
                  <a:ext uri="{FF2B5EF4-FFF2-40B4-BE49-F238E27FC236}">
                    <a16:creationId xmlns:a16="http://schemas.microsoft.com/office/drawing/2014/main" id="{6601034A-2860-4EEF-82CF-B35015AB5519}"/>
                  </a:ext>
                </a:extLst>
              </p:cNvPr>
              <p:cNvPicPr>
                <a:picLocks/>
              </p:cNvPicPr>
              <p:nvPr/>
            </p:nvPicPr>
            <p:blipFill rotWithShape="1">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p:blipFill>
            <p:spPr>
              <a:xfrm>
                <a:off x="7919513" y="220157"/>
                <a:ext cx="7713590" cy="769753"/>
              </a:xfrm>
              <a:prstGeom prst="rect">
                <a:avLst/>
              </a:prstGeom>
            </p:spPr>
          </p:pic>
          <p:sp>
            <p:nvSpPr>
              <p:cNvPr id="91" name="Rectangle 90">
                <a:extLst>
                  <a:ext uri="{FF2B5EF4-FFF2-40B4-BE49-F238E27FC236}">
                    <a16:creationId xmlns:a16="http://schemas.microsoft.com/office/drawing/2014/main" id="{E7D1E199-BEB7-4D7F-80EE-5CCE35364D3D}"/>
                  </a:ext>
                </a:extLst>
              </p:cNvPr>
              <p:cNvSpPr/>
              <p:nvPr/>
            </p:nvSpPr>
            <p:spPr>
              <a:xfrm>
                <a:off x="7925862" y="227149"/>
                <a:ext cx="7713590" cy="68824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61406">
                  <a:defRPr/>
                </a:pPr>
                <a:endParaRPr lang="en-US" sz="1817">
                  <a:solidFill>
                    <a:prstClr val="white"/>
                  </a:solidFill>
                  <a:latin typeface="Calibri" panose="020F0502020204030204"/>
                </a:endParaRPr>
              </a:p>
            </p:txBody>
          </p:sp>
          <p:sp>
            <p:nvSpPr>
              <p:cNvPr id="92" name="TextBox 91">
                <a:extLst>
                  <a:ext uri="{FF2B5EF4-FFF2-40B4-BE49-F238E27FC236}">
                    <a16:creationId xmlns:a16="http://schemas.microsoft.com/office/drawing/2014/main" id="{C6208669-1F27-4070-8A8A-857AA80E9848}"/>
                  </a:ext>
                </a:extLst>
              </p:cNvPr>
              <p:cNvSpPr txBox="1"/>
              <p:nvPr/>
            </p:nvSpPr>
            <p:spPr>
              <a:xfrm>
                <a:off x="8095664" y="388511"/>
                <a:ext cx="5313929" cy="461665"/>
              </a:xfrm>
              <a:prstGeom prst="rect">
                <a:avLst/>
              </a:prstGeom>
              <a:noFill/>
            </p:spPr>
            <p:txBody>
              <a:bodyPr wrap="square" rtlCol="0">
                <a:spAutoFit/>
              </a:bodyPr>
              <a:lstStyle/>
              <a:p>
                <a:pPr defTabSz="461406">
                  <a:defRPr/>
                </a:pPr>
                <a:r>
                  <a:rPr lang="en-US" sz="2400">
                    <a:latin typeface="Open Sans" panose="020B0606030504020204" pitchFamily="34" charset="0"/>
                    <a:ea typeface="Open Sans" panose="020B0606030504020204" pitchFamily="34" charset="0"/>
                    <a:cs typeface="Open Sans" panose="020B0606030504020204" pitchFamily="34" charset="0"/>
                  </a:rPr>
                  <a:t>Modernizing FLP’s Mission Delivery</a:t>
                </a:r>
              </a:p>
            </p:txBody>
          </p:sp>
          <p:sp>
            <p:nvSpPr>
              <p:cNvPr id="93" name="TextBox 92">
                <a:extLst>
                  <a:ext uri="{FF2B5EF4-FFF2-40B4-BE49-F238E27FC236}">
                    <a16:creationId xmlns:a16="http://schemas.microsoft.com/office/drawing/2014/main" id="{B582D694-DC8A-4281-B695-E1AE8E0A28ED}"/>
                  </a:ext>
                </a:extLst>
              </p:cNvPr>
              <p:cNvSpPr txBox="1"/>
              <p:nvPr/>
            </p:nvSpPr>
            <p:spPr>
              <a:xfrm>
                <a:off x="8124162" y="224603"/>
                <a:ext cx="4461914" cy="248496"/>
              </a:xfrm>
              <a:prstGeom prst="rect">
                <a:avLst/>
              </a:prstGeom>
              <a:noFill/>
            </p:spPr>
            <p:txBody>
              <a:bodyPr wrap="square" rtlCol="0">
                <a:spAutoFit/>
              </a:bodyPr>
              <a:lstStyle/>
              <a:p>
                <a:pPr defTabSz="461406">
                  <a:defRPr/>
                </a:pPr>
                <a:endParaRPr lang="en-US" sz="1009" b="1" dirty="0">
                  <a:solidFill>
                    <a:srgbClr val="C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94" name="Picture 93">
                <a:extLst>
                  <a:ext uri="{FF2B5EF4-FFF2-40B4-BE49-F238E27FC236}">
                    <a16:creationId xmlns:a16="http://schemas.microsoft.com/office/drawing/2014/main" id="{E266A206-C11B-414D-AD09-F2B51692D01E}"/>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6931" b="99340" l="1852" r="97593">
                            <a14:foregroundMark x1="5370" y1="22442" x2="5370" y2="22442"/>
                            <a14:foregroundMark x1="30000" y1="23762" x2="30000" y2="23762"/>
                            <a14:foregroundMark x1="63889" y1="11221" x2="63889" y2="11221"/>
                            <a14:foregroundMark x1="85556" y1="17162" x2="85556" y2="17162"/>
                            <a14:foregroundMark x1="93704" y1="42244" x2="93704" y2="42244"/>
                            <a14:foregroundMark x1="97407" y1="56436" x2="97407" y2="56436"/>
                            <a14:foregroundMark x1="83333" y1="69307" x2="83333" y2="69307"/>
                            <a14:foregroundMark x1="88333" y1="66997" x2="88333" y2="66997"/>
                            <a14:foregroundMark x1="93333" y1="67657" x2="93333" y2="67657"/>
                            <a14:foregroundMark x1="54444" y1="70957" x2="92963" y2="66007"/>
                            <a14:foregroundMark x1="92963" y1="66007" x2="93148" y2="66007"/>
                            <a14:foregroundMark x1="95370" y1="68317" x2="95370" y2="68317"/>
                            <a14:foregroundMark x1="97407" y1="66337" x2="96111" y2="66337"/>
                            <a14:foregroundMark x1="97593" y1="65017" x2="97593" y2="65017"/>
                            <a14:foregroundMark x1="46481" y1="73267" x2="46481" y2="73267"/>
                            <a14:foregroundMark x1="57037" y1="71617" x2="16667" y2="85809"/>
                            <a14:foregroundMark x1="91296" y1="93729" x2="42222" y2="89109"/>
                            <a14:foregroundMark x1="42222" y1="89109" x2="23519" y2="99340"/>
                            <a14:foregroundMark x1="5926" y1="92409" x2="5926" y2="92409"/>
                            <a14:foregroundMark x1="4815" y1="93399" x2="4815" y2="93399"/>
                            <a14:foregroundMark x1="22222" y1="22442" x2="22222" y2="22442"/>
                            <a14:foregroundMark x1="22222" y1="16832" x2="22222" y2="16832"/>
                            <a14:foregroundMark x1="1852" y1="7591" x2="7778" y2="6931"/>
                            <a14:foregroundMark x1="6296" y1="66997" x2="27037" y2="69307"/>
                            <a14:foregroundMark x1="29815" y1="16172" x2="29815" y2="16172"/>
                            <a14:foregroundMark x1="2778" y1="78878" x2="16111" y2="76568"/>
                            <a14:foregroundMark x1="20741" y1="76898" x2="20741" y2="76898"/>
                            <a14:foregroundMark x1="21667" y1="76568" x2="21667" y2="76568"/>
                            <a14:foregroundMark x1="32407" y1="72277" x2="32407" y2="72277"/>
                            <a14:foregroundMark x1="33148" y1="72607" x2="33148" y2="72607"/>
                          </a14:backgroundRemoval>
                        </a14:imgEffect>
                      </a14:imgLayer>
                    </a14:imgProps>
                  </a:ext>
                  <a:ext uri="{28A0092B-C50C-407E-A947-70E740481C1C}">
                    <a14:useLocalDpi xmlns:a14="http://schemas.microsoft.com/office/drawing/2010/main" val="0"/>
                  </a:ext>
                </a:extLst>
              </a:blip>
              <a:stretch>
                <a:fillRect/>
              </a:stretch>
            </p:blipFill>
            <p:spPr>
              <a:xfrm>
                <a:off x="15013647" y="538119"/>
                <a:ext cx="481434" cy="270138"/>
              </a:xfrm>
              <a:prstGeom prst="rect">
                <a:avLst/>
              </a:prstGeom>
            </p:spPr>
          </p:pic>
        </p:grpSp>
      </p:grpSp>
      <p:sp>
        <p:nvSpPr>
          <p:cNvPr id="37" name="Rectangle 36">
            <a:extLst>
              <a:ext uri="{FF2B5EF4-FFF2-40B4-BE49-F238E27FC236}">
                <a16:creationId xmlns:a16="http://schemas.microsoft.com/office/drawing/2014/main" id="{CFBF33DB-C98D-4C89-BAB5-9DEE3AE8BB9B}"/>
              </a:ext>
            </a:extLst>
          </p:cNvPr>
          <p:cNvSpPr/>
          <p:nvPr/>
        </p:nvSpPr>
        <p:spPr>
          <a:xfrm>
            <a:off x="-1150" y="3494160"/>
            <a:ext cx="7772401" cy="298556"/>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Open Sans"/>
              <a:ea typeface="+mn-ea"/>
              <a:cs typeface="+mn-cs"/>
            </a:endParaRPr>
          </a:p>
        </p:txBody>
      </p:sp>
      <p:grpSp>
        <p:nvGrpSpPr>
          <p:cNvPr id="12" name="Group 11">
            <a:extLst>
              <a:ext uri="{FF2B5EF4-FFF2-40B4-BE49-F238E27FC236}">
                <a16:creationId xmlns:a16="http://schemas.microsoft.com/office/drawing/2014/main" id="{1C358E37-6B37-4986-979A-D9B48821A60F}"/>
              </a:ext>
            </a:extLst>
          </p:cNvPr>
          <p:cNvGrpSpPr/>
          <p:nvPr/>
        </p:nvGrpSpPr>
        <p:grpSpPr>
          <a:xfrm>
            <a:off x="204008" y="3216575"/>
            <a:ext cx="3415885" cy="2526062"/>
            <a:chOff x="204008" y="3499384"/>
            <a:chExt cx="3415885" cy="2526062"/>
          </a:xfrm>
        </p:grpSpPr>
        <p:grpSp>
          <p:nvGrpSpPr>
            <p:cNvPr id="7" name="Group 6">
              <a:extLst>
                <a:ext uri="{FF2B5EF4-FFF2-40B4-BE49-F238E27FC236}">
                  <a16:creationId xmlns:a16="http://schemas.microsoft.com/office/drawing/2014/main" id="{25006515-1739-4A2F-9C7F-66EA4952EAC5}"/>
                </a:ext>
              </a:extLst>
            </p:cNvPr>
            <p:cNvGrpSpPr/>
            <p:nvPr/>
          </p:nvGrpSpPr>
          <p:grpSpPr>
            <a:xfrm>
              <a:off x="747712" y="3499384"/>
              <a:ext cx="1552575" cy="715104"/>
              <a:chOff x="747712" y="3499384"/>
              <a:chExt cx="1552575" cy="715104"/>
            </a:xfrm>
          </p:grpSpPr>
          <p:grpSp>
            <p:nvGrpSpPr>
              <p:cNvPr id="61" name="Group 60">
                <a:extLst>
                  <a:ext uri="{FF2B5EF4-FFF2-40B4-BE49-F238E27FC236}">
                    <a16:creationId xmlns:a16="http://schemas.microsoft.com/office/drawing/2014/main" id="{76ED14CD-4B74-4175-B9A1-57EC567FA431}"/>
                  </a:ext>
                </a:extLst>
              </p:cNvPr>
              <p:cNvGrpSpPr/>
              <p:nvPr/>
            </p:nvGrpSpPr>
            <p:grpSpPr>
              <a:xfrm rot="5400000">
                <a:off x="932210" y="3899699"/>
                <a:ext cx="412594" cy="216983"/>
                <a:chOff x="1237672" y="4329974"/>
                <a:chExt cx="412594" cy="216983"/>
              </a:xfrm>
            </p:grpSpPr>
            <p:sp>
              <p:nvSpPr>
                <p:cNvPr id="63" name="Oval 62">
                  <a:extLst>
                    <a:ext uri="{FF2B5EF4-FFF2-40B4-BE49-F238E27FC236}">
                      <a16:creationId xmlns:a16="http://schemas.microsoft.com/office/drawing/2014/main" id="{725EBE41-0249-4F4A-8365-89AD9ACC960F}"/>
                    </a:ext>
                  </a:extLst>
                </p:cNvPr>
                <p:cNvSpPr/>
                <p:nvPr/>
              </p:nvSpPr>
              <p:spPr>
                <a:xfrm rot="16200000">
                  <a:off x="1240515" y="4327131"/>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64" name="Isosceles Triangle 63">
                  <a:extLst>
                    <a:ext uri="{FF2B5EF4-FFF2-40B4-BE49-F238E27FC236}">
                      <a16:creationId xmlns:a16="http://schemas.microsoft.com/office/drawing/2014/main" id="{DDE6D92A-8981-4ADB-88F7-F5E8EA5B75A9}"/>
                    </a:ext>
                  </a:extLst>
                </p:cNvPr>
                <p:cNvSpPr/>
                <p:nvPr/>
              </p:nvSpPr>
              <p:spPr>
                <a:xfrm rot="16200000" flipV="1">
                  <a:off x="1502652" y="4353071"/>
                  <a:ext cx="143287" cy="151941"/>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62" name="TextBox 61">
                <a:extLst>
                  <a:ext uri="{FF2B5EF4-FFF2-40B4-BE49-F238E27FC236}">
                    <a16:creationId xmlns:a16="http://schemas.microsoft.com/office/drawing/2014/main" id="{C261394C-1A98-4C23-B6B1-1554FDA8B814}"/>
                  </a:ext>
                </a:extLst>
              </p:cNvPr>
              <p:cNvSpPr txBox="1"/>
              <p:nvPr/>
            </p:nvSpPr>
            <p:spPr>
              <a:xfrm>
                <a:off x="747712" y="3499384"/>
                <a:ext cx="1552575" cy="184666"/>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August 2022</a:t>
                </a:r>
              </a:p>
            </p:txBody>
          </p:sp>
        </p:grpSp>
        <p:grpSp>
          <p:nvGrpSpPr>
            <p:cNvPr id="9" name="Group 8">
              <a:extLst>
                <a:ext uri="{FF2B5EF4-FFF2-40B4-BE49-F238E27FC236}">
                  <a16:creationId xmlns:a16="http://schemas.microsoft.com/office/drawing/2014/main" id="{0E954A35-579E-40FC-8622-D20E1E761EC3}"/>
                </a:ext>
              </a:extLst>
            </p:cNvPr>
            <p:cNvGrpSpPr/>
            <p:nvPr/>
          </p:nvGrpSpPr>
          <p:grpSpPr>
            <a:xfrm>
              <a:off x="204008" y="4213891"/>
              <a:ext cx="3415885" cy="1811555"/>
              <a:chOff x="204008" y="4213891"/>
              <a:chExt cx="3415885" cy="1811555"/>
            </a:xfrm>
          </p:grpSpPr>
          <p:sp>
            <p:nvSpPr>
              <p:cNvPr id="59" name="Rectangle 58">
                <a:extLst>
                  <a:ext uri="{FF2B5EF4-FFF2-40B4-BE49-F238E27FC236}">
                    <a16:creationId xmlns:a16="http://schemas.microsoft.com/office/drawing/2014/main" id="{7F81C634-D337-4EC7-BAD8-96229916FF0D}"/>
                  </a:ext>
                </a:extLst>
              </p:cNvPr>
              <p:cNvSpPr/>
              <p:nvPr/>
            </p:nvSpPr>
            <p:spPr bwMode="gray">
              <a:xfrm>
                <a:off x="204008" y="4213891"/>
                <a:ext cx="2564767" cy="464000"/>
              </a:xfrm>
              <a:prstGeom prst="rect">
                <a:avLst/>
              </a:prstGeom>
              <a:noFill/>
              <a:ln w="38100" algn="ctr">
                <a:noFill/>
                <a:miter lim="800000"/>
                <a:headEnd/>
                <a:tailEnd/>
              </a:ln>
            </p:spPr>
            <p:txBody>
              <a:bodyPr wrap="square" lIns="88900" tIns="88900" rIns="88900" bIns="8890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lang="en-US" sz="1200" b="1" kern="0">
                    <a:solidFill>
                      <a:srgbClr val="000000"/>
                    </a:solidFill>
                    <a:latin typeface="Open Sans"/>
                  </a:rPr>
                  <a:t>Loan Assistant roll-out begins</a:t>
                </a:r>
                <a:endParaRPr kumimoji="0" lang="en-US" sz="1200" b="1" i="0" u="none" strike="noStrike" kern="0" cap="none" spc="0" normalizeH="0" baseline="0" noProof="0">
                  <a:ln>
                    <a:noFill/>
                  </a:ln>
                  <a:solidFill>
                    <a:srgbClr val="000000"/>
                  </a:solidFill>
                  <a:effectLst/>
                  <a:uLnTx/>
                  <a:uFillTx/>
                  <a:latin typeface="Open Sans"/>
                </a:endParaRPr>
              </a:p>
            </p:txBody>
          </p:sp>
          <p:sp>
            <p:nvSpPr>
              <p:cNvPr id="60" name="Rectangle 59">
                <a:extLst>
                  <a:ext uri="{FF2B5EF4-FFF2-40B4-BE49-F238E27FC236}">
                    <a16:creationId xmlns:a16="http://schemas.microsoft.com/office/drawing/2014/main" id="{5B1B5BE8-D4E2-4979-AB7F-7698841B7707}"/>
                  </a:ext>
                </a:extLst>
              </p:cNvPr>
              <p:cNvSpPr/>
              <p:nvPr/>
            </p:nvSpPr>
            <p:spPr>
              <a:xfrm>
                <a:off x="226868" y="4548118"/>
                <a:ext cx="3393025" cy="1477328"/>
              </a:xfrm>
              <a:prstGeom prst="rect">
                <a:avLst/>
              </a:prstGeom>
            </p:spPr>
            <p:txBody>
              <a:bodyPr wrap="square">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a:ln>
                      <a:noFill/>
                    </a:ln>
                    <a:solidFill>
                      <a:srgbClr val="000000"/>
                    </a:solidFill>
                    <a:effectLst/>
                    <a:uLnTx/>
                    <a:uFillTx/>
                    <a:latin typeface="Open Sans"/>
                  </a:rPr>
                  <a:t>Surveys and informative videos to assist borrowers </a:t>
                </a:r>
                <a:r>
                  <a:rPr kumimoji="0" lang="en-US" sz="1000" b="0" i="0" u="none" strike="noStrike" kern="0" cap="none" spc="0" normalizeH="0" baseline="0" noProof="0" dirty="0">
                    <a:ln>
                      <a:noFill/>
                    </a:ln>
                    <a:solidFill>
                      <a:srgbClr val="000000"/>
                    </a:solidFill>
                    <a:effectLst/>
                    <a:uLnTx/>
                    <a:uFillTx/>
                    <a:latin typeface="Open Sans"/>
                  </a:rPr>
                  <a:t>with various types of Farm Loans, the information they need to provide, and if a Farm Loan is right for them</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kern="0" dirty="0">
                    <a:solidFill>
                      <a:srgbClr val="000000"/>
                    </a:solidFill>
                    <a:latin typeface="Open Sans"/>
                  </a:rPr>
                  <a:t>Side-by-side guidance with fillable PDF forms </a:t>
                </a:r>
                <a:r>
                  <a:rPr lang="en-US" sz="1000" kern="0" dirty="0">
                    <a:solidFill>
                      <a:srgbClr val="000000"/>
                    </a:solidFill>
                    <a:latin typeface="Open Sans"/>
                  </a:rPr>
                  <a:t>to describe the required information that each part of the loan application is asking for</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a:ln>
                      <a:noFill/>
                    </a:ln>
                    <a:solidFill>
                      <a:srgbClr val="000000"/>
                    </a:solidFill>
                    <a:effectLst/>
                    <a:uLnTx/>
                    <a:uFillTx/>
                    <a:latin typeface="Open Sans"/>
                  </a:rPr>
                  <a:t>Updates to directives and trainings for guidance to field staff</a:t>
                </a:r>
              </a:p>
            </p:txBody>
          </p:sp>
        </p:grpSp>
      </p:grpSp>
      <p:grpSp>
        <p:nvGrpSpPr>
          <p:cNvPr id="13" name="Group 12">
            <a:extLst>
              <a:ext uri="{FF2B5EF4-FFF2-40B4-BE49-F238E27FC236}">
                <a16:creationId xmlns:a16="http://schemas.microsoft.com/office/drawing/2014/main" id="{9A086242-7072-4A70-B6DC-506CC49901AA}"/>
              </a:ext>
            </a:extLst>
          </p:cNvPr>
          <p:cNvGrpSpPr/>
          <p:nvPr/>
        </p:nvGrpSpPr>
        <p:grpSpPr>
          <a:xfrm>
            <a:off x="3548332" y="3216575"/>
            <a:ext cx="3927692" cy="2987726"/>
            <a:chOff x="3548332" y="3499384"/>
            <a:chExt cx="3927692" cy="2987726"/>
          </a:xfrm>
        </p:grpSpPr>
        <p:grpSp>
          <p:nvGrpSpPr>
            <p:cNvPr id="8" name="Group 7">
              <a:extLst>
                <a:ext uri="{FF2B5EF4-FFF2-40B4-BE49-F238E27FC236}">
                  <a16:creationId xmlns:a16="http://schemas.microsoft.com/office/drawing/2014/main" id="{6F4C529B-3C7D-4B8D-B360-84F994F89A42}"/>
                </a:ext>
              </a:extLst>
            </p:cNvPr>
            <p:cNvGrpSpPr/>
            <p:nvPr/>
          </p:nvGrpSpPr>
          <p:grpSpPr>
            <a:xfrm>
              <a:off x="3886200" y="3499384"/>
              <a:ext cx="2814638" cy="715104"/>
              <a:chOff x="3886200" y="3499384"/>
              <a:chExt cx="2814638" cy="715104"/>
            </a:xfrm>
          </p:grpSpPr>
          <p:grpSp>
            <p:nvGrpSpPr>
              <p:cNvPr id="99" name="Group 98">
                <a:extLst>
                  <a:ext uri="{FF2B5EF4-FFF2-40B4-BE49-F238E27FC236}">
                    <a16:creationId xmlns:a16="http://schemas.microsoft.com/office/drawing/2014/main" id="{4941C3F9-9AE4-4C66-B053-84DB745D6B29}"/>
                  </a:ext>
                </a:extLst>
              </p:cNvPr>
              <p:cNvGrpSpPr/>
              <p:nvPr/>
            </p:nvGrpSpPr>
            <p:grpSpPr>
              <a:xfrm rot="5400000">
                <a:off x="3836070" y="3899699"/>
                <a:ext cx="412594" cy="216983"/>
                <a:chOff x="1237672" y="4329974"/>
                <a:chExt cx="412594" cy="216983"/>
              </a:xfrm>
            </p:grpSpPr>
            <p:sp>
              <p:nvSpPr>
                <p:cNvPr id="101" name="Oval 100">
                  <a:extLst>
                    <a:ext uri="{FF2B5EF4-FFF2-40B4-BE49-F238E27FC236}">
                      <a16:creationId xmlns:a16="http://schemas.microsoft.com/office/drawing/2014/main" id="{8A514E6F-6B11-4960-BB85-C0840207F293}"/>
                    </a:ext>
                  </a:extLst>
                </p:cNvPr>
                <p:cNvSpPr/>
                <p:nvPr/>
              </p:nvSpPr>
              <p:spPr>
                <a:xfrm rot="16200000">
                  <a:off x="1240515" y="4327131"/>
                  <a:ext cx="216983" cy="222670"/>
                </a:xfrm>
                <a:prstGeom prst="ellipse">
                  <a:avLst/>
                </a:prstGeom>
                <a:solidFill>
                  <a:srgbClr val="F7F5F3"/>
                </a:solidFill>
                <a:ln w="38100" cap="flat" cmpd="sng" algn="ctr">
                  <a:solidFill>
                    <a:srgbClr val="3A5E9C"/>
                  </a:solidFill>
                  <a:prstDash val="solid"/>
                  <a:miter lim="800000"/>
                </a:ln>
                <a:effectLst/>
              </p:spPr>
              <p:txBody>
                <a:bodyPr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000000"/>
                    </a:solidFill>
                    <a:effectLst/>
                    <a:uLnTx/>
                    <a:uFillTx/>
                    <a:latin typeface="Open Sans"/>
                    <a:ea typeface="+mn-ea"/>
                    <a:cs typeface="+mn-cs"/>
                  </a:endParaRPr>
                </a:p>
              </p:txBody>
            </p:sp>
            <p:sp>
              <p:nvSpPr>
                <p:cNvPr id="102" name="Isosceles Triangle 101">
                  <a:extLst>
                    <a:ext uri="{FF2B5EF4-FFF2-40B4-BE49-F238E27FC236}">
                      <a16:creationId xmlns:a16="http://schemas.microsoft.com/office/drawing/2014/main" id="{333F1A79-DD61-46F1-A65D-BA3E8077EDE2}"/>
                    </a:ext>
                  </a:extLst>
                </p:cNvPr>
                <p:cNvSpPr/>
                <p:nvPr/>
              </p:nvSpPr>
              <p:spPr>
                <a:xfrm rot="16200000" flipV="1">
                  <a:off x="1502652" y="4353071"/>
                  <a:ext cx="143287" cy="151941"/>
                </a:xfrm>
                <a:prstGeom prst="triangle">
                  <a:avLst/>
                </a:prstGeom>
                <a:solidFill>
                  <a:srgbClr val="3A5E9C"/>
                </a:solidFill>
                <a:ln w="12700" cap="flat" cmpd="sng" algn="ctr">
                  <a:noFill/>
                  <a:prstDash val="solid"/>
                  <a:miter lim="800000"/>
                </a:ln>
                <a:effectLst/>
              </p:spPr>
              <p:txBody>
                <a:bodyPr lIns="36000" tIns="36000" rIns="36000" bIns="360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grpSp>
          <p:sp>
            <p:nvSpPr>
              <p:cNvPr id="100" name="TextBox 99">
                <a:extLst>
                  <a:ext uri="{FF2B5EF4-FFF2-40B4-BE49-F238E27FC236}">
                    <a16:creationId xmlns:a16="http://schemas.microsoft.com/office/drawing/2014/main" id="{6380AE28-0388-4105-A960-260C2C605A75}"/>
                  </a:ext>
                </a:extLst>
              </p:cNvPr>
              <p:cNvSpPr txBox="1"/>
              <p:nvPr/>
            </p:nvSpPr>
            <p:spPr>
              <a:xfrm>
                <a:off x="3886200" y="3499384"/>
                <a:ext cx="2814638" cy="184666"/>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Open Sans"/>
                  </a:rPr>
                  <a:t>Beyond August 2022</a:t>
                </a:r>
              </a:p>
            </p:txBody>
          </p:sp>
        </p:grpSp>
        <p:grpSp>
          <p:nvGrpSpPr>
            <p:cNvPr id="11" name="Group 10">
              <a:extLst>
                <a:ext uri="{FF2B5EF4-FFF2-40B4-BE49-F238E27FC236}">
                  <a16:creationId xmlns:a16="http://schemas.microsoft.com/office/drawing/2014/main" id="{8E212C07-6230-40E9-B3B8-43257C15C2D1}"/>
                </a:ext>
              </a:extLst>
            </p:cNvPr>
            <p:cNvGrpSpPr/>
            <p:nvPr/>
          </p:nvGrpSpPr>
          <p:grpSpPr>
            <a:xfrm>
              <a:off x="3548332" y="4213891"/>
              <a:ext cx="3927692" cy="2273219"/>
              <a:chOff x="3548332" y="4213891"/>
              <a:chExt cx="3927692" cy="2273219"/>
            </a:xfrm>
          </p:grpSpPr>
          <p:sp>
            <p:nvSpPr>
              <p:cNvPr id="95" name="Rectangle 94">
                <a:extLst>
                  <a:ext uri="{FF2B5EF4-FFF2-40B4-BE49-F238E27FC236}">
                    <a16:creationId xmlns:a16="http://schemas.microsoft.com/office/drawing/2014/main" id="{9E08F5F2-6086-4694-8302-97F367262306}"/>
                  </a:ext>
                </a:extLst>
              </p:cNvPr>
              <p:cNvSpPr/>
              <p:nvPr/>
            </p:nvSpPr>
            <p:spPr bwMode="gray">
              <a:xfrm>
                <a:off x="3548332" y="4213891"/>
                <a:ext cx="2003291" cy="464000"/>
              </a:xfrm>
              <a:prstGeom prst="rect">
                <a:avLst/>
              </a:prstGeom>
              <a:noFill/>
              <a:ln w="38100" algn="ctr">
                <a:noFill/>
                <a:miter lim="800000"/>
                <a:headEnd/>
                <a:tailEnd/>
              </a:ln>
            </p:spPr>
            <p:txBody>
              <a:bodyPr wrap="square" lIns="88900" tIns="88900" rIns="88900" bIns="8890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lang="en-US" sz="1200" b="1" kern="0">
                    <a:solidFill>
                      <a:srgbClr val="000000"/>
                    </a:solidFill>
                    <a:latin typeface="Open Sans"/>
                  </a:rPr>
                  <a:t>Enhancements</a:t>
                </a:r>
                <a:endParaRPr kumimoji="0" lang="en-US" sz="1200" b="1" i="0" u="none" strike="noStrike" kern="0" cap="none" spc="0" normalizeH="0" baseline="0" noProof="0">
                  <a:ln>
                    <a:noFill/>
                  </a:ln>
                  <a:solidFill>
                    <a:srgbClr val="000000"/>
                  </a:solidFill>
                  <a:effectLst/>
                  <a:uLnTx/>
                  <a:uFillTx/>
                  <a:latin typeface="Open Sans"/>
                </a:endParaRPr>
              </a:p>
            </p:txBody>
          </p:sp>
          <p:sp>
            <p:nvSpPr>
              <p:cNvPr id="98" name="Rectangle 97">
                <a:extLst>
                  <a:ext uri="{FF2B5EF4-FFF2-40B4-BE49-F238E27FC236}">
                    <a16:creationId xmlns:a16="http://schemas.microsoft.com/office/drawing/2014/main" id="{825C5F5D-321D-4B41-BEA4-FA2F78B4513B}"/>
                  </a:ext>
                </a:extLst>
              </p:cNvPr>
              <p:cNvSpPr/>
              <p:nvPr/>
            </p:nvSpPr>
            <p:spPr>
              <a:xfrm>
                <a:off x="3601036" y="4548118"/>
                <a:ext cx="3874988" cy="1938992"/>
              </a:xfrm>
              <a:prstGeom prst="rect">
                <a:avLst/>
              </a:prstGeom>
            </p:spPr>
            <p:txBody>
              <a:bodyPr wrap="square" lIns="91440" tIns="45720" rIns="91440" bIns="45720" anchor="t">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a:ln>
                      <a:noFill/>
                    </a:ln>
                    <a:solidFill>
                      <a:srgbClr val="000000"/>
                    </a:solidFill>
                    <a:effectLst/>
                    <a:uLnTx/>
                    <a:uFillTx/>
                    <a:latin typeface="Open Sans"/>
                  </a:rPr>
                  <a:t>Potential to add tools for calculating financial ratios </a:t>
                </a:r>
                <a:r>
                  <a:rPr kumimoji="0" lang="en-US" sz="1000" b="0" i="0" u="none" strike="noStrike" kern="0" cap="none" spc="0" normalizeH="0" baseline="0" noProof="0" dirty="0">
                    <a:ln>
                      <a:noFill/>
                    </a:ln>
                    <a:solidFill>
                      <a:srgbClr val="000000"/>
                    </a:solidFill>
                    <a:effectLst/>
                    <a:uLnTx/>
                    <a:uFillTx/>
                    <a:latin typeface="Open Sans"/>
                  </a:rPr>
                  <a:t>used in the underwriting process to assistance and more transparency to borrowers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kern="0" dirty="0">
                    <a:solidFill>
                      <a:srgbClr val="000000"/>
                    </a:solidFill>
                    <a:latin typeface="Open Sans"/>
                  </a:rPr>
                  <a:t>Additional modular improvements </a:t>
                </a:r>
                <a:r>
                  <a:rPr lang="en-US" sz="1000" kern="0" dirty="0">
                    <a:solidFill>
                      <a:srgbClr val="000000"/>
                    </a:solidFill>
                    <a:latin typeface="Open Sans"/>
                  </a:rPr>
                  <a:t>to the Loan Assistant to provide additional guidance based on reception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1" i="0" u="none" strike="noStrike" kern="0" cap="none" spc="0" normalizeH="0" baseline="0" noProof="0" dirty="0">
                    <a:ln>
                      <a:noFill/>
                    </a:ln>
                    <a:solidFill>
                      <a:srgbClr val="000000"/>
                    </a:solidFill>
                    <a:effectLst/>
                    <a:uLnTx/>
                    <a:uFillTx/>
                    <a:latin typeface="Open Sans"/>
                  </a:rPr>
                  <a:t>Integration with Online Applications </a:t>
                </a:r>
                <a:r>
                  <a:rPr kumimoji="0" lang="en-US" sz="1000" i="0" u="none" strike="noStrike" kern="0" cap="none" spc="0" normalizeH="0" baseline="0" noProof="0" dirty="0">
                    <a:ln>
                      <a:noFill/>
                    </a:ln>
                    <a:solidFill>
                      <a:srgbClr val="000000"/>
                    </a:solidFill>
                    <a:effectLst/>
                    <a:uLnTx/>
                    <a:uFillTx/>
                    <a:latin typeface="Open Sans"/>
                  </a:rPr>
                  <a:t>to embed within the Online Application, while still maintaining the ability for loans to be submitted in a paper format. This results in a few ways to take in </a:t>
                </a:r>
                <a:r>
                  <a:rPr lang="en-US" sz="1000" kern="0" dirty="0">
                    <a:solidFill>
                      <a:srgbClr val="000000"/>
                    </a:solidFill>
                    <a:latin typeface="Open Sans"/>
                  </a:rPr>
                  <a:t>applications</a:t>
                </a:r>
                <a:r>
                  <a:rPr kumimoji="0" lang="en-US" sz="1000" i="0" u="none" strike="noStrike" kern="0" cap="none" spc="0" normalizeH="0" baseline="0" noProof="0" dirty="0">
                    <a:ln>
                      <a:noFill/>
                    </a:ln>
                    <a:solidFill>
                      <a:srgbClr val="000000"/>
                    </a:solidFill>
                    <a:effectLst/>
                    <a:uLnTx/>
                    <a:uFillTx/>
                    <a:latin typeface="Open Sans"/>
                  </a:rPr>
                  <a:t>:</a:t>
                </a:r>
                <a:endParaRPr lang="en-US" sz="1000" i="0" u="none" strike="noStrike" kern="0" cap="none" spc="0" normalizeH="0" baseline="0" noProof="0" dirty="0">
                  <a:ln>
                    <a:noFill/>
                  </a:ln>
                  <a:solidFill>
                    <a:srgbClr val="000000"/>
                  </a:solidFill>
                  <a:effectLst/>
                  <a:uLnTx/>
                  <a:uFillTx/>
                  <a:latin typeface="Open Sans"/>
                  <a:ea typeface="Open Sans"/>
                  <a:cs typeface="Open Sans"/>
                </a:endParaRPr>
              </a:p>
              <a:p>
                <a:pPr marL="628650" lvl="1" indent="-171450" defTabSz="914400">
                  <a:buFont typeface="Arial" panose="020B0604020202020204" pitchFamily="34" charset="0"/>
                  <a:buChar char="•"/>
                  <a:defRPr/>
                </a:pPr>
                <a:r>
                  <a:rPr lang="en-US" sz="1000" kern="0" dirty="0">
                    <a:solidFill>
                      <a:srgbClr val="000000"/>
                    </a:solidFill>
                    <a:latin typeface="Open Sans"/>
                  </a:rPr>
                  <a:t>Submitted via online Application</a:t>
                </a:r>
              </a:p>
              <a:p>
                <a:pPr marL="628650" lvl="1" indent="-171450" defTabSz="914400">
                  <a:buFont typeface="Arial" panose="020B0604020202020204" pitchFamily="34" charset="0"/>
                  <a:buChar char="•"/>
                  <a:defRPr/>
                </a:pPr>
                <a:r>
                  <a:rPr kumimoji="0" lang="en-US" sz="1000" i="0" u="none" strike="noStrike" kern="0" cap="none" spc="0" normalizeH="0" baseline="0" noProof="0" dirty="0">
                    <a:ln>
                      <a:noFill/>
                    </a:ln>
                    <a:solidFill>
                      <a:srgbClr val="000000"/>
                    </a:solidFill>
                    <a:effectLst/>
                    <a:uLnTx/>
                    <a:uFillTx/>
                    <a:latin typeface="Open Sans"/>
                  </a:rPr>
                  <a:t>Printed filled PDF forms </a:t>
                </a:r>
              </a:p>
              <a:p>
                <a:pPr marL="628650" lvl="1" indent="-171450" defTabSz="914400">
                  <a:buFont typeface="Arial" panose="020B0604020202020204" pitchFamily="34" charset="0"/>
                  <a:buChar char="•"/>
                  <a:defRPr/>
                </a:pPr>
                <a:r>
                  <a:rPr lang="en-US" sz="1000" kern="0" dirty="0">
                    <a:solidFill>
                      <a:srgbClr val="000000"/>
                    </a:solidFill>
                    <a:latin typeface="Open Sans"/>
                  </a:rPr>
                  <a:t>Worked in-office alongside a loan officer</a:t>
                </a:r>
                <a:endParaRPr lang="en-US" sz="1000" i="0" u="none" strike="noStrike" kern="0" cap="none" spc="0" normalizeH="0" baseline="0" noProof="0" dirty="0">
                  <a:ln>
                    <a:noFill/>
                  </a:ln>
                  <a:solidFill>
                    <a:srgbClr val="000000"/>
                  </a:solidFill>
                  <a:effectLst/>
                  <a:uLnTx/>
                  <a:uFillTx/>
                  <a:latin typeface="Open Sans"/>
                  <a:ea typeface="Open Sans"/>
                  <a:cs typeface="Open Sans"/>
                </a:endParaRPr>
              </a:p>
            </p:txBody>
          </p:sp>
        </p:grpSp>
      </p:grpSp>
      <p:sp>
        <p:nvSpPr>
          <p:cNvPr id="118" name="Rounded Rectangle 53">
            <a:extLst>
              <a:ext uri="{FF2B5EF4-FFF2-40B4-BE49-F238E27FC236}">
                <a16:creationId xmlns:a16="http://schemas.microsoft.com/office/drawing/2014/main" id="{D1001616-81DD-4DF6-A967-8044E4793C47}"/>
              </a:ext>
            </a:extLst>
          </p:cNvPr>
          <p:cNvSpPr>
            <a:spLocks/>
          </p:cNvSpPr>
          <p:nvPr/>
        </p:nvSpPr>
        <p:spPr>
          <a:xfrm>
            <a:off x="175302" y="8433599"/>
            <a:ext cx="7364683" cy="1214905"/>
          </a:xfrm>
          <a:prstGeom prst="roundRect">
            <a:avLst/>
          </a:prstGeom>
          <a:solidFill>
            <a:srgbClr val="74955A"/>
          </a:solidFill>
          <a:ln w="25400" cap="flat" cmpd="sng" algn="ctr">
            <a:noFill/>
            <a:prstDash val="solid"/>
          </a:ln>
          <a:effectLst/>
        </p:spPr>
        <p:txBody>
          <a:bodyPr rtlCol="0" anchor="ctr"/>
          <a:lstStyle/>
          <a:p>
            <a:pPr algn="ctr" defTabSz="1219140">
              <a:defRPr/>
            </a:pPr>
            <a:endParaRPr lang="en-US" sz="1400" b="1" i="1">
              <a:solidFill>
                <a:srgbClr val="FFFFFF"/>
              </a:solidFill>
              <a:latin typeface="Open Sans"/>
              <a:ea typeface="Verdana" panose="020B0604030504040204" pitchFamily="34" charset="0"/>
              <a:cs typeface="Verdana" panose="020B0604030504040204" pitchFamily="34" charset="0"/>
            </a:endParaRPr>
          </a:p>
        </p:txBody>
      </p:sp>
      <p:grpSp>
        <p:nvGrpSpPr>
          <p:cNvPr id="15" name="Group 14">
            <a:extLst>
              <a:ext uri="{FF2B5EF4-FFF2-40B4-BE49-F238E27FC236}">
                <a16:creationId xmlns:a16="http://schemas.microsoft.com/office/drawing/2014/main" id="{4600FA48-23AD-49E2-992B-572DC96AECDA}"/>
              </a:ext>
            </a:extLst>
          </p:cNvPr>
          <p:cNvGrpSpPr/>
          <p:nvPr/>
        </p:nvGrpSpPr>
        <p:grpSpPr>
          <a:xfrm>
            <a:off x="-92151" y="2756388"/>
            <a:ext cx="3447784" cy="214488"/>
            <a:chOff x="-92151" y="2756388"/>
            <a:chExt cx="3447784" cy="214488"/>
          </a:xfrm>
        </p:grpSpPr>
        <p:cxnSp>
          <p:nvCxnSpPr>
            <p:cNvPr id="123" name="Straight Connector 122">
              <a:extLst>
                <a:ext uri="{FF2B5EF4-FFF2-40B4-BE49-F238E27FC236}">
                  <a16:creationId xmlns:a16="http://schemas.microsoft.com/office/drawing/2014/main" id="{620C4918-245D-445A-9869-B171CAF57DB6}"/>
                </a:ext>
              </a:extLst>
            </p:cNvPr>
            <p:cNvCxnSpPr/>
            <p:nvPr/>
          </p:nvCxnSpPr>
          <p:spPr>
            <a:xfrm>
              <a:off x="21374" y="2970876"/>
              <a:ext cx="3108960" cy="0"/>
            </a:xfrm>
            <a:prstGeom prst="line">
              <a:avLst/>
            </a:prstGeom>
            <a:noFill/>
            <a:ln w="19050" cap="flat" cmpd="sng" algn="ctr">
              <a:solidFill>
                <a:srgbClr val="17618C"/>
              </a:solidFill>
              <a:prstDash val="solid"/>
              <a:miter lim="800000"/>
            </a:ln>
            <a:effectLst/>
          </p:spPr>
        </p:cxnSp>
        <p:sp>
          <p:nvSpPr>
            <p:cNvPr id="124" name="TextBox 123">
              <a:extLst>
                <a:ext uri="{FF2B5EF4-FFF2-40B4-BE49-F238E27FC236}">
                  <a16:creationId xmlns:a16="http://schemas.microsoft.com/office/drawing/2014/main" id="{5B5FA306-ADE9-4DF7-BF65-3EAF075402CF}"/>
                </a:ext>
              </a:extLst>
            </p:cNvPr>
            <p:cNvSpPr txBox="1"/>
            <p:nvPr/>
          </p:nvSpPr>
          <p:spPr>
            <a:xfrm>
              <a:off x="-92151" y="2756388"/>
              <a:ext cx="3447784" cy="184666"/>
            </a:xfrm>
            <a:prstGeom prst="rect">
              <a:avLst/>
            </a:prstGeom>
            <a:noFill/>
          </p:spPr>
          <p:txBody>
            <a:bodyPr wrap="square" lIns="0" tIns="0" rIns="0" bIns="0" rtlCol="0">
              <a:spAutoFit/>
            </a:bodyPr>
            <a:lstStyle/>
            <a:p>
              <a:pPr algn="ctr" defTabSz="914400">
                <a:defRPr/>
              </a:pPr>
              <a:r>
                <a:rPr lang="en-US" sz="1200" b="1">
                  <a:solidFill>
                    <a:srgbClr val="000000"/>
                  </a:solidFill>
                  <a:latin typeface="Open Sans"/>
                </a:rPr>
                <a:t>The Timeline</a:t>
              </a:r>
            </a:p>
          </p:txBody>
        </p:sp>
      </p:grpSp>
      <p:grpSp>
        <p:nvGrpSpPr>
          <p:cNvPr id="14" name="Group 13">
            <a:extLst>
              <a:ext uri="{FF2B5EF4-FFF2-40B4-BE49-F238E27FC236}">
                <a16:creationId xmlns:a16="http://schemas.microsoft.com/office/drawing/2014/main" id="{99F9DE62-2DDB-48F4-B627-30D93437402B}"/>
              </a:ext>
            </a:extLst>
          </p:cNvPr>
          <p:cNvGrpSpPr/>
          <p:nvPr/>
        </p:nvGrpSpPr>
        <p:grpSpPr>
          <a:xfrm>
            <a:off x="60249" y="6270976"/>
            <a:ext cx="3447784" cy="214488"/>
            <a:chOff x="60249" y="6396706"/>
            <a:chExt cx="3447784" cy="214488"/>
          </a:xfrm>
        </p:grpSpPr>
        <p:cxnSp>
          <p:nvCxnSpPr>
            <p:cNvPr id="133" name="Straight Connector 132">
              <a:extLst>
                <a:ext uri="{FF2B5EF4-FFF2-40B4-BE49-F238E27FC236}">
                  <a16:creationId xmlns:a16="http://schemas.microsoft.com/office/drawing/2014/main" id="{88DF4770-E097-40D4-A9FC-E4876BDC58DA}"/>
                </a:ext>
              </a:extLst>
            </p:cNvPr>
            <p:cNvCxnSpPr/>
            <p:nvPr/>
          </p:nvCxnSpPr>
          <p:spPr>
            <a:xfrm>
              <a:off x="173774" y="6611194"/>
              <a:ext cx="3108960" cy="0"/>
            </a:xfrm>
            <a:prstGeom prst="line">
              <a:avLst/>
            </a:prstGeom>
            <a:noFill/>
            <a:ln w="19050" cap="flat" cmpd="sng" algn="ctr">
              <a:solidFill>
                <a:srgbClr val="17618C"/>
              </a:solidFill>
              <a:prstDash val="solid"/>
              <a:miter lim="800000"/>
            </a:ln>
            <a:effectLst/>
          </p:spPr>
        </p:cxnSp>
        <p:sp>
          <p:nvSpPr>
            <p:cNvPr id="134" name="TextBox 133">
              <a:extLst>
                <a:ext uri="{FF2B5EF4-FFF2-40B4-BE49-F238E27FC236}">
                  <a16:creationId xmlns:a16="http://schemas.microsoft.com/office/drawing/2014/main" id="{A7F96D33-0DAD-49CE-BA18-F70F80C9A4AA}"/>
                </a:ext>
              </a:extLst>
            </p:cNvPr>
            <p:cNvSpPr txBox="1"/>
            <p:nvPr/>
          </p:nvSpPr>
          <p:spPr>
            <a:xfrm>
              <a:off x="60249" y="6396706"/>
              <a:ext cx="3447784" cy="184666"/>
            </a:xfrm>
            <a:prstGeom prst="rect">
              <a:avLst/>
            </a:prstGeom>
            <a:noFill/>
          </p:spPr>
          <p:txBody>
            <a:bodyPr wrap="square" lIns="0" tIns="0" rIns="0" bIns="0" rtlCol="0">
              <a:spAutoFit/>
            </a:bodyPr>
            <a:lstStyle/>
            <a:p>
              <a:pPr algn="ctr" defTabSz="914400">
                <a:defRPr/>
              </a:pPr>
              <a:r>
                <a:rPr lang="en-US" sz="1200" b="1">
                  <a:solidFill>
                    <a:srgbClr val="000000"/>
                  </a:solidFill>
                  <a:latin typeface="Open Sans"/>
                </a:rPr>
                <a:t>Benefits</a:t>
              </a:r>
            </a:p>
          </p:txBody>
        </p:sp>
      </p:grpSp>
      <p:grpSp>
        <p:nvGrpSpPr>
          <p:cNvPr id="17" name="Group 16">
            <a:extLst>
              <a:ext uri="{FF2B5EF4-FFF2-40B4-BE49-F238E27FC236}">
                <a16:creationId xmlns:a16="http://schemas.microsoft.com/office/drawing/2014/main" id="{8F0826E2-AA5A-4CF7-99DF-36DFFB138510}"/>
              </a:ext>
            </a:extLst>
          </p:cNvPr>
          <p:cNvGrpSpPr/>
          <p:nvPr/>
        </p:nvGrpSpPr>
        <p:grpSpPr>
          <a:xfrm>
            <a:off x="211919" y="6579180"/>
            <a:ext cx="7328066" cy="1763927"/>
            <a:chOff x="211919" y="6647760"/>
            <a:chExt cx="7328066" cy="1763927"/>
          </a:xfrm>
        </p:grpSpPr>
        <p:sp>
          <p:nvSpPr>
            <p:cNvPr id="140" name="Rectangle 139">
              <a:extLst>
                <a:ext uri="{FF2B5EF4-FFF2-40B4-BE49-F238E27FC236}">
                  <a16:creationId xmlns:a16="http://schemas.microsoft.com/office/drawing/2014/main" id="{EA43F65F-35FA-4520-BEBC-E0419D71426A}"/>
                </a:ext>
              </a:extLst>
            </p:cNvPr>
            <p:cNvSpPr/>
            <p:nvPr/>
          </p:nvSpPr>
          <p:spPr>
            <a:xfrm>
              <a:off x="211919" y="6703527"/>
              <a:ext cx="7328066" cy="1708160"/>
            </a:xfrm>
            <a:prstGeom prst="rect">
              <a:avLst/>
            </a:prstGeom>
          </p:spPr>
          <p:txBody>
            <a:bodyPr wrap="square">
              <a:spAutoFit/>
            </a:bodyPr>
            <a:lstStyle/>
            <a:p>
              <a:pPr marL="228600" marR="0" lvl="0" indent="-228600" defTabSz="914400" eaLnBrk="1" fontAlgn="auto" latinLnBrk="0" hangingPunct="1">
                <a:lnSpc>
                  <a:spcPct val="100000"/>
                </a:lnSpc>
                <a:spcBef>
                  <a:spcPts val="0"/>
                </a:spcBef>
                <a:spcAft>
                  <a:spcPts val="300"/>
                </a:spcAft>
                <a:buClr>
                  <a:schemeClr val="bg1"/>
                </a:buClr>
                <a:buSzTx/>
                <a:buFont typeface="Arial" panose="020B0604020202020204" pitchFamily="34" charset="0"/>
                <a:buChar char="•"/>
                <a:tabLst/>
                <a:defRPr/>
              </a:pPr>
              <a:r>
                <a:rPr kumimoji="0" lang="en-US" sz="1000" b="1" i="0" u="none" strike="noStrike" kern="0" cap="none" spc="0" normalizeH="0" baseline="0" noProof="0" dirty="0">
                  <a:ln>
                    <a:noFill/>
                  </a:ln>
                  <a:solidFill>
                    <a:srgbClr val="000000"/>
                  </a:solidFill>
                  <a:effectLst/>
                  <a:uLnTx/>
                  <a:uFillTx/>
                  <a:latin typeface="Open Sans"/>
                </a:rPr>
                <a:t>Reduction in the number of Rejected, Withdrawn, and Incomplete loan applications </a:t>
              </a:r>
              <a:r>
                <a:rPr kumimoji="0" lang="en-US" sz="1000" i="0" u="none" strike="noStrike" kern="0" cap="none" spc="0" normalizeH="0" baseline="0" noProof="0" dirty="0">
                  <a:ln>
                    <a:noFill/>
                  </a:ln>
                  <a:solidFill>
                    <a:srgbClr val="000000"/>
                  </a:solidFill>
                  <a:effectLst/>
                  <a:uLnTx/>
                  <a:uFillTx/>
                  <a:latin typeface="Open Sans"/>
                </a:rPr>
                <a:t>due to guidance provided to the borrower about what they can use a Farm Loan for, and how to properly complete the application package. </a:t>
              </a:r>
              <a:r>
                <a:rPr kumimoji="0" lang="en-US" sz="1000" i="1" u="none" strike="noStrike" kern="0" cap="none" spc="0" normalizeH="0" baseline="0" noProof="0" dirty="0">
                  <a:ln>
                    <a:noFill/>
                  </a:ln>
                  <a:solidFill>
                    <a:srgbClr val="000000"/>
                  </a:solidFill>
                  <a:effectLst/>
                  <a:uLnTx/>
                  <a:uFillTx/>
                  <a:latin typeface="Open Sans"/>
                </a:rPr>
                <a:t>This is also important from a DEI/Civil Rights perspective as historically underserved customers often have higher rates of Denied, Withdrawn, and Incomplete loan applications</a:t>
              </a:r>
            </a:p>
            <a:p>
              <a:pPr marL="228600" marR="0" lvl="0" indent="-228600" defTabSz="914400" eaLnBrk="1" fontAlgn="auto" latinLnBrk="0" hangingPunct="1">
                <a:lnSpc>
                  <a:spcPct val="100000"/>
                </a:lnSpc>
                <a:spcBef>
                  <a:spcPts val="0"/>
                </a:spcBef>
                <a:spcAft>
                  <a:spcPts val="300"/>
                </a:spcAft>
                <a:buClr>
                  <a:schemeClr val="bg1"/>
                </a:buClr>
                <a:buSzTx/>
                <a:buFont typeface="Arial" panose="020B0604020202020204" pitchFamily="34" charset="0"/>
                <a:buChar char="•"/>
                <a:tabLst/>
                <a:defRPr/>
              </a:pPr>
              <a:r>
                <a:rPr kumimoji="0" lang="en-US" sz="1000" b="1" u="none" strike="noStrike" kern="0" cap="none" spc="0" normalizeH="0" baseline="0" noProof="0" dirty="0">
                  <a:ln>
                    <a:noFill/>
                  </a:ln>
                  <a:solidFill>
                    <a:srgbClr val="000000"/>
                  </a:solidFill>
                  <a:effectLst/>
                  <a:uLnTx/>
                  <a:uFillTx/>
                  <a:latin typeface="Open Sans"/>
                </a:rPr>
                <a:t>This also introduces standardization to the loan process </a:t>
              </a:r>
              <a:r>
                <a:rPr kumimoji="0" lang="en-US" sz="1000" u="none" strike="noStrike" kern="0" cap="none" spc="0" normalizeH="0" baseline="0" noProof="0" dirty="0">
                  <a:ln>
                    <a:noFill/>
                  </a:ln>
                  <a:solidFill>
                    <a:srgbClr val="000000"/>
                  </a:solidFill>
                  <a:effectLst/>
                  <a:uLnTx/>
                  <a:uFillTx/>
                  <a:latin typeface="Open Sans"/>
                </a:rPr>
                <a:t>by providing borrowers a common set of “pre-borrower training” that should result in applications being more accurate and complete. This will benefit both the field staff as they will see efficiencies of scale, and NGO-like organizations assisting borrowers by providing FLP-approved information on how to assist borrowers with completing information</a:t>
              </a:r>
            </a:p>
            <a:p>
              <a:pPr marL="228600" marR="0" lvl="0" indent="-228600" defTabSz="914400" eaLnBrk="1" fontAlgn="auto" latinLnBrk="0" hangingPunct="1">
                <a:lnSpc>
                  <a:spcPct val="100000"/>
                </a:lnSpc>
                <a:spcBef>
                  <a:spcPts val="0"/>
                </a:spcBef>
                <a:spcAft>
                  <a:spcPts val="300"/>
                </a:spcAft>
                <a:buClr>
                  <a:schemeClr val="bg1"/>
                </a:buClr>
                <a:buSzTx/>
                <a:buFont typeface="Arial" panose="020B0604020202020204" pitchFamily="34" charset="0"/>
                <a:buChar char="•"/>
                <a:tabLst/>
                <a:defRPr/>
              </a:pPr>
              <a:r>
                <a:rPr lang="en-US" sz="1000" b="1" kern="0" dirty="0">
                  <a:solidFill>
                    <a:srgbClr val="000000"/>
                  </a:solidFill>
                  <a:latin typeface="Open Sans"/>
                </a:rPr>
                <a:t>As online applications are launched in early 2023, this will also streamline the process </a:t>
              </a:r>
              <a:r>
                <a:rPr lang="en-US" sz="1000" kern="0" dirty="0">
                  <a:solidFill>
                    <a:srgbClr val="000000"/>
                  </a:solidFill>
                  <a:latin typeface="Open Sans"/>
                </a:rPr>
                <a:t>by only asking for common borrower information in one place</a:t>
              </a:r>
              <a:endParaRPr kumimoji="0" lang="en-US" sz="1000" b="1" u="none" strike="noStrike" kern="0" cap="none" spc="0" normalizeH="0" baseline="0" noProof="0" dirty="0">
                <a:ln>
                  <a:noFill/>
                </a:ln>
                <a:solidFill>
                  <a:srgbClr val="000000"/>
                </a:solidFill>
                <a:effectLst/>
                <a:uLnTx/>
                <a:uFillTx/>
                <a:latin typeface="Open Sans"/>
              </a:endParaRPr>
            </a:p>
          </p:txBody>
        </p:sp>
        <p:grpSp>
          <p:nvGrpSpPr>
            <p:cNvPr id="16" name="Group 15">
              <a:extLst>
                <a:ext uri="{FF2B5EF4-FFF2-40B4-BE49-F238E27FC236}">
                  <a16:creationId xmlns:a16="http://schemas.microsoft.com/office/drawing/2014/main" id="{9DD6C443-A98C-41EC-9064-101623F15666}"/>
                </a:ext>
              </a:extLst>
            </p:cNvPr>
            <p:cNvGrpSpPr/>
            <p:nvPr/>
          </p:nvGrpSpPr>
          <p:grpSpPr>
            <a:xfrm>
              <a:off x="215262" y="6647760"/>
              <a:ext cx="245637" cy="1675655"/>
              <a:chOff x="215262" y="6647760"/>
              <a:chExt cx="245637" cy="1675655"/>
            </a:xfrm>
          </p:grpSpPr>
          <p:sp>
            <p:nvSpPr>
              <p:cNvPr id="143" name="Oval 142">
                <a:extLst>
                  <a:ext uri="{FF2B5EF4-FFF2-40B4-BE49-F238E27FC236}">
                    <a16:creationId xmlns:a16="http://schemas.microsoft.com/office/drawing/2014/main" id="{ED404B3E-6884-45E6-A291-DE8252C25FC9}"/>
                  </a:ext>
                </a:extLst>
              </p:cNvPr>
              <p:cNvSpPr/>
              <p:nvPr/>
            </p:nvSpPr>
            <p:spPr>
              <a:xfrm>
                <a:off x="215262" y="6647760"/>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D2DFEA"/>
                    </a:solidFill>
                    <a:effectLst/>
                    <a:uLnTx/>
                    <a:uFillTx/>
                    <a:latin typeface="Open Sans"/>
                    <a:ea typeface="+mn-ea"/>
                    <a:cs typeface="Arial" panose="020B0604020202020204" pitchFamily="34" charset="0"/>
                  </a:rPr>
                  <a:t>1</a:t>
                </a:r>
                <a:endPar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endParaRPr>
              </a:p>
            </p:txBody>
          </p:sp>
          <p:sp>
            <p:nvSpPr>
              <p:cNvPr id="145" name="Oval 144">
                <a:extLst>
                  <a:ext uri="{FF2B5EF4-FFF2-40B4-BE49-F238E27FC236}">
                    <a16:creationId xmlns:a16="http://schemas.microsoft.com/office/drawing/2014/main" id="{4A60B59C-284B-4A22-93AE-56873C16E0C0}"/>
                  </a:ext>
                </a:extLst>
              </p:cNvPr>
              <p:cNvSpPr/>
              <p:nvPr/>
            </p:nvSpPr>
            <p:spPr>
              <a:xfrm>
                <a:off x="215262" y="7290729"/>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kern="0">
                    <a:solidFill>
                      <a:srgbClr val="D2DFEA"/>
                    </a:solidFill>
                    <a:latin typeface="Open Sans"/>
                    <a:cs typeface="Arial" panose="020B0604020202020204" pitchFamily="34" charset="0"/>
                  </a:rPr>
                  <a:t>2</a:t>
                </a:r>
                <a:endPar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endParaRPr>
              </a:p>
            </p:txBody>
          </p:sp>
          <p:sp>
            <p:nvSpPr>
              <p:cNvPr id="146" name="Oval 145">
                <a:extLst>
                  <a:ext uri="{FF2B5EF4-FFF2-40B4-BE49-F238E27FC236}">
                    <a16:creationId xmlns:a16="http://schemas.microsoft.com/office/drawing/2014/main" id="{5FF45CFB-AEA7-4EFE-AB4E-9BDAF18EC951}"/>
                  </a:ext>
                </a:extLst>
              </p:cNvPr>
              <p:cNvSpPr/>
              <p:nvPr/>
            </p:nvSpPr>
            <p:spPr>
              <a:xfrm>
                <a:off x="215262" y="7935315"/>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kern="0">
                    <a:solidFill>
                      <a:srgbClr val="D2DFEA"/>
                    </a:solidFill>
                    <a:latin typeface="Open Sans"/>
                    <a:cs typeface="Arial" panose="020B0604020202020204" pitchFamily="34" charset="0"/>
                  </a:rPr>
                  <a:t>3</a:t>
                </a:r>
                <a:endPar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endParaRPr>
              </a:p>
            </p:txBody>
          </p:sp>
        </p:grpSp>
      </p:grpSp>
      <p:sp>
        <p:nvSpPr>
          <p:cNvPr id="148" name="Rectangle 2">
            <a:extLst>
              <a:ext uri="{FF2B5EF4-FFF2-40B4-BE49-F238E27FC236}">
                <a16:creationId xmlns:a16="http://schemas.microsoft.com/office/drawing/2014/main" id="{F0C2CF0D-E1ED-4A59-BBC8-165171B4465E}"/>
              </a:ext>
            </a:extLst>
          </p:cNvPr>
          <p:cNvSpPr txBox="1">
            <a:spLocks noChangeArrowheads="1"/>
          </p:cNvSpPr>
          <p:nvPr/>
        </p:nvSpPr>
        <p:spPr>
          <a:xfrm>
            <a:off x="0" y="9780650"/>
            <a:ext cx="7772400"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a:defRPr/>
            </a:pPr>
            <a:r>
              <a:rPr kumimoji="0" lang="en-US" sz="800" b="1" i="0" u="none" strike="noStrike" kern="1200" cap="none" spc="0" normalizeH="0" baseline="0" noProof="0">
                <a:ln>
                  <a:noFill/>
                </a:ln>
                <a:effectLst/>
                <a:uLnTx/>
                <a:uFillTx/>
                <a:latin typeface="Open Sans"/>
                <a:ea typeface="+mn-ea"/>
                <a:cs typeface="+mn-cs"/>
              </a:rPr>
              <a:t>Farm Service Agency  |  Farm Loan Programs</a:t>
            </a:r>
          </a:p>
        </p:txBody>
      </p:sp>
      <p:sp>
        <p:nvSpPr>
          <p:cNvPr id="149" name="Rectangle 148">
            <a:extLst>
              <a:ext uri="{FF2B5EF4-FFF2-40B4-BE49-F238E27FC236}">
                <a16:creationId xmlns:a16="http://schemas.microsoft.com/office/drawing/2014/main" id="{D16BBBEA-98E9-4113-A909-86EF96D637DA}"/>
              </a:ext>
            </a:extLst>
          </p:cNvPr>
          <p:cNvSpPr/>
          <p:nvPr/>
        </p:nvSpPr>
        <p:spPr bwMode="gray">
          <a:xfrm>
            <a:off x="1685670" y="8516802"/>
            <a:ext cx="4343947" cy="209375"/>
          </a:xfrm>
          <a:prstGeom prst="rect">
            <a:avLst/>
          </a:prstGeom>
          <a:noFill/>
          <a:ln w="38100" algn="ctr">
            <a:noFill/>
            <a:miter lim="800000"/>
            <a:headEnd/>
            <a:tailEnd/>
          </a:ln>
        </p:spPr>
        <p:txBody>
          <a:bodyPr wrap="square" lIns="88900" tIns="88900" rIns="88900" bIns="88900" rtlCol="0" anchor="ctr"/>
          <a:lstStyle/>
          <a:p>
            <a:pPr algn="ctr" defTabSz="914400">
              <a:lnSpc>
                <a:spcPct val="106000"/>
              </a:lnSpc>
              <a:buFont typeface="Wingdings 2" pitchFamily="18" charset="2"/>
              <a:buNone/>
              <a:defRPr/>
            </a:pPr>
            <a:r>
              <a:rPr lang="en-US" sz="1100" b="1" dirty="0">
                <a:solidFill>
                  <a:srgbClr val="FFFFFF"/>
                </a:solidFill>
                <a:latin typeface="Open Sans"/>
              </a:rPr>
              <a:t>Supporting FLP Modernization – Loan Assistant Tool</a:t>
            </a:r>
          </a:p>
        </p:txBody>
      </p:sp>
      <p:sp>
        <p:nvSpPr>
          <p:cNvPr id="150" name="Rectangle 149">
            <a:extLst>
              <a:ext uri="{FF2B5EF4-FFF2-40B4-BE49-F238E27FC236}">
                <a16:creationId xmlns:a16="http://schemas.microsoft.com/office/drawing/2014/main" id="{AD8AB6F9-C1B8-4166-A8F3-5166C8900BC9}"/>
              </a:ext>
            </a:extLst>
          </p:cNvPr>
          <p:cNvSpPr/>
          <p:nvPr/>
        </p:nvSpPr>
        <p:spPr bwMode="gray">
          <a:xfrm>
            <a:off x="220146" y="8764916"/>
            <a:ext cx="7262689" cy="556527"/>
          </a:xfrm>
          <a:prstGeom prst="rect">
            <a:avLst/>
          </a:prstGeom>
          <a:noFill/>
          <a:ln w="38100" algn="ctr">
            <a:noFill/>
            <a:miter lim="800000"/>
            <a:headEnd/>
            <a:tailEnd/>
          </a:ln>
        </p:spPr>
        <p:txBody>
          <a:bodyPr wrap="square" lIns="88900" tIns="88900" rIns="88900" bIns="88900" rtlCol="0" anchor="ctr"/>
          <a:lstStyle/>
          <a:p>
            <a:pPr marL="285750" indent="-285750" defTabSz="914400">
              <a:lnSpc>
                <a:spcPct val="106000"/>
              </a:lnSpc>
              <a:buFont typeface="Wingdings" panose="05000000000000000000" pitchFamily="2" charset="2"/>
              <a:buChar char="Ø"/>
              <a:defRPr/>
            </a:pPr>
            <a:r>
              <a:rPr lang="en-US" sz="1300" b="1" dirty="0">
                <a:solidFill>
                  <a:srgbClr val="FFFFFF"/>
                </a:solidFill>
                <a:latin typeface="Open Sans"/>
              </a:rPr>
              <a:t>Communications Plan and Outreach </a:t>
            </a:r>
            <a:r>
              <a:rPr lang="en-US" sz="1300" dirty="0">
                <a:solidFill>
                  <a:srgbClr val="FFFFFF"/>
                </a:solidFill>
                <a:latin typeface="Open Sans"/>
              </a:rPr>
              <a:t>to promote awareness and drive adoption</a:t>
            </a:r>
          </a:p>
          <a:p>
            <a:pPr marL="285750" indent="-285750" defTabSz="914400">
              <a:lnSpc>
                <a:spcPct val="106000"/>
              </a:lnSpc>
              <a:buFont typeface="Wingdings" panose="05000000000000000000" pitchFamily="2" charset="2"/>
              <a:buChar char="Ø"/>
              <a:defRPr/>
            </a:pPr>
            <a:r>
              <a:rPr lang="en-US" sz="1300" b="1" dirty="0">
                <a:solidFill>
                  <a:srgbClr val="FFFFFF"/>
                </a:solidFill>
                <a:latin typeface="Open Sans"/>
              </a:rPr>
              <a:t>Pilot with 3</a:t>
            </a:r>
            <a:r>
              <a:rPr lang="en-US" sz="1300" b="1" baseline="30000" dirty="0">
                <a:solidFill>
                  <a:srgbClr val="FFFFFF"/>
                </a:solidFill>
                <a:latin typeface="Open Sans"/>
              </a:rPr>
              <a:t>rd</a:t>
            </a:r>
            <a:r>
              <a:rPr lang="en-US" sz="1300" b="1" dirty="0">
                <a:solidFill>
                  <a:srgbClr val="FFFFFF"/>
                </a:solidFill>
                <a:latin typeface="Open Sans"/>
              </a:rPr>
              <a:t> parties to assistant loan applicants and borrowers</a:t>
            </a:r>
            <a:r>
              <a:rPr lang="en-US" sz="1300" dirty="0">
                <a:solidFill>
                  <a:srgbClr val="FFFFFF"/>
                </a:solidFill>
                <a:latin typeface="Open Sans"/>
              </a:rPr>
              <a:t>, with those needing new loans to use Loan Assistant</a:t>
            </a:r>
          </a:p>
        </p:txBody>
      </p:sp>
      <p:sp>
        <p:nvSpPr>
          <p:cNvPr id="48" name="TextBox 47">
            <a:extLst>
              <a:ext uri="{FF2B5EF4-FFF2-40B4-BE49-F238E27FC236}">
                <a16:creationId xmlns:a16="http://schemas.microsoft.com/office/drawing/2014/main" id="{3A557327-6711-442D-9807-28D53F422C74}"/>
              </a:ext>
            </a:extLst>
          </p:cNvPr>
          <p:cNvSpPr txBox="1"/>
          <p:nvPr/>
        </p:nvSpPr>
        <p:spPr>
          <a:xfrm>
            <a:off x="7365192" y="9810738"/>
            <a:ext cx="235962" cy="215444"/>
          </a:xfrm>
          <a:prstGeom prst="rect">
            <a:avLst/>
          </a:prstGeom>
          <a:noFill/>
        </p:spPr>
        <p:txBody>
          <a:bodyPr wrap="none" rtlCol="0">
            <a:spAutoFit/>
          </a:bodyPr>
          <a:lstStyle/>
          <a:p>
            <a:r>
              <a:rPr lang="en-US" sz="800" b="1" dirty="0">
                <a:solidFill>
                  <a:schemeClr val="bg1"/>
                </a:solidFill>
              </a:rPr>
              <a:t>4</a:t>
            </a:r>
          </a:p>
        </p:txBody>
      </p:sp>
    </p:spTree>
    <p:extLst>
      <p:ext uri="{BB962C8B-B14F-4D97-AF65-F5344CB8AC3E}">
        <p14:creationId xmlns:p14="http://schemas.microsoft.com/office/powerpoint/2010/main" val="226446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 name="Table 103">
            <a:extLst>
              <a:ext uri="{FF2B5EF4-FFF2-40B4-BE49-F238E27FC236}">
                <a16:creationId xmlns:a16="http://schemas.microsoft.com/office/drawing/2014/main" id="{2EA9A083-4D79-4B65-A7F8-2853B9742650}"/>
              </a:ext>
            </a:extLst>
          </p:cNvPr>
          <p:cNvGraphicFramePr>
            <a:graphicFrameLocks noGrp="1"/>
          </p:cNvGraphicFramePr>
          <p:nvPr>
            <p:extLst>
              <p:ext uri="{D42A27DB-BD31-4B8C-83A1-F6EECF244321}">
                <p14:modId xmlns:p14="http://schemas.microsoft.com/office/powerpoint/2010/main" val="596879832"/>
              </p:ext>
            </p:extLst>
          </p:nvPr>
        </p:nvGraphicFramePr>
        <p:xfrm>
          <a:off x="663785" y="2043496"/>
          <a:ext cx="6444830" cy="1282853"/>
        </p:xfrm>
        <a:graphic>
          <a:graphicData uri="http://schemas.openxmlformats.org/drawingml/2006/table">
            <a:tbl>
              <a:tblPr bandRow="1">
                <a:solidFill>
                  <a:srgbClr val="FFCCCC"/>
                </a:solidFill>
              </a:tblPr>
              <a:tblGrid>
                <a:gridCol w="1288966">
                  <a:extLst>
                    <a:ext uri="{9D8B030D-6E8A-4147-A177-3AD203B41FA5}">
                      <a16:colId xmlns:a16="http://schemas.microsoft.com/office/drawing/2014/main" val="20001"/>
                    </a:ext>
                  </a:extLst>
                </a:gridCol>
                <a:gridCol w="1288966">
                  <a:extLst>
                    <a:ext uri="{9D8B030D-6E8A-4147-A177-3AD203B41FA5}">
                      <a16:colId xmlns:a16="http://schemas.microsoft.com/office/drawing/2014/main" val="20005"/>
                    </a:ext>
                  </a:extLst>
                </a:gridCol>
                <a:gridCol w="1288966">
                  <a:extLst>
                    <a:ext uri="{9D8B030D-6E8A-4147-A177-3AD203B41FA5}">
                      <a16:colId xmlns:a16="http://schemas.microsoft.com/office/drawing/2014/main" val="20014"/>
                    </a:ext>
                  </a:extLst>
                </a:gridCol>
                <a:gridCol w="1288966">
                  <a:extLst>
                    <a:ext uri="{9D8B030D-6E8A-4147-A177-3AD203B41FA5}">
                      <a16:colId xmlns:a16="http://schemas.microsoft.com/office/drawing/2014/main" val="1871553738"/>
                    </a:ext>
                  </a:extLst>
                </a:gridCol>
                <a:gridCol w="1288966">
                  <a:extLst>
                    <a:ext uri="{9D8B030D-6E8A-4147-A177-3AD203B41FA5}">
                      <a16:colId xmlns:a16="http://schemas.microsoft.com/office/drawing/2014/main" val="1992352195"/>
                    </a:ext>
                  </a:extLst>
                </a:gridCol>
              </a:tblGrid>
              <a:tr h="182919">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FY22</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FY23</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FY24</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FY25</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FY26</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1046633">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bl>
          </a:graphicData>
        </a:graphic>
      </p:graphicFrame>
      <p:sp>
        <p:nvSpPr>
          <p:cNvPr id="103" name="Rectangle 102">
            <a:extLst>
              <a:ext uri="{FF2B5EF4-FFF2-40B4-BE49-F238E27FC236}">
                <a16:creationId xmlns:a16="http://schemas.microsoft.com/office/drawing/2014/main" id="{F65074A5-57C7-481A-B1C1-3E26E892D1F5}"/>
              </a:ext>
            </a:extLst>
          </p:cNvPr>
          <p:cNvSpPr/>
          <p:nvPr/>
        </p:nvSpPr>
        <p:spPr bwMode="gray">
          <a:xfrm>
            <a:off x="-9791" y="994494"/>
            <a:ext cx="7782191" cy="869991"/>
          </a:xfrm>
          <a:prstGeom prst="rect">
            <a:avLst/>
          </a:prstGeom>
          <a:solidFill>
            <a:srgbClr val="020163"/>
          </a:solidFill>
          <a:ln w="19050" algn="ctr">
            <a:solidFill>
              <a:srgbClr val="020163"/>
            </a:solidFill>
            <a:miter lim="800000"/>
            <a:headEnd/>
            <a:tailEnd/>
          </a:ln>
        </p:spPr>
        <p:txBody>
          <a:bodyPr wrap="square" lIns="88659" tIns="88659" rIns="88659" bIns="88659" rtlCol="0" anchor="ctr"/>
          <a:lstStyle/>
          <a:p>
            <a:pPr algn="ctr" defTabSz="461406">
              <a:lnSpc>
                <a:spcPct val="106000"/>
              </a:lnSpc>
              <a:defRPr/>
            </a:pPr>
            <a:endParaRPr lang="en-US" sz="1817" b="1">
              <a:solidFill>
                <a:prstClr val="white"/>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2" name="Text Placeholder 2">
            <a:extLst>
              <a:ext uri="{FF2B5EF4-FFF2-40B4-BE49-F238E27FC236}">
                <a16:creationId xmlns:a16="http://schemas.microsoft.com/office/drawing/2014/main" id="{BE80DCF4-1F79-44F6-A47E-C8A8C33896D1}"/>
              </a:ext>
            </a:extLst>
          </p:cNvPr>
          <p:cNvSpPr txBox="1">
            <a:spLocks/>
          </p:cNvSpPr>
          <p:nvPr/>
        </p:nvSpPr>
        <p:spPr>
          <a:xfrm>
            <a:off x="254555" y="1233367"/>
            <a:ext cx="7246180" cy="554099"/>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Background/The Challenge: </a:t>
            </a:r>
            <a:r>
              <a:rPr lang="en-US" sz="800" dirty="0">
                <a:solidFill>
                  <a:schemeClr val="bg1"/>
                </a:solidFill>
                <a:latin typeface="Open Sans" panose="020B0606030504020204" pitchFamily="34" charset="0"/>
                <a:ea typeface="Open Sans" panose="020B0606030504020204" pitchFamily="34" charset="0"/>
                <a:cs typeface="Open Sans" panose="020B0606030504020204" pitchFamily="34" charset="0"/>
              </a:rPr>
              <a:t>Currently, loan payments are done in a manual fashion, resulting in time burdens. Furthermore, it can be difficult for a  borrower to understand exactly how their payments are being applied given accounting complexities. To modernize FLP’s portfolio, online payment capabilities are needed.</a:t>
            </a:r>
            <a:endPar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3" name="Text Placeholder 2">
            <a:extLst>
              <a:ext uri="{FF2B5EF4-FFF2-40B4-BE49-F238E27FC236}">
                <a16:creationId xmlns:a16="http://schemas.microsoft.com/office/drawing/2014/main" id="{F57DAE80-1F53-47F9-A7B7-83421F4E7D64}"/>
              </a:ext>
            </a:extLst>
          </p:cNvPr>
          <p:cNvSpPr txBox="1">
            <a:spLocks/>
          </p:cNvSpPr>
          <p:nvPr/>
        </p:nvSpPr>
        <p:spPr>
          <a:xfrm>
            <a:off x="254555" y="989910"/>
            <a:ext cx="6882741" cy="513897"/>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UPCOMING MILESTONE: </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Online Direct Loan Payments</a:t>
            </a:r>
            <a:endParaRPr lang="en-US" dirty="0">
              <a:solidFill>
                <a:schemeClr val="bg1"/>
              </a:solidFill>
            </a:endParaRPr>
          </a:p>
        </p:txBody>
      </p:sp>
      <p:cxnSp>
        <p:nvCxnSpPr>
          <p:cNvPr id="69" name="Straight Connector 68">
            <a:extLst>
              <a:ext uri="{FF2B5EF4-FFF2-40B4-BE49-F238E27FC236}">
                <a16:creationId xmlns:a16="http://schemas.microsoft.com/office/drawing/2014/main" id="{12EA09C3-77C5-4AEC-B0D2-5C1D784860CB}"/>
              </a:ext>
            </a:extLst>
          </p:cNvPr>
          <p:cNvCxnSpPr/>
          <p:nvPr/>
        </p:nvCxnSpPr>
        <p:spPr>
          <a:xfrm>
            <a:off x="21374" y="4884524"/>
            <a:ext cx="3108960" cy="0"/>
          </a:xfrm>
          <a:prstGeom prst="line">
            <a:avLst/>
          </a:prstGeom>
          <a:noFill/>
          <a:ln w="19050" cap="flat" cmpd="sng" algn="ctr">
            <a:solidFill>
              <a:srgbClr val="17618C"/>
            </a:solidFill>
            <a:prstDash val="solid"/>
            <a:miter lim="800000"/>
          </a:ln>
          <a:effectLst/>
        </p:spPr>
      </p:cxnSp>
      <p:sp>
        <p:nvSpPr>
          <p:cNvPr id="70" name="TextBox 69">
            <a:extLst>
              <a:ext uri="{FF2B5EF4-FFF2-40B4-BE49-F238E27FC236}">
                <a16:creationId xmlns:a16="http://schemas.microsoft.com/office/drawing/2014/main" id="{8CF0F67D-8318-40E1-A34B-7B194625D6F4}"/>
              </a:ext>
            </a:extLst>
          </p:cNvPr>
          <p:cNvSpPr txBox="1"/>
          <p:nvPr/>
        </p:nvSpPr>
        <p:spPr>
          <a:xfrm>
            <a:off x="-92151" y="4670036"/>
            <a:ext cx="3447784" cy="184666"/>
          </a:xfrm>
          <a:prstGeom prst="rect">
            <a:avLst/>
          </a:prstGeom>
          <a:noFill/>
        </p:spPr>
        <p:txBody>
          <a:bodyPr wrap="square" lIns="0" tIns="0" rIns="0" bIns="0" rtlCol="0">
            <a:spAutoFit/>
          </a:bodyPr>
          <a:lstStyle/>
          <a:p>
            <a:pPr algn="ctr" defTabSz="914400">
              <a:defRPr/>
            </a:pPr>
            <a:r>
              <a:rPr lang="en-US" sz="1200" b="1">
                <a:solidFill>
                  <a:srgbClr val="000000"/>
                </a:solidFill>
                <a:latin typeface="Open Sans"/>
              </a:rPr>
              <a:t>The Approach</a:t>
            </a:r>
          </a:p>
        </p:txBody>
      </p:sp>
      <p:grpSp>
        <p:nvGrpSpPr>
          <p:cNvPr id="79" name="Group 78">
            <a:extLst>
              <a:ext uri="{FF2B5EF4-FFF2-40B4-BE49-F238E27FC236}">
                <a16:creationId xmlns:a16="http://schemas.microsoft.com/office/drawing/2014/main" id="{D2951C5B-A45D-4CE6-B74C-959819D38EDA}"/>
              </a:ext>
            </a:extLst>
          </p:cNvPr>
          <p:cNvGrpSpPr/>
          <p:nvPr/>
        </p:nvGrpSpPr>
        <p:grpSpPr>
          <a:xfrm>
            <a:off x="271664" y="3648946"/>
            <a:ext cx="7206541" cy="1162733"/>
            <a:chOff x="271665" y="4340371"/>
            <a:chExt cx="6131811" cy="1162733"/>
          </a:xfrm>
        </p:grpSpPr>
        <p:sp>
          <p:nvSpPr>
            <p:cNvPr id="80" name="Rounded Rectangle 53">
              <a:extLst>
                <a:ext uri="{FF2B5EF4-FFF2-40B4-BE49-F238E27FC236}">
                  <a16:creationId xmlns:a16="http://schemas.microsoft.com/office/drawing/2014/main" id="{63AD1B81-68AF-423E-A6FC-027192EEF22A}"/>
                </a:ext>
              </a:extLst>
            </p:cNvPr>
            <p:cNvSpPr>
              <a:spLocks/>
            </p:cNvSpPr>
            <p:nvPr/>
          </p:nvSpPr>
          <p:spPr>
            <a:xfrm>
              <a:off x="271665" y="4340371"/>
              <a:ext cx="6131811" cy="940008"/>
            </a:xfrm>
            <a:prstGeom prst="roundRect">
              <a:avLst/>
            </a:prstGeom>
            <a:solidFill>
              <a:srgbClr val="74955A"/>
            </a:solidFill>
            <a:ln w="25400" cap="flat" cmpd="sng" algn="ctr">
              <a:noFill/>
              <a:prstDash val="solid"/>
            </a:ln>
            <a:effectLst/>
          </p:spPr>
          <p:txBody>
            <a:bodyPr rtlCol="0" anchor="ctr"/>
            <a:lstStyle/>
            <a:p>
              <a:pPr algn="ctr" defTabSz="1219140">
                <a:defRPr/>
              </a:pPr>
              <a:endParaRPr lang="en-US" sz="1400" b="1" i="1">
                <a:solidFill>
                  <a:srgbClr val="FFFFFF"/>
                </a:solidFill>
                <a:latin typeface="Open Sans"/>
                <a:ea typeface="Verdana" panose="020B0604030504040204" pitchFamily="34" charset="0"/>
                <a:cs typeface="Verdana" panose="020B0604030504040204" pitchFamily="34" charset="0"/>
              </a:endParaRPr>
            </a:p>
          </p:txBody>
        </p:sp>
        <p:sp>
          <p:nvSpPr>
            <p:cNvPr id="81" name="Rectangle 80">
              <a:extLst>
                <a:ext uri="{FF2B5EF4-FFF2-40B4-BE49-F238E27FC236}">
                  <a16:creationId xmlns:a16="http://schemas.microsoft.com/office/drawing/2014/main" id="{22C534B7-1AE6-422D-B1DB-EAB5ED99C4AB}"/>
                </a:ext>
              </a:extLst>
            </p:cNvPr>
            <p:cNvSpPr/>
            <p:nvPr/>
          </p:nvSpPr>
          <p:spPr bwMode="gray">
            <a:xfrm>
              <a:off x="454523" y="4373689"/>
              <a:ext cx="5595202" cy="1129415"/>
            </a:xfrm>
            <a:prstGeom prst="rect">
              <a:avLst/>
            </a:prstGeom>
            <a:noFill/>
            <a:ln w="38100" algn="ctr">
              <a:noFill/>
              <a:miter lim="800000"/>
              <a:headEnd/>
              <a:tailEnd/>
            </a:ln>
          </p:spPr>
          <p:txBody>
            <a:bodyPr wrap="square" lIns="88900" tIns="88900" rIns="88900" bIns="88900"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Enable producers to make a payment online at any time and from anywhere while providing full transparency on how payments are being applied to a borrower’s account </a:t>
              </a:r>
              <a:r>
                <a:rPr lang="en-US" sz="1200" kern="0" dirty="0">
                  <a:solidFill>
                    <a:schemeClr val="bg1"/>
                  </a:solidFill>
                  <a:latin typeface="Open Sans" panose="020B0606030504020204" pitchFamily="34" charset="0"/>
                  <a:ea typeface="Open Sans" panose="020B0606030504020204" pitchFamily="34" charset="0"/>
                  <a:cs typeface="Open Sans" panose="020B0606030504020204" pitchFamily="34" charset="0"/>
                </a:rPr>
                <a:t>and delivering time savings for FLP staff.</a:t>
              </a:r>
              <a:endParaRPr kumimoji="0" lang="en-US" sz="1200" i="0" u="none" strike="noStrike" kern="0" cap="none" spc="0" normalizeH="0" baseline="0" noProof="0" dirty="0">
                <a:ln>
                  <a:noFill/>
                </a:ln>
                <a:solidFill>
                  <a:schemeClr val="bg1"/>
                </a:solidFill>
                <a:effectLst/>
                <a:highlight>
                  <a:srgbClr val="FFFF00"/>
                </a:highlight>
                <a:uLnTx/>
                <a:uFillTx/>
                <a:latin typeface="Open Sans" panose="020B0606030504020204" pitchFamily="34" charset="0"/>
                <a:ea typeface="Open Sans" panose="020B0606030504020204" pitchFamily="34" charset="0"/>
                <a:cs typeface="Open Sans" panose="020B0606030504020204" pitchFamily="34" charset="0"/>
              </a:endParaRPr>
            </a:p>
          </p:txBody>
        </p:sp>
      </p:grpSp>
      <p:sp>
        <p:nvSpPr>
          <p:cNvPr id="82" name="Rectangle 81">
            <a:extLst>
              <a:ext uri="{FF2B5EF4-FFF2-40B4-BE49-F238E27FC236}">
                <a16:creationId xmlns:a16="http://schemas.microsoft.com/office/drawing/2014/main" id="{545B4B5E-A76C-4710-A543-D5F0BE553BD2}"/>
              </a:ext>
            </a:extLst>
          </p:cNvPr>
          <p:cNvSpPr/>
          <p:nvPr/>
        </p:nvSpPr>
        <p:spPr bwMode="gray">
          <a:xfrm>
            <a:off x="459977" y="3714788"/>
            <a:ext cx="3033372" cy="34041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1200" b="1">
                <a:solidFill>
                  <a:srgbClr val="FFFFFF"/>
                </a:solidFill>
                <a:latin typeface="Open Sans"/>
              </a:rPr>
              <a:t>The Solution</a:t>
            </a:r>
          </a:p>
        </p:txBody>
      </p:sp>
      <p:sp>
        <p:nvSpPr>
          <p:cNvPr id="84" name="Rounded Rectangle 53">
            <a:extLst>
              <a:ext uri="{FF2B5EF4-FFF2-40B4-BE49-F238E27FC236}">
                <a16:creationId xmlns:a16="http://schemas.microsoft.com/office/drawing/2014/main" id="{C09F65CE-ED90-43F1-9B4E-6FB6D30A99DC}"/>
              </a:ext>
            </a:extLst>
          </p:cNvPr>
          <p:cNvSpPr>
            <a:spLocks/>
          </p:cNvSpPr>
          <p:nvPr/>
        </p:nvSpPr>
        <p:spPr>
          <a:xfrm>
            <a:off x="5445252" y="5066195"/>
            <a:ext cx="2143164" cy="4030551"/>
          </a:xfrm>
          <a:prstGeom prst="roundRect">
            <a:avLst/>
          </a:prstGeom>
          <a:solidFill>
            <a:srgbClr val="74955A"/>
          </a:solidFill>
          <a:ln w="25400" cap="flat" cmpd="sng" algn="ctr">
            <a:noFill/>
            <a:prstDash val="solid"/>
          </a:ln>
          <a:effectLst/>
        </p:spPr>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1" i="1" u="none" strike="noStrike" kern="1200" cap="none" spc="0" normalizeH="0" baseline="0" noProof="0">
              <a:ln>
                <a:noFill/>
              </a:ln>
              <a:solidFill>
                <a:srgbClr val="FFFFFF"/>
              </a:solidFill>
              <a:effectLst/>
              <a:uLnTx/>
              <a:uFillTx/>
              <a:ea typeface="Verdana" panose="020B0604030504040204" pitchFamily="34" charset="0"/>
              <a:cs typeface="Verdana" panose="020B0604030504040204" pitchFamily="34" charset="0"/>
            </a:endParaRPr>
          </a:p>
        </p:txBody>
      </p:sp>
      <p:sp>
        <p:nvSpPr>
          <p:cNvPr id="88" name="Rectangle 87">
            <a:extLst>
              <a:ext uri="{FF2B5EF4-FFF2-40B4-BE49-F238E27FC236}">
                <a16:creationId xmlns:a16="http://schemas.microsoft.com/office/drawing/2014/main" id="{79C10BD5-8886-457A-80BF-CB8A7E42EADD}"/>
              </a:ext>
            </a:extLst>
          </p:cNvPr>
          <p:cNvSpPr/>
          <p:nvPr/>
        </p:nvSpPr>
        <p:spPr bwMode="gray">
          <a:xfrm>
            <a:off x="5534389" y="7704109"/>
            <a:ext cx="2054027" cy="309280"/>
          </a:xfrm>
          <a:prstGeom prst="rect">
            <a:avLst/>
          </a:prstGeom>
          <a:noFill/>
          <a:ln w="38100" algn="ctr">
            <a:noFill/>
            <a:miter lim="800000"/>
            <a:headEnd/>
            <a:tailEnd/>
          </a:ln>
        </p:spPr>
        <p:txBody>
          <a:bodyPr wrap="square" lIns="88900" tIns="88900" rIns="88900" bIns="88900" rtlCol="0" anchor="ctr"/>
          <a:lstStyle/>
          <a:p>
            <a:pPr marR="0" lvl="0" algn="l" defTabSz="914400" rtl="0" eaLnBrk="1" fontAlgn="auto" latinLnBrk="0" hangingPunct="1">
              <a:lnSpc>
                <a:spcPct val="106000"/>
              </a:lnSpc>
              <a:spcBef>
                <a:spcPts val="0"/>
              </a:spcBef>
              <a:spcAft>
                <a:spcPts val="300"/>
              </a:spcAft>
              <a:buClrTx/>
              <a:buSzTx/>
              <a:tabLst/>
              <a:defRPr/>
            </a:pPr>
            <a:r>
              <a:rPr lang="en-US" sz="800" b="1" dirty="0">
                <a:solidFill>
                  <a:schemeClr val="bg1"/>
                </a:solidFill>
                <a:latin typeface="Open Sans"/>
              </a:rPr>
              <a:t>BENEFITS OF OUTCOMES</a:t>
            </a:r>
            <a:endParaRPr kumimoji="0" lang="en-US" sz="800" b="1" i="0" u="none" strike="noStrike" kern="1200" cap="none" spc="0" normalizeH="0" baseline="0" noProof="0" dirty="0">
              <a:ln>
                <a:noFill/>
              </a:ln>
              <a:solidFill>
                <a:schemeClr val="bg1"/>
              </a:solidFill>
              <a:effectLst/>
              <a:uLnTx/>
              <a:uFillTx/>
              <a:latin typeface="Open Sans"/>
              <a:ea typeface="+mn-ea"/>
              <a:cs typeface="+mn-c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Borrowers schedule and make loan payments online 24/7</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Self-service for borrowers to update their bank account information</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Borrowers can download principal and interest information for business planning and tax purposes</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Staff not needed to process paper checks and take ACH payments</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rgbClr val="FF0000"/>
              </a:solidFill>
              <a:latin typeface="Open Sans"/>
            </a:endParaRPr>
          </a:p>
        </p:txBody>
      </p:sp>
      <p:grpSp>
        <p:nvGrpSpPr>
          <p:cNvPr id="63" name="Group 62">
            <a:extLst>
              <a:ext uri="{FF2B5EF4-FFF2-40B4-BE49-F238E27FC236}">
                <a16:creationId xmlns:a16="http://schemas.microsoft.com/office/drawing/2014/main" id="{1A06513D-966F-4F71-BA6C-E53687262295}"/>
              </a:ext>
            </a:extLst>
          </p:cNvPr>
          <p:cNvGrpSpPr/>
          <p:nvPr/>
        </p:nvGrpSpPr>
        <p:grpSpPr>
          <a:xfrm>
            <a:off x="1561645" y="2588787"/>
            <a:ext cx="2690314" cy="274320"/>
            <a:chOff x="2254369" y="5166355"/>
            <a:chExt cx="2690314" cy="151562"/>
          </a:xfrm>
        </p:grpSpPr>
        <p:sp>
          <p:nvSpPr>
            <p:cNvPr id="64" name="Rectangle: Rounded Corners 55">
              <a:extLst>
                <a:ext uri="{FF2B5EF4-FFF2-40B4-BE49-F238E27FC236}">
                  <a16:creationId xmlns:a16="http://schemas.microsoft.com/office/drawing/2014/main" id="{F99CC176-2F2F-464C-BE49-E61F22D0403E}"/>
                </a:ext>
              </a:extLst>
            </p:cNvPr>
            <p:cNvSpPr/>
            <p:nvPr/>
          </p:nvSpPr>
          <p:spPr>
            <a:xfrm>
              <a:off x="3997868" y="5166355"/>
              <a:ext cx="946815" cy="151562"/>
            </a:xfrm>
            <a:prstGeom prst="chevron">
              <a:avLst/>
            </a:prstGeom>
            <a:solidFill>
              <a:srgbClr val="435E13"/>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dirty="0">
                  <a:solidFill>
                    <a:prstClr val="white"/>
                  </a:solidFill>
                  <a:latin typeface="Calibri"/>
                  <a:ea typeface="Times New Roman" panose="02020603050405020304" pitchFamily="18" charset="0"/>
                  <a:cs typeface="Times New Roman" panose="02020603050405020304" pitchFamily="18" charset="0"/>
                </a:rPr>
                <a:t>Direct Loan Pymt</a:t>
              </a:r>
            </a:p>
            <a:p>
              <a:pPr algn="ctr" defTabSz="582930">
                <a:lnSpc>
                  <a:spcPct val="80000"/>
                </a:lnSpc>
                <a:defRPr/>
              </a:pPr>
              <a:r>
                <a:rPr lang="en-US" sz="669" b="1" dirty="0">
                  <a:solidFill>
                    <a:prstClr val="white"/>
                  </a:solidFill>
                  <a:latin typeface="Calibri"/>
                  <a:ea typeface="Times New Roman" panose="02020603050405020304" pitchFamily="18" charset="0"/>
                  <a:cs typeface="Times New Roman" panose="02020603050405020304" pitchFamily="18" charset="0"/>
                </a:rPr>
                <a:t>Implementation</a:t>
              </a:r>
              <a:endParaRPr lang="en-US" sz="669" b="1" dirty="0">
                <a:solidFill>
                  <a:prstClr val="white"/>
                </a:solidFill>
                <a:latin typeface="Calibri"/>
                <a:ea typeface="Times New Roman" panose="02020603050405020304" pitchFamily="18" charset="0"/>
              </a:endParaRPr>
            </a:p>
          </p:txBody>
        </p:sp>
        <p:sp>
          <p:nvSpPr>
            <p:cNvPr id="71" name="Rectangle: Rounded Corners 55">
              <a:extLst>
                <a:ext uri="{FF2B5EF4-FFF2-40B4-BE49-F238E27FC236}">
                  <a16:creationId xmlns:a16="http://schemas.microsoft.com/office/drawing/2014/main" id="{DCBE0DFF-6CB6-4AED-82BA-47ABDAB6D19B}"/>
                </a:ext>
              </a:extLst>
            </p:cNvPr>
            <p:cNvSpPr/>
            <p:nvPr/>
          </p:nvSpPr>
          <p:spPr>
            <a:xfrm>
              <a:off x="3288677" y="5166355"/>
              <a:ext cx="852553" cy="151562"/>
            </a:xfrm>
            <a:prstGeom prst="chevron">
              <a:avLst/>
            </a:prstGeom>
            <a:solidFill>
              <a:srgbClr val="435E13"/>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Beta</a:t>
              </a:r>
              <a:endParaRPr lang="en-US" sz="669" b="1">
                <a:solidFill>
                  <a:prstClr val="white"/>
                </a:solidFill>
                <a:latin typeface="Calibri"/>
                <a:ea typeface="Times New Roman" panose="02020603050405020304" pitchFamily="18" charset="0"/>
              </a:endParaRPr>
            </a:p>
          </p:txBody>
        </p:sp>
        <p:sp>
          <p:nvSpPr>
            <p:cNvPr id="83" name="Rectangle: Rounded Corners 55">
              <a:extLst>
                <a:ext uri="{FF2B5EF4-FFF2-40B4-BE49-F238E27FC236}">
                  <a16:creationId xmlns:a16="http://schemas.microsoft.com/office/drawing/2014/main" id="{ED77A70C-C3C5-4D0C-8E80-EE16EF9C1F75}"/>
                </a:ext>
              </a:extLst>
            </p:cNvPr>
            <p:cNvSpPr/>
            <p:nvPr/>
          </p:nvSpPr>
          <p:spPr>
            <a:xfrm>
              <a:off x="2254369" y="5166355"/>
              <a:ext cx="1156360" cy="151562"/>
            </a:xfrm>
            <a:prstGeom prst="chevron">
              <a:avLst/>
            </a:prstGeom>
            <a:solidFill>
              <a:srgbClr val="435E13"/>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MVP</a:t>
              </a:r>
            </a:p>
          </p:txBody>
        </p:sp>
      </p:grpSp>
      <p:grpSp>
        <p:nvGrpSpPr>
          <p:cNvPr id="94" name="Group 93">
            <a:extLst>
              <a:ext uri="{FF2B5EF4-FFF2-40B4-BE49-F238E27FC236}">
                <a16:creationId xmlns:a16="http://schemas.microsoft.com/office/drawing/2014/main" id="{289B184C-8B31-483B-80E0-879EAC14D240}"/>
              </a:ext>
            </a:extLst>
          </p:cNvPr>
          <p:cNvGrpSpPr/>
          <p:nvPr/>
        </p:nvGrpSpPr>
        <p:grpSpPr>
          <a:xfrm>
            <a:off x="-2144" y="6395"/>
            <a:ext cx="7776689" cy="983515"/>
            <a:chOff x="-2144" y="6395"/>
            <a:chExt cx="7776689" cy="983515"/>
          </a:xfrm>
        </p:grpSpPr>
        <p:sp>
          <p:nvSpPr>
            <p:cNvPr id="95" name="Rectangle 2">
              <a:extLst>
                <a:ext uri="{FF2B5EF4-FFF2-40B4-BE49-F238E27FC236}">
                  <a16:creationId xmlns:a16="http://schemas.microsoft.com/office/drawing/2014/main" id="{2B7996E6-A5DC-47F4-9B8C-15F16D44A492}"/>
                </a:ext>
              </a:extLst>
            </p:cNvPr>
            <p:cNvSpPr txBox="1">
              <a:spLocks noChangeArrowheads="1"/>
            </p:cNvSpPr>
            <p:nvPr/>
          </p:nvSpPr>
          <p:spPr>
            <a:xfrm>
              <a:off x="609" y="6395"/>
              <a:ext cx="7767539"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1100" b="1" i="1" u="none" strike="noStrike" kern="1200" cap="none" spc="0" normalizeH="0" baseline="0" noProof="0">
                <a:ln>
                  <a:noFill/>
                </a:ln>
                <a:solidFill>
                  <a:prstClr val="white"/>
                </a:solidFill>
                <a:effectLst/>
                <a:uLnTx/>
                <a:uFillTx/>
                <a:latin typeface="Calibri" panose="020F0502020204030204"/>
                <a:ea typeface="+mj-ea"/>
                <a:cs typeface="Calibri" panose="020F0502020204030204" pitchFamily="34" charset="0"/>
              </a:endParaRPr>
            </a:p>
          </p:txBody>
        </p:sp>
        <p:grpSp>
          <p:nvGrpSpPr>
            <p:cNvPr id="96" name="Group 95">
              <a:extLst>
                <a:ext uri="{FF2B5EF4-FFF2-40B4-BE49-F238E27FC236}">
                  <a16:creationId xmlns:a16="http://schemas.microsoft.com/office/drawing/2014/main" id="{98C1BBAF-D30A-40DF-BC2D-C4547CE79B23}"/>
                </a:ext>
              </a:extLst>
            </p:cNvPr>
            <p:cNvGrpSpPr/>
            <p:nvPr/>
          </p:nvGrpSpPr>
          <p:grpSpPr>
            <a:xfrm>
              <a:off x="-2144" y="220157"/>
              <a:ext cx="7776689" cy="769753"/>
              <a:chOff x="7919513" y="220157"/>
              <a:chExt cx="7719939" cy="769753"/>
            </a:xfrm>
          </p:grpSpPr>
          <p:pic>
            <p:nvPicPr>
              <p:cNvPr id="97" name="Picture 96">
                <a:extLst>
                  <a:ext uri="{FF2B5EF4-FFF2-40B4-BE49-F238E27FC236}">
                    <a16:creationId xmlns:a16="http://schemas.microsoft.com/office/drawing/2014/main" id="{B6B2CB7D-7CD9-4655-90A5-6A0193909734}"/>
                  </a:ext>
                </a:extLst>
              </p:cNvPr>
              <p:cNvPicPr>
                <a:picLocks/>
              </p:cNvPicPr>
              <p:nvPr/>
            </p:nvPicPr>
            <p:blipFill rotWithShape="1">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p:blipFill>
            <p:spPr>
              <a:xfrm>
                <a:off x="7919513" y="220157"/>
                <a:ext cx="7713590" cy="769753"/>
              </a:xfrm>
              <a:prstGeom prst="rect">
                <a:avLst/>
              </a:prstGeom>
            </p:spPr>
          </p:pic>
          <p:sp>
            <p:nvSpPr>
              <p:cNvPr id="98" name="Rectangle 97">
                <a:extLst>
                  <a:ext uri="{FF2B5EF4-FFF2-40B4-BE49-F238E27FC236}">
                    <a16:creationId xmlns:a16="http://schemas.microsoft.com/office/drawing/2014/main" id="{8C9B400B-C3B9-4091-8601-0A288C8C0DE6}"/>
                  </a:ext>
                </a:extLst>
              </p:cNvPr>
              <p:cNvSpPr/>
              <p:nvPr/>
            </p:nvSpPr>
            <p:spPr>
              <a:xfrm>
                <a:off x="7925862" y="227149"/>
                <a:ext cx="7713590" cy="68824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61406">
                  <a:defRPr/>
                </a:pPr>
                <a:endParaRPr lang="en-US" sz="1817">
                  <a:solidFill>
                    <a:prstClr val="white"/>
                  </a:solidFill>
                  <a:latin typeface="Calibri" panose="020F0502020204030204"/>
                </a:endParaRPr>
              </a:p>
            </p:txBody>
          </p:sp>
          <p:sp>
            <p:nvSpPr>
              <p:cNvPr id="99" name="TextBox 98">
                <a:extLst>
                  <a:ext uri="{FF2B5EF4-FFF2-40B4-BE49-F238E27FC236}">
                    <a16:creationId xmlns:a16="http://schemas.microsoft.com/office/drawing/2014/main" id="{C977152D-C090-44ED-B9E0-2A14DE837605}"/>
                  </a:ext>
                </a:extLst>
              </p:cNvPr>
              <p:cNvSpPr txBox="1"/>
              <p:nvPr/>
            </p:nvSpPr>
            <p:spPr>
              <a:xfrm>
                <a:off x="8095664" y="388511"/>
                <a:ext cx="5313929" cy="461665"/>
              </a:xfrm>
              <a:prstGeom prst="rect">
                <a:avLst/>
              </a:prstGeom>
              <a:noFill/>
            </p:spPr>
            <p:txBody>
              <a:bodyPr wrap="square" rtlCol="0">
                <a:spAutoFit/>
              </a:bodyPr>
              <a:lstStyle/>
              <a:p>
                <a:pPr defTabSz="461406">
                  <a:defRPr/>
                </a:pPr>
                <a:r>
                  <a:rPr lang="en-US" sz="2400">
                    <a:latin typeface="Open Sans" panose="020B0606030504020204" pitchFamily="34" charset="0"/>
                    <a:ea typeface="Open Sans" panose="020B0606030504020204" pitchFamily="34" charset="0"/>
                    <a:cs typeface="Open Sans" panose="020B0606030504020204" pitchFamily="34" charset="0"/>
                  </a:rPr>
                  <a:t>Modernizing FLP’s Mission Delivery</a:t>
                </a:r>
              </a:p>
            </p:txBody>
          </p:sp>
          <p:sp>
            <p:nvSpPr>
              <p:cNvPr id="100" name="TextBox 99">
                <a:extLst>
                  <a:ext uri="{FF2B5EF4-FFF2-40B4-BE49-F238E27FC236}">
                    <a16:creationId xmlns:a16="http://schemas.microsoft.com/office/drawing/2014/main" id="{568916DD-D9EB-4E97-8E43-69D971BFA32C}"/>
                  </a:ext>
                </a:extLst>
              </p:cNvPr>
              <p:cNvSpPr txBox="1"/>
              <p:nvPr/>
            </p:nvSpPr>
            <p:spPr>
              <a:xfrm>
                <a:off x="8124162" y="224603"/>
                <a:ext cx="4461914" cy="248496"/>
              </a:xfrm>
              <a:prstGeom prst="rect">
                <a:avLst/>
              </a:prstGeom>
              <a:noFill/>
            </p:spPr>
            <p:txBody>
              <a:bodyPr wrap="square" rtlCol="0">
                <a:spAutoFit/>
              </a:bodyPr>
              <a:lstStyle/>
              <a:p>
                <a:pPr defTabSz="461406">
                  <a:defRPr/>
                </a:pPr>
                <a:endParaRPr lang="en-US" sz="1009" b="1" dirty="0">
                  <a:solidFill>
                    <a:srgbClr val="C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01" name="Picture 100">
                <a:extLst>
                  <a:ext uri="{FF2B5EF4-FFF2-40B4-BE49-F238E27FC236}">
                    <a16:creationId xmlns:a16="http://schemas.microsoft.com/office/drawing/2014/main" id="{3EA88323-DC07-4BF1-ABDA-321EC3ED38EE}"/>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6931" b="99340" l="1852" r="97593">
                            <a14:foregroundMark x1="5370" y1="22442" x2="5370" y2="22442"/>
                            <a14:foregroundMark x1="30000" y1="23762" x2="30000" y2="23762"/>
                            <a14:foregroundMark x1="63889" y1="11221" x2="63889" y2="11221"/>
                            <a14:foregroundMark x1="85556" y1="17162" x2="85556" y2="17162"/>
                            <a14:foregroundMark x1="93704" y1="42244" x2="93704" y2="42244"/>
                            <a14:foregroundMark x1="97407" y1="56436" x2="97407" y2="56436"/>
                            <a14:foregroundMark x1="83333" y1="69307" x2="83333" y2="69307"/>
                            <a14:foregroundMark x1="88333" y1="66997" x2="88333" y2="66997"/>
                            <a14:foregroundMark x1="93333" y1="67657" x2="93333" y2="67657"/>
                            <a14:foregroundMark x1="54444" y1="70957" x2="92963" y2="66007"/>
                            <a14:foregroundMark x1="92963" y1="66007" x2="93148" y2="66007"/>
                            <a14:foregroundMark x1="95370" y1="68317" x2="95370" y2="68317"/>
                            <a14:foregroundMark x1="97407" y1="66337" x2="96111" y2="66337"/>
                            <a14:foregroundMark x1="97593" y1="65017" x2="97593" y2="65017"/>
                            <a14:foregroundMark x1="46481" y1="73267" x2="46481" y2="73267"/>
                            <a14:foregroundMark x1="57037" y1="71617" x2="16667" y2="85809"/>
                            <a14:foregroundMark x1="91296" y1="93729" x2="42222" y2="89109"/>
                            <a14:foregroundMark x1="42222" y1="89109" x2="23519" y2="99340"/>
                            <a14:foregroundMark x1="5926" y1="92409" x2="5926" y2="92409"/>
                            <a14:foregroundMark x1="4815" y1="93399" x2="4815" y2="93399"/>
                            <a14:foregroundMark x1="22222" y1="22442" x2="22222" y2="22442"/>
                            <a14:foregroundMark x1="22222" y1="16832" x2="22222" y2="16832"/>
                            <a14:foregroundMark x1="1852" y1="7591" x2="7778" y2="6931"/>
                            <a14:foregroundMark x1="6296" y1="66997" x2="27037" y2="69307"/>
                            <a14:foregroundMark x1="29815" y1="16172" x2="29815" y2="16172"/>
                            <a14:foregroundMark x1="2778" y1="78878" x2="16111" y2="76568"/>
                            <a14:foregroundMark x1="20741" y1="76898" x2="20741" y2="76898"/>
                            <a14:foregroundMark x1="21667" y1="76568" x2="21667" y2="76568"/>
                            <a14:foregroundMark x1="32407" y1="72277" x2="32407" y2="72277"/>
                            <a14:foregroundMark x1="33148" y1="72607" x2="33148" y2="72607"/>
                          </a14:backgroundRemoval>
                        </a14:imgEffect>
                      </a14:imgLayer>
                    </a14:imgProps>
                  </a:ext>
                  <a:ext uri="{28A0092B-C50C-407E-A947-70E740481C1C}">
                    <a14:useLocalDpi xmlns:a14="http://schemas.microsoft.com/office/drawing/2010/main" val="0"/>
                  </a:ext>
                </a:extLst>
              </a:blip>
              <a:stretch>
                <a:fillRect/>
              </a:stretch>
            </p:blipFill>
            <p:spPr>
              <a:xfrm>
                <a:off x="15013647" y="538119"/>
                <a:ext cx="481434" cy="270138"/>
              </a:xfrm>
              <a:prstGeom prst="rect">
                <a:avLst/>
              </a:prstGeom>
            </p:spPr>
          </p:pic>
        </p:grpSp>
      </p:grpSp>
      <p:cxnSp>
        <p:nvCxnSpPr>
          <p:cNvPr id="105" name="Straight Connector 104">
            <a:extLst>
              <a:ext uri="{FF2B5EF4-FFF2-40B4-BE49-F238E27FC236}">
                <a16:creationId xmlns:a16="http://schemas.microsoft.com/office/drawing/2014/main" id="{10E73361-4E87-43CB-9D6D-DFD2CCC3E5A3}"/>
              </a:ext>
            </a:extLst>
          </p:cNvPr>
          <p:cNvCxnSpPr/>
          <p:nvPr/>
        </p:nvCxnSpPr>
        <p:spPr>
          <a:xfrm>
            <a:off x="5310850" y="6639466"/>
            <a:ext cx="1554480" cy="0"/>
          </a:xfrm>
          <a:prstGeom prst="line">
            <a:avLst/>
          </a:prstGeom>
          <a:noFill/>
          <a:ln w="19050" cap="flat" cmpd="sng" algn="ctr">
            <a:solidFill>
              <a:srgbClr val="D2DFEA"/>
            </a:solidFill>
            <a:prstDash val="solid"/>
            <a:miter lim="800000"/>
          </a:ln>
          <a:effectLst/>
        </p:spPr>
      </p:cxnSp>
      <p:sp>
        <p:nvSpPr>
          <p:cNvPr id="106" name="Rectangle 105">
            <a:extLst>
              <a:ext uri="{FF2B5EF4-FFF2-40B4-BE49-F238E27FC236}">
                <a16:creationId xmlns:a16="http://schemas.microsoft.com/office/drawing/2014/main" id="{ECE357D1-5115-4206-B99A-BBA447FED4C4}"/>
              </a:ext>
            </a:extLst>
          </p:cNvPr>
          <p:cNvSpPr/>
          <p:nvPr/>
        </p:nvSpPr>
        <p:spPr bwMode="gray">
          <a:xfrm>
            <a:off x="5534389" y="5293262"/>
            <a:ext cx="1839737" cy="1230535"/>
          </a:xfrm>
          <a:prstGeom prst="rect">
            <a:avLst/>
          </a:prstGeom>
          <a:noFill/>
          <a:ln w="38100" algn="ctr">
            <a:noFill/>
            <a:miter lim="800000"/>
            <a:headEnd/>
            <a:tailEnd/>
          </a:ln>
        </p:spPr>
        <p:txBody>
          <a:bodyPr wrap="square" lIns="88900" tIns="88900" rIns="88900" bIns="88900" rtlCol="0" anchor="ctr"/>
          <a:lstStyle/>
          <a:p>
            <a:pPr marR="0" lvl="0" defTabSz="914400" rtl="0" eaLnBrk="1" fontAlgn="auto" latinLnBrk="0" hangingPunct="1">
              <a:lnSpc>
                <a:spcPct val="106000"/>
              </a:lnSpc>
              <a:spcBef>
                <a:spcPts val="0"/>
              </a:spcBef>
              <a:spcAft>
                <a:spcPts val="300"/>
              </a:spcAft>
              <a:buClrTx/>
              <a:buSzTx/>
              <a:tabLst/>
              <a:defRPr/>
            </a:pPr>
            <a:r>
              <a:rPr lang="en-US" sz="800" b="1" dirty="0">
                <a:solidFill>
                  <a:schemeClr val="bg1"/>
                </a:solidFill>
                <a:latin typeface="Open Sans"/>
              </a:rPr>
              <a:t>PROGRESS AT A GLANCE</a:t>
            </a:r>
            <a:endParaRPr kumimoji="0" lang="en-US" sz="800" b="1" i="0" u="none" strike="noStrike" kern="1200" cap="none" spc="0" normalizeH="0" baseline="0" noProof="0" dirty="0">
              <a:ln>
                <a:noFill/>
              </a:ln>
              <a:solidFill>
                <a:schemeClr val="bg1"/>
              </a:solidFill>
              <a:effectLst/>
              <a:uLnTx/>
              <a:uFillTx/>
              <a:latin typeface="Open Sans"/>
              <a:ea typeface="+mn-ea"/>
              <a:cs typeface="+mn-cs"/>
            </a:endParaRPr>
          </a:p>
          <a:p>
            <a:pPr marL="171450" marR="0" lvl="0" indent="-171450" defTabSz="5143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schemeClr val="bg1"/>
                </a:solidFill>
                <a:effectLst/>
                <a:uLnTx/>
                <a:uFillTx/>
                <a:latin typeface="Open Sans"/>
                <a:ea typeface="+mn-ea"/>
                <a:cs typeface="+mn-cs"/>
              </a:rPr>
              <a:t>Complete research of mechanisms to receive customer payments</a:t>
            </a:r>
          </a:p>
          <a:p>
            <a:pPr marL="171450" marR="0" lvl="0" indent="-171450" defTabSz="51435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dirty="0">
              <a:solidFill>
                <a:schemeClr val="bg1"/>
              </a:solidFill>
              <a:latin typeface="Open Sans"/>
            </a:endParaRPr>
          </a:p>
          <a:p>
            <a:pPr marL="171450" marR="0" lvl="0" indent="-171450" defTabSz="5143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schemeClr val="bg1"/>
                </a:solidFill>
                <a:effectLst/>
                <a:uLnTx/>
                <a:uFillTx/>
                <a:latin typeface="Open Sans"/>
                <a:ea typeface="+mn-ea"/>
                <a:cs typeface="+mn-cs"/>
              </a:rPr>
              <a:t>Begin development of MVP to enable borrowers to make payments on Direct Loans</a:t>
            </a:r>
          </a:p>
          <a:p>
            <a:pPr marL="171450" marR="0" lvl="0" indent="-171450"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chemeClr val="bg1"/>
              </a:solidFill>
              <a:effectLst/>
              <a:uLnTx/>
              <a:uFillTx/>
              <a:latin typeface="Open Sans"/>
              <a:ea typeface="+mn-ea"/>
              <a:cs typeface="+mn-cs"/>
            </a:endParaRPr>
          </a:p>
        </p:txBody>
      </p:sp>
      <p:sp>
        <p:nvSpPr>
          <p:cNvPr id="41" name="Rectangle 2">
            <a:extLst>
              <a:ext uri="{FF2B5EF4-FFF2-40B4-BE49-F238E27FC236}">
                <a16:creationId xmlns:a16="http://schemas.microsoft.com/office/drawing/2014/main" id="{9EC2B03C-AFA7-4ECC-9A0E-A26E9DDB89CA}"/>
              </a:ext>
            </a:extLst>
          </p:cNvPr>
          <p:cNvSpPr txBox="1">
            <a:spLocks noChangeArrowheads="1"/>
          </p:cNvSpPr>
          <p:nvPr/>
        </p:nvSpPr>
        <p:spPr>
          <a:xfrm>
            <a:off x="0" y="9780650"/>
            <a:ext cx="7772400"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a:defRPr/>
            </a:pPr>
            <a:r>
              <a:rPr kumimoji="0" lang="en-US" sz="800" b="1" i="0" u="none" strike="noStrike" kern="1200" cap="none" spc="0" normalizeH="0" baseline="0" noProof="0">
                <a:ln>
                  <a:noFill/>
                </a:ln>
                <a:effectLst/>
                <a:uLnTx/>
                <a:uFillTx/>
                <a:latin typeface="Open Sans"/>
                <a:ea typeface="+mn-ea"/>
                <a:cs typeface="+mn-cs"/>
              </a:rPr>
              <a:t>Farm Service Agency  |  Farm Loan Programs</a:t>
            </a:r>
          </a:p>
        </p:txBody>
      </p:sp>
      <p:grpSp>
        <p:nvGrpSpPr>
          <p:cNvPr id="10" name="Group 9">
            <a:extLst>
              <a:ext uri="{FF2B5EF4-FFF2-40B4-BE49-F238E27FC236}">
                <a16:creationId xmlns:a16="http://schemas.microsoft.com/office/drawing/2014/main" id="{FEC6BE94-C725-4CA9-9903-2B1091D2813E}"/>
              </a:ext>
            </a:extLst>
          </p:cNvPr>
          <p:cNvGrpSpPr/>
          <p:nvPr/>
        </p:nvGrpSpPr>
        <p:grpSpPr>
          <a:xfrm>
            <a:off x="273121" y="8825033"/>
            <a:ext cx="5037729" cy="789016"/>
            <a:chOff x="273121" y="8825033"/>
            <a:chExt cx="5037729" cy="789016"/>
          </a:xfrm>
        </p:grpSpPr>
        <p:grpSp>
          <p:nvGrpSpPr>
            <p:cNvPr id="6" name="Group 5">
              <a:extLst>
                <a:ext uri="{FF2B5EF4-FFF2-40B4-BE49-F238E27FC236}">
                  <a16:creationId xmlns:a16="http://schemas.microsoft.com/office/drawing/2014/main" id="{50FDC691-EB33-43B5-86C7-D17BEF0A6355}"/>
                </a:ext>
              </a:extLst>
            </p:cNvPr>
            <p:cNvGrpSpPr/>
            <p:nvPr/>
          </p:nvGrpSpPr>
          <p:grpSpPr>
            <a:xfrm>
              <a:off x="273121" y="8825033"/>
              <a:ext cx="2873658" cy="388100"/>
              <a:chOff x="271665" y="8739998"/>
              <a:chExt cx="2873658" cy="388100"/>
            </a:xfrm>
          </p:grpSpPr>
          <p:sp>
            <p:nvSpPr>
              <p:cNvPr id="51" name="Parallelogram 50">
                <a:extLst>
                  <a:ext uri="{FF2B5EF4-FFF2-40B4-BE49-F238E27FC236}">
                    <a16:creationId xmlns:a16="http://schemas.microsoft.com/office/drawing/2014/main" id="{F2C45ED2-EACC-4E83-8D08-AE6885317162}"/>
                  </a:ext>
                </a:extLst>
              </p:cNvPr>
              <p:cNvSpPr/>
              <p:nvPr/>
            </p:nvSpPr>
            <p:spPr>
              <a:xfrm>
                <a:off x="379849" y="8760657"/>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Open Sans"/>
                    <a:cs typeface="Arial" panose="020B0604020202020204" pitchFamily="34" charset="0"/>
                  </a:rPr>
                  <a:t>Direct Loan </a:t>
                </a:r>
                <a:r>
                  <a:rPr kumimoji="0" lang="en-US" sz="1200" b="1" i="0" u="none" strike="noStrike" kern="0" cap="none" spc="0" normalizeH="0" baseline="0" noProof="0" dirty="0" err="1">
                    <a:ln>
                      <a:noFill/>
                    </a:ln>
                    <a:solidFill>
                      <a:srgbClr val="FFFFFF"/>
                    </a:solidFill>
                    <a:effectLst/>
                    <a:uLnTx/>
                    <a:uFillTx/>
                    <a:latin typeface="Open Sans"/>
                    <a:cs typeface="Arial" panose="020B0604020202020204" pitchFamily="34" charset="0"/>
                  </a:rPr>
                  <a:t>Impl</a:t>
                </a:r>
                <a:r>
                  <a:rPr lang="en-US" sz="1200" b="1" kern="0" dirty="0" err="1">
                    <a:solidFill>
                      <a:srgbClr val="FFFFFF"/>
                    </a:solidFill>
                    <a:latin typeface="Open Sans"/>
                    <a:cs typeface="Arial" panose="020B0604020202020204" pitchFamily="34" charset="0"/>
                  </a:rPr>
                  <a:t>ementation</a:t>
                </a:r>
                <a:endParaRPr kumimoji="0" lang="en-US" sz="1200" b="0" i="0" u="none" strike="noStrike" kern="0" cap="none" spc="0" normalizeH="0" baseline="0" noProof="0" dirty="0">
                  <a:ln>
                    <a:noFill/>
                  </a:ln>
                  <a:solidFill>
                    <a:srgbClr val="FFFFFF"/>
                  </a:solidFill>
                  <a:effectLst/>
                  <a:uLnTx/>
                  <a:uFillTx/>
                  <a:latin typeface="Open Sans"/>
                  <a:cs typeface="Arial" panose="020B0604020202020204" pitchFamily="34" charset="0"/>
                </a:endParaRPr>
              </a:p>
            </p:txBody>
          </p:sp>
          <p:sp>
            <p:nvSpPr>
              <p:cNvPr id="52" name="Oval 51">
                <a:extLst>
                  <a:ext uri="{FF2B5EF4-FFF2-40B4-BE49-F238E27FC236}">
                    <a16:creationId xmlns:a16="http://schemas.microsoft.com/office/drawing/2014/main" id="{9A6971D5-883F-4BBB-AA09-C457A0D87ADE}"/>
                  </a:ext>
                </a:extLst>
              </p:cNvPr>
              <p:cNvSpPr/>
              <p:nvPr/>
            </p:nvSpPr>
            <p:spPr>
              <a:xfrm>
                <a:off x="271665" y="8739998"/>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rPr>
                  <a:t>3</a:t>
                </a:r>
              </a:p>
            </p:txBody>
          </p:sp>
        </p:grpSp>
        <p:sp>
          <p:nvSpPr>
            <p:cNvPr id="53" name="TextBox 52">
              <a:extLst>
                <a:ext uri="{FF2B5EF4-FFF2-40B4-BE49-F238E27FC236}">
                  <a16:creationId xmlns:a16="http://schemas.microsoft.com/office/drawing/2014/main" id="{628A917A-3989-45D5-A5D0-5B048D7F4005}"/>
                </a:ext>
              </a:extLst>
            </p:cNvPr>
            <p:cNvSpPr txBox="1"/>
            <p:nvPr/>
          </p:nvSpPr>
          <p:spPr>
            <a:xfrm>
              <a:off x="518238" y="9101088"/>
              <a:ext cx="4792612" cy="512961"/>
            </a:xfrm>
            <a:prstGeom prst="rect">
              <a:avLst/>
            </a:prstGeom>
            <a:noFill/>
          </p:spPr>
          <p:txBody>
            <a:bodyPr wrap="square" rtlCol="0">
              <a:spAutoFit/>
            </a:bodyPr>
            <a:lstStyle/>
            <a:p>
              <a:pPr marL="171450" indent="-171450">
                <a:spcAft>
                  <a:spcPts val="400"/>
                </a:spcAft>
                <a:buFont typeface="Arial" panose="020B0604020202020204" pitchFamily="34" charset="0"/>
                <a:buChar char="•"/>
              </a:pPr>
              <a:r>
                <a:rPr lang="en-US" sz="800" dirty="0">
                  <a:latin typeface="Open Sans" panose="020B0606030504020204" pitchFamily="34" charset="0"/>
                  <a:ea typeface="Open Sans" panose="020B0606030504020204" pitchFamily="34" charset="0"/>
                  <a:cs typeface="Open Sans" panose="020B0606030504020204" pitchFamily="34" charset="0"/>
                </a:rPr>
                <a:t>Data pipeline and ingestion into EDW or EDAPT depending on readiness of EDAPT platform so reports can be generated</a:t>
              </a:r>
            </a:p>
            <a:p>
              <a:pPr marL="171450" indent="-171450" algn="just"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Continued implementation of remaining functionality</a:t>
              </a:r>
            </a:p>
          </p:txBody>
        </p:sp>
      </p:grpSp>
      <p:grpSp>
        <p:nvGrpSpPr>
          <p:cNvPr id="9" name="Group 8">
            <a:extLst>
              <a:ext uri="{FF2B5EF4-FFF2-40B4-BE49-F238E27FC236}">
                <a16:creationId xmlns:a16="http://schemas.microsoft.com/office/drawing/2014/main" id="{3BDF3D33-A116-4C00-B618-0626D26FEAB2}"/>
              </a:ext>
            </a:extLst>
          </p:cNvPr>
          <p:cNvGrpSpPr/>
          <p:nvPr/>
        </p:nvGrpSpPr>
        <p:grpSpPr>
          <a:xfrm>
            <a:off x="255444" y="7457707"/>
            <a:ext cx="5055406" cy="1489652"/>
            <a:chOff x="255444" y="7393909"/>
            <a:chExt cx="5055406" cy="1489652"/>
          </a:xfrm>
        </p:grpSpPr>
        <p:grpSp>
          <p:nvGrpSpPr>
            <p:cNvPr id="46" name="Group 45">
              <a:extLst>
                <a:ext uri="{FF2B5EF4-FFF2-40B4-BE49-F238E27FC236}">
                  <a16:creationId xmlns:a16="http://schemas.microsoft.com/office/drawing/2014/main" id="{8FD5B647-2362-4866-A35D-020009977A66}"/>
                </a:ext>
              </a:extLst>
            </p:cNvPr>
            <p:cNvGrpSpPr/>
            <p:nvPr/>
          </p:nvGrpSpPr>
          <p:grpSpPr>
            <a:xfrm>
              <a:off x="255444" y="7393909"/>
              <a:ext cx="5019129" cy="485621"/>
              <a:chOff x="343676" y="6379587"/>
              <a:chExt cx="5019129" cy="485621"/>
            </a:xfrm>
          </p:grpSpPr>
          <p:sp>
            <p:nvSpPr>
              <p:cNvPr id="47" name="Parallelogram 46">
                <a:extLst>
                  <a:ext uri="{FF2B5EF4-FFF2-40B4-BE49-F238E27FC236}">
                    <a16:creationId xmlns:a16="http://schemas.microsoft.com/office/drawing/2014/main" id="{0D99AEE7-09DC-4A13-8D88-F8A31C8EF456}"/>
                  </a:ext>
                </a:extLst>
              </p:cNvPr>
              <p:cNvSpPr/>
              <p:nvPr/>
            </p:nvSpPr>
            <p:spPr>
              <a:xfrm>
                <a:off x="451860" y="6400246"/>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Open Sans"/>
                    <a:cs typeface="Arial" panose="020B0604020202020204" pitchFamily="34" charset="0"/>
                  </a:rPr>
                  <a:t>Beta</a:t>
                </a:r>
                <a:endParaRPr kumimoji="0" lang="en-US" sz="1200" b="0" i="0" u="none" strike="noStrike" kern="0" cap="none" spc="0" normalizeH="0" baseline="0" noProof="0" dirty="0">
                  <a:ln>
                    <a:noFill/>
                  </a:ln>
                  <a:solidFill>
                    <a:srgbClr val="FFFFFF"/>
                  </a:solidFill>
                  <a:effectLst/>
                  <a:uLnTx/>
                  <a:uFillTx/>
                  <a:latin typeface="Open Sans"/>
                  <a:cs typeface="Arial" panose="020B0604020202020204" pitchFamily="34" charset="0"/>
                </a:endParaRPr>
              </a:p>
            </p:txBody>
          </p:sp>
          <p:sp>
            <p:nvSpPr>
              <p:cNvPr id="48" name="Oval 47">
                <a:extLst>
                  <a:ext uri="{FF2B5EF4-FFF2-40B4-BE49-F238E27FC236}">
                    <a16:creationId xmlns:a16="http://schemas.microsoft.com/office/drawing/2014/main" id="{47AF71A1-4591-47D2-9B17-B1BCF9D6ADD3}"/>
                  </a:ext>
                </a:extLst>
              </p:cNvPr>
              <p:cNvSpPr/>
              <p:nvPr/>
            </p:nvSpPr>
            <p:spPr>
              <a:xfrm>
                <a:off x="343676" y="6379587"/>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rPr>
                  <a:t>2</a:t>
                </a:r>
              </a:p>
            </p:txBody>
          </p:sp>
          <p:sp>
            <p:nvSpPr>
              <p:cNvPr id="49" name="TextBox 48">
                <a:extLst>
                  <a:ext uri="{FF2B5EF4-FFF2-40B4-BE49-F238E27FC236}">
                    <a16:creationId xmlns:a16="http://schemas.microsoft.com/office/drawing/2014/main" id="{8151C97E-5636-45BC-B6A9-4F95A38F4648}"/>
                  </a:ext>
                </a:extLst>
              </p:cNvPr>
              <p:cNvSpPr txBox="1"/>
              <p:nvPr/>
            </p:nvSpPr>
            <p:spPr>
              <a:xfrm>
                <a:off x="518989" y="6634376"/>
                <a:ext cx="4843816" cy="230832"/>
              </a:xfrm>
              <a:prstGeom prst="rect">
                <a:avLst/>
              </a:prstGeom>
              <a:noFill/>
            </p:spPr>
            <p:txBody>
              <a:bodyPr wrap="square" rtlCol="0">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sp>
          <p:nvSpPr>
            <p:cNvPr id="54" name="TextBox 53">
              <a:extLst>
                <a:ext uri="{FF2B5EF4-FFF2-40B4-BE49-F238E27FC236}">
                  <a16:creationId xmlns:a16="http://schemas.microsoft.com/office/drawing/2014/main" id="{EFFFF4F8-0919-4651-B49D-AC104C92E883}"/>
                </a:ext>
              </a:extLst>
            </p:cNvPr>
            <p:cNvSpPr txBox="1"/>
            <p:nvPr/>
          </p:nvSpPr>
          <p:spPr>
            <a:xfrm>
              <a:off x="518238" y="7657584"/>
              <a:ext cx="4792612" cy="1225977"/>
            </a:xfrm>
            <a:prstGeom prst="rect">
              <a:avLst/>
            </a:prstGeom>
            <a:noFill/>
          </p:spPr>
          <p:txBody>
            <a:bodyPr wrap="square" rtlCol="0">
              <a:spAutoFit/>
            </a:bodyPr>
            <a:lstStyle/>
            <a:p>
              <a:pPr marL="171450" marR="0" lvl="0" indent="-171450" defTabSz="91440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Enhanced self-servicing portal that is mobile-friendly and accessible for payment actions</a:t>
              </a:r>
            </a:p>
            <a:p>
              <a:pPr marL="171450" marR="0" lvl="0" indent="-171450" defTabSz="91440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Integration with the Loan Applications service for payment collection for credit report fees</a:t>
              </a:r>
            </a:p>
            <a:p>
              <a:pPr marL="171450" marR="0" lvl="0" indent="-171450" defTabSz="91440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Near real-time processing of payment transactions</a:t>
              </a:r>
            </a:p>
            <a:p>
              <a:pPr marL="171450" marR="0" lvl="0" indent="-171450" defTabSz="91440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Capabilities to manage the handling of dishonored payments and reversals</a:t>
              </a:r>
            </a:p>
            <a:p>
              <a:pPr marL="171450" marR="0" lvl="0" indent="-171450" defTabSz="91440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Enable the ability of producers to obtain, download, and print out loan payment documentation for tax purposes</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8" name="Group 7">
            <a:extLst>
              <a:ext uri="{FF2B5EF4-FFF2-40B4-BE49-F238E27FC236}">
                <a16:creationId xmlns:a16="http://schemas.microsoft.com/office/drawing/2014/main" id="{596A7627-EAF0-459B-A10D-E68C2382C3E5}"/>
              </a:ext>
            </a:extLst>
          </p:cNvPr>
          <p:cNvGrpSpPr/>
          <p:nvPr/>
        </p:nvGrpSpPr>
        <p:grpSpPr>
          <a:xfrm>
            <a:off x="255444" y="5049878"/>
            <a:ext cx="5055406" cy="2408276"/>
            <a:chOff x="255444" y="5049878"/>
            <a:chExt cx="5055406" cy="2408276"/>
          </a:xfrm>
        </p:grpSpPr>
        <p:grpSp>
          <p:nvGrpSpPr>
            <p:cNvPr id="3" name="Group 2">
              <a:extLst>
                <a:ext uri="{FF2B5EF4-FFF2-40B4-BE49-F238E27FC236}">
                  <a16:creationId xmlns:a16="http://schemas.microsoft.com/office/drawing/2014/main" id="{4E4215C0-1F05-404A-92A9-C23CAD907D14}"/>
                </a:ext>
              </a:extLst>
            </p:cNvPr>
            <p:cNvGrpSpPr/>
            <p:nvPr/>
          </p:nvGrpSpPr>
          <p:grpSpPr>
            <a:xfrm>
              <a:off x="255444" y="5049878"/>
              <a:ext cx="3793956" cy="388100"/>
              <a:chOff x="255444" y="4986081"/>
              <a:chExt cx="3793956" cy="388100"/>
            </a:xfrm>
          </p:grpSpPr>
          <p:sp>
            <p:nvSpPr>
              <p:cNvPr id="43" name="Parallelogram 42">
                <a:extLst>
                  <a:ext uri="{FF2B5EF4-FFF2-40B4-BE49-F238E27FC236}">
                    <a16:creationId xmlns:a16="http://schemas.microsoft.com/office/drawing/2014/main" id="{FFB81C5A-8465-4441-93EE-DA1BE4293109}"/>
                  </a:ext>
                </a:extLst>
              </p:cNvPr>
              <p:cNvSpPr/>
              <p:nvPr/>
            </p:nvSpPr>
            <p:spPr>
              <a:xfrm>
                <a:off x="398274" y="5006740"/>
                <a:ext cx="3651126"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Open Sans"/>
                    <a:cs typeface="Arial" panose="020B0604020202020204" pitchFamily="34" charset="0"/>
                  </a:rPr>
                  <a:t>Minimum Viable Product - Prototype </a:t>
                </a:r>
                <a:endParaRPr kumimoji="0" lang="en-US" sz="1200" b="0" i="0" u="none" strike="noStrike" kern="0" cap="none" spc="0" normalizeH="0" baseline="0" noProof="0" dirty="0">
                  <a:ln>
                    <a:noFill/>
                  </a:ln>
                  <a:solidFill>
                    <a:srgbClr val="FFFFFF"/>
                  </a:solidFill>
                  <a:effectLst/>
                  <a:uLnTx/>
                  <a:uFillTx/>
                  <a:latin typeface="Open Sans"/>
                  <a:cs typeface="Arial" panose="020B0604020202020204" pitchFamily="34" charset="0"/>
                </a:endParaRPr>
              </a:p>
            </p:txBody>
          </p:sp>
          <p:sp>
            <p:nvSpPr>
              <p:cNvPr id="44" name="Oval 43">
                <a:extLst>
                  <a:ext uri="{FF2B5EF4-FFF2-40B4-BE49-F238E27FC236}">
                    <a16:creationId xmlns:a16="http://schemas.microsoft.com/office/drawing/2014/main" id="{433AE62C-8A54-4393-BC58-DEDE98D001C1}"/>
                  </a:ext>
                </a:extLst>
              </p:cNvPr>
              <p:cNvSpPr/>
              <p:nvPr/>
            </p:nvSpPr>
            <p:spPr>
              <a:xfrm>
                <a:off x="255444" y="4986081"/>
                <a:ext cx="408341"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rPr>
                  <a:t>1</a:t>
                </a:r>
              </a:p>
            </p:txBody>
          </p:sp>
        </p:grpSp>
        <p:sp>
          <p:nvSpPr>
            <p:cNvPr id="60" name="TextBox 59">
              <a:extLst>
                <a:ext uri="{FF2B5EF4-FFF2-40B4-BE49-F238E27FC236}">
                  <a16:creationId xmlns:a16="http://schemas.microsoft.com/office/drawing/2014/main" id="{6C60FC1E-B8E7-4D65-AF1A-FF16F5A81EF6}"/>
                </a:ext>
              </a:extLst>
            </p:cNvPr>
            <p:cNvSpPr txBox="1"/>
            <p:nvPr/>
          </p:nvSpPr>
          <p:spPr>
            <a:xfrm>
              <a:off x="518238" y="5303718"/>
              <a:ext cx="4792612" cy="2154436"/>
            </a:xfrm>
            <a:prstGeom prst="rect">
              <a:avLst/>
            </a:prstGeom>
            <a:noFill/>
          </p:spPr>
          <p:txBody>
            <a:bodyPr wrap="square" rtlCol="0">
              <a:spAutoFit/>
            </a:bodyPr>
            <a:lstStyle/>
            <a:p>
              <a:pPr marL="171450"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Self-servicing portal for borrowers/ co-borrowers to take payment actions on direct loans </a:t>
              </a:r>
            </a:p>
            <a:p>
              <a:pPr marL="171450"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Determine feasibility to register and manage saved payment methods (e.g., bank accounts, debit cards) to be used for payment transactions</a:t>
              </a:r>
            </a:p>
            <a:p>
              <a:pPr marL="171450"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Address required integration and interfaces with existing applications/ systems (e.g., NRRS, PAD, FI)</a:t>
              </a:r>
            </a:p>
            <a:p>
              <a:pPr marL="171450"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Assess approach to properly satisfy/ meet financial reporting and reconciliation requirements</a:t>
              </a:r>
            </a:p>
            <a:p>
              <a:pPr marL="171450"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Borrower onboarding to self-service portal for online payments</a:t>
              </a:r>
            </a:p>
            <a:p>
              <a:pPr marL="171450"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Provide borrowers with the ability to:</a:t>
              </a:r>
            </a:p>
            <a:p>
              <a:pPr marL="628650" lvl="1"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Specify the dollar amount and date for one-time or recurring payment(s)</a:t>
              </a:r>
            </a:p>
            <a:p>
              <a:pPr marL="628650" lvl="1"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Designate the loan(s) where the installment payment should be applied</a:t>
              </a:r>
            </a:p>
            <a:p>
              <a:pPr marL="628650" lvl="1" indent="-171450" defTabSz="914400">
                <a:spcAft>
                  <a:spcPts val="400"/>
                </a:spcAft>
                <a:buFont typeface="Arial" panose="020B0604020202020204" pitchFamily="34" charset="0"/>
                <a:buChar char="•"/>
                <a:defRPr/>
              </a:pPr>
              <a:r>
                <a:rPr lang="en-US" sz="800" dirty="0">
                  <a:latin typeface="Open Sans" panose="020B0606030504020204" pitchFamily="34" charset="0"/>
                  <a:ea typeface="Open Sans" panose="020B0606030504020204" pitchFamily="34" charset="0"/>
                  <a:cs typeface="Open Sans" panose="020B0606030504020204" pitchFamily="34" charset="0"/>
                </a:rPr>
                <a:t>Make installment or payoff payments for Direct Loans within a borrower’s account </a:t>
              </a:r>
            </a:p>
            <a:p>
              <a:pPr marL="285750" marR="0" lvl="0" indent="-285750" defTabSz="91440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dirty="0">
                  <a:latin typeface="Open Sans" panose="020B0606030504020204" pitchFamily="34" charset="0"/>
                  <a:ea typeface="Open Sans" panose="020B0606030504020204" pitchFamily="34" charset="0"/>
                  <a:cs typeface="Open Sans" panose="020B0606030504020204" pitchFamily="34" charset="0"/>
                </a:rPr>
                <a:t>Display loan- and account-level data as of the date of user login for each loan in the account </a:t>
              </a:r>
            </a:p>
          </p:txBody>
        </p:sp>
      </p:grpSp>
      <p:sp>
        <p:nvSpPr>
          <p:cNvPr id="2" name="TextBox 1">
            <a:extLst>
              <a:ext uri="{FF2B5EF4-FFF2-40B4-BE49-F238E27FC236}">
                <a16:creationId xmlns:a16="http://schemas.microsoft.com/office/drawing/2014/main" id="{D73F2D0C-B745-44B8-B7EE-E699E6636496}"/>
              </a:ext>
            </a:extLst>
          </p:cNvPr>
          <p:cNvSpPr txBox="1"/>
          <p:nvPr/>
        </p:nvSpPr>
        <p:spPr>
          <a:xfrm>
            <a:off x="7886700" y="5996940"/>
            <a:ext cx="1554480" cy="523220"/>
          </a:xfrm>
          <a:prstGeom prst="rect">
            <a:avLst/>
          </a:prstGeom>
          <a:noFill/>
        </p:spPr>
        <p:txBody>
          <a:bodyPr wrap="square" rtlCol="0">
            <a:spAutoFit/>
          </a:bodyPr>
          <a:lstStyle/>
          <a:p>
            <a:endParaRPr lang="en-US" sz="1400" dirty="0">
              <a:highlight>
                <a:srgbClr val="FFFF00"/>
              </a:highlight>
            </a:endParaRPr>
          </a:p>
          <a:p>
            <a:endParaRPr lang="en-US" sz="1400" dirty="0">
              <a:highlight>
                <a:srgbClr val="FFFF00"/>
              </a:highlight>
            </a:endParaRPr>
          </a:p>
        </p:txBody>
      </p:sp>
      <p:sp>
        <p:nvSpPr>
          <p:cNvPr id="50" name="TextBox 49">
            <a:extLst>
              <a:ext uri="{FF2B5EF4-FFF2-40B4-BE49-F238E27FC236}">
                <a16:creationId xmlns:a16="http://schemas.microsoft.com/office/drawing/2014/main" id="{FCF49B36-12F8-4062-96FF-817D1CC64451}"/>
              </a:ext>
            </a:extLst>
          </p:cNvPr>
          <p:cNvSpPr txBox="1"/>
          <p:nvPr/>
        </p:nvSpPr>
        <p:spPr>
          <a:xfrm>
            <a:off x="7365192" y="9810738"/>
            <a:ext cx="235962" cy="215444"/>
          </a:xfrm>
          <a:prstGeom prst="rect">
            <a:avLst/>
          </a:prstGeom>
          <a:noFill/>
        </p:spPr>
        <p:txBody>
          <a:bodyPr wrap="none" rtlCol="0">
            <a:spAutoFit/>
          </a:bodyPr>
          <a:lstStyle/>
          <a:p>
            <a:r>
              <a:rPr lang="en-US" sz="800" b="1" dirty="0">
                <a:solidFill>
                  <a:schemeClr val="bg1"/>
                </a:solidFill>
              </a:rPr>
              <a:t>5</a:t>
            </a:r>
          </a:p>
        </p:txBody>
      </p:sp>
    </p:spTree>
    <p:extLst>
      <p:ext uri="{BB962C8B-B14F-4D97-AF65-F5344CB8AC3E}">
        <p14:creationId xmlns:p14="http://schemas.microsoft.com/office/powerpoint/2010/main" val="3855901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95134F5-25A7-4D6B-8A6B-1544834D020E}"/>
              </a:ext>
            </a:extLst>
          </p:cNvPr>
          <p:cNvGrpSpPr/>
          <p:nvPr/>
        </p:nvGrpSpPr>
        <p:grpSpPr>
          <a:xfrm>
            <a:off x="398274" y="5743152"/>
            <a:ext cx="5005634" cy="1393422"/>
            <a:chOff x="398274" y="5743152"/>
            <a:chExt cx="5005634" cy="1393422"/>
          </a:xfrm>
        </p:grpSpPr>
        <p:sp>
          <p:nvSpPr>
            <p:cNvPr id="66" name="Parallelogram 65">
              <a:extLst>
                <a:ext uri="{FF2B5EF4-FFF2-40B4-BE49-F238E27FC236}">
                  <a16:creationId xmlns:a16="http://schemas.microsoft.com/office/drawing/2014/main" id="{09FC3946-9F1E-4177-8E86-4A2D71838D0F}"/>
                </a:ext>
              </a:extLst>
            </p:cNvPr>
            <p:cNvSpPr/>
            <p:nvPr/>
          </p:nvSpPr>
          <p:spPr>
            <a:xfrm>
              <a:off x="398274" y="5743152"/>
              <a:ext cx="3651126"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a:ln>
                    <a:noFill/>
                  </a:ln>
                  <a:solidFill>
                    <a:srgbClr val="FFFFFF"/>
                  </a:solidFill>
                  <a:effectLst/>
                  <a:uLnTx/>
                  <a:uFillTx/>
                  <a:latin typeface="Open Sans"/>
                  <a:cs typeface="Arial" panose="020B0604020202020204" pitchFamily="34" charset="0"/>
                </a:rPr>
                <a:t>Phase I</a:t>
              </a:r>
              <a:endParaRPr kumimoji="0" lang="en-US" sz="1200" b="0" i="0" u="none" strike="noStrike" kern="0" cap="none" spc="0" normalizeH="0" baseline="0" noProof="0">
                <a:ln>
                  <a:noFill/>
                </a:ln>
                <a:solidFill>
                  <a:srgbClr val="FFFFFF"/>
                </a:solidFill>
                <a:effectLst/>
                <a:uLnTx/>
                <a:uFillTx/>
                <a:latin typeface="Open Sans"/>
                <a:cs typeface="Arial" panose="020B0604020202020204" pitchFamily="34" charset="0"/>
              </a:endParaRPr>
            </a:p>
          </p:txBody>
        </p:sp>
        <p:sp>
          <p:nvSpPr>
            <p:cNvPr id="68" name="TextBox 67">
              <a:extLst>
                <a:ext uri="{FF2B5EF4-FFF2-40B4-BE49-F238E27FC236}">
                  <a16:creationId xmlns:a16="http://schemas.microsoft.com/office/drawing/2014/main" id="{26C54E31-96F9-4572-9B00-EF97D14FD157}"/>
                </a:ext>
              </a:extLst>
            </p:cNvPr>
            <p:cNvSpPr txBox="1"/>
            <p:nvPr/>
          </p:nvSpPr>
          <p:spPr>
            <a:xfrm>
              <a:off x="483922" y="5977282"/>
              <a:ext cx="4919986" cy="1159292"/>
            </a:xfrm>
            <a:prstGeom prst="rect">
              <a:avLst/>
            </a:prstGeom>
            <a:noFill/>
          </p:spPr>
          <p:txBody>
            <a:bodyPr wrap="square" rtlCol="0">
              <a:spAutoFit/>
            </a:bodyPr>
            <a:lstStyle/>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Peer comparison analyses to compare applicants against their peers (</a:t>
              </a:r>
              <a:r>
                <a:rPr kumimoji="0" lang="en-US" sz="800" b="0" i="1"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in progress</a:t>
              </a: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Scorecard that is easily understood and provides meaningful insights for action (</a:t>
              </a:r>
              <a:r>
                <a:rPr kumimoji="0" lang="en-US" sz="800" b="0" i="1"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in progress</a:t>
              </a: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t>
              </a:r>
              <a:endPar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Seamless integration with existing systems/ applications</a:t>
              </a: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Reduced reliance on customization and move toward increased configuration and integration through APIs</a:t>
              </a: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Automated data collection/ input into the software and data extraction from the software (e.g., </a:t>
              </a:r>
              <a:r>
                <a:rPr lang="en-US" sz="800" kern="0" dirty="0">
                  <a:solidFill>
                    <a:prstClr val="black"/>
                  </a:solidFill>
                  <a:latin typeface="Open Sans" panose="020B0606030504020204" pitchFamily="34" charset="0"/>
                  <a:ea typeface="Open Sans" panose="020B0606030504020204" pitchFamily="34" charset="0"/>
                  <a:cs typeface="Open Sans" panose="020B0606030504020204" pitchFamily="34" charset="0"/>
                </a:rPr>
                <a:t>pull</a:t>
              </a: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loan information off 540 reports and use it to populate debt schedules)</a:t>
              </a:r>
            </a:p>
          </p:txBody>
        </p:sp>
      </p:grpSp>
      <p:graphicFrame>
        <p:nvGraphicFramePr>
          <p:cNvPr id="135" name="Table 134">
            <a:extLst>
              <a:ext uri="{FF2B5EF4-FFF2-40B4-BE49-F238E27FC236}">
                <a16:creationId xmlns:a16="http://schemas.microsoft.com/office/drawing/2014/main" id="{491DACBF-37D7-4EF4-A99E-A234815D83EE}"/>
              </a:ext>
            </a:extLst>
          </p:cNvPr>
          <p:cNvGraphicFramePr>
            <a:graphicFrameLocks noGrp="1"/>
          </p:cNvGraphicFramePr>
          <p:nvPr>
            <p:extLst>
              <p:ext uri="{D42A27DB-BD31-4B8C-83A1-F6EECF244321}">
                <p14:modId xmlns:p14="http://schemas.microsoft.com/office/powerpoint/2010/main" val="596879832"/>
              </p:ext>
            </p:extLst>
          </p:nvPr>
        </p:nvGraphicFramePr>
        <p:xfrm>
          <a:off x="663785" y="2043496"/>
          <a:ext cx="6444830" cy="1282853"/>
        </p:xfrm>
        <a:graphic>
          <a:graphicData uri="http://schemas.openxmlformats.org/drawingml/2006/table">
            <a:tbl>
              <a:tblPr bandRow="1">
                <a:solidFill>
                  <a:srgbClr val="FFCCCC"/>
                </a:solidFill>
              </a:tblPr>
              <a:tblGrid>
                <a:gridCol w="1288966">
                  <a:extLst>
                    <a:ext uri="{9D8B030D-6E8A-4147-A177-3AD203B41FA5}">
                      <a16:colId xmlns:a16="http://schemas.microsoft.com/office/drawing/2014/main" val="20001"/>
                    </a:ext>
                  </a:extLst>
                </a:gridCol>
                <a:gridCol w="1288966">
                  <a:extLst>
                    <a:ext uri="{9D8B030D-6E8A-4147-A177-3AD203B41FA5}">
                      <a16:colId xmlns:a16="http://schemas.microsoft.com/office/drawing/2014/main" val="20005"/>
                    </a:ext>
                  </a:extLst>
                </a:gridCol>
                <a:gridCol w="1288966">
                  <a:extLst>
                    <a:ext uri="{9D8B030D-6E8A-4147-A177-3AD203B41FA5}">
                      <a16:colId xmlns:a16="http://schemas.microsoft.com/office/drawing/2014/main" val="20014"/>
                    </a:ext>
                  </a:extLst>
                </a:gridCol>
                <a:gridCol w="1288966">
                  <a:extLst>
                    <a:ext uri="{9D8B030D-6E8A-4147-A177-3AD203B41FA5}">
                      <a16:colId xmlns:a16="http://schemas.microsoft.com/office/drawing/2014/main" val="1871553738"/>
                    </a:ext>
                  </a:extLst>
                </a:gridCol>
                <a:gridCol w="1288966">
                  <a:extLst>
                    <a:ext uri="{9D8B030D-6E8A-4147-A177-3AD203B41FA5}">
                      <a16:colId xmlns:a16="http://schemas.microsoft.com/office/drawing/2014/main" val="1992352195"/>
                    </a:ext>
                  </a:extLst>
                </a:gridCol>
              </a:tblGrid>
              <a:tr h="182919">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FY22</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FY23</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FY24</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FY25</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FY26</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1046633">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dirty="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dirty="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dirty="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dirty="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dirty="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dirty="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bl>
          </a:graphicData>
        </a:graphic>
      </p:graphicFrame>
      <p:sp>
        <p:nvSpPr>
          <p:cNvPr id="134" name="Rectangle 133">
            <a:extLst>
              <a:ext uri="{FF2B5EF4-FFF2-40B4-BE49-F238E27FC236}">
                <a16:creationId xmlns:a16="http://schemas.microsoft.com/office/drawing/2014/main" id="{D3030CDD-3665-47AC-A270-4ED09717C4D7}"/>
              </a:ext>
            </a:extLst>
          </p:cNvPr>
          <p:cNvSpPr/>
          <p:nvPr/>
        </p:nvSpPr>
        <p:spPr bwMode="gray">
          <a:xfrm>
            <a:off x="-9791" y="994494"/>
            <a:ext cx="7782191" cy="869991"/>
          </a:xfrm>
          <a:prstGeom prst="rect">
            <a:avLst/>
          </a:prstGeom>
          <a:solidFill>
            <a:srgbClr val="020163"/>
          </a:solidFill>
          <a:ln w="19050" algn="ctr">
            <a:solidFill>
              <a:srgbClr val="020163"/>
            </a:solidFill>
            <a:miter lim="800000"/>
            <a:headEnd/>
            <a:tailEnd/>
          </a:ln>
        </p:spPr>
        <p:txBody>
          <a:bodyPr wrap="square" lIns="88659" tIns="88659" rIns="88659" bIns="88659" rtlCol="0" anchor="ctr"/>
          <a:lstStyle/>
          <a:p>
            <a:pPr algn="ctr" defTabSz="461406">
              <a:lnSpc>
                <a:spcPct val="106000"/>
              </a:lnSpc>
              <a:defRPr/>
            </a:pPr>
            <a:endParaRPr lang="en-US" sz="1817" b="1">
              <a:solidFill>
                <a:prstClr val="white"/>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2" name="Text Placeholder 2">
            <a:extLst>
              <a:ext uri="{FF2B5EF4-FFF2-40B4-BE49-F238E27FC236}">
                <a16:creationId xmlns:a16="http://schemas.microsoft.com/office/drawing/2014/main" id="{BE80DCF4-1F79-44F6-A47E-C8A8C33896D1}"/>
              </a:ext>
            </a:extLst>
          </p:cNvPr>
          <p:cNvSpPr txBox="1">
            <a:spLocks/>
          </p:cNvSpPr>
          <p:nvPr/>
        </p:nvSpPr>
        <p:spPr>
          <a:xfrm>
            <a:off x="234009" y="1233367"/>
            <a:ext cx="7432321" cy="554099"/>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Background/The Challenge: </a:t>
            </a:r>
            <a:r>
              <a:rPr lang="en-US" sz="800" dirty="0">
                <a:solidFill>
                  <a:schemeClr val="bg1"/>
                </a:solidFill>
                <a:latin typeface="Open Sans" panose="020B0606030504020204" pitchFamily="34" charset="0"/>
                <a:ea typeface="Open Sans" panose="020B0606030504020204" pitchFamily="34" charset="0"/>
                <a:cs typeface="Open Sans" panose="020B0606030504020204" pitchFamily="34" charset="0"/>
              </a:rPr>
              <a:t>Currently, credit analysis is done in a more manual way where the power of FLP’s data is not fully utilized in the underwriting and decisioning process.  This impacts the ability for Loan Officers to make better informed credit decisions and provide information to borrowers that would help improve their operations. </a:t>
            </a:r>
            <a:endPar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3" name="Text Placeholder 2">
            <a:extLst>
              <a:ext uri="{FF2B5EF4-FFF2-40B4-BE49-F238E27FC236}">
                <a16:creationId xmlns:a16="http://schemas.microsoft.com/office/drawing/2014/main" id="{F57DAE80-1F53-47F9-A7B7-83421F4E7D64}"/>
              </a:ext>
            </a:extLst>
          </p:cNvPr>
          <p:cNvSpPr txBox="1">
            <a:spLocks/>
          </p:cNvSpPr>
          <p:nvPr/>
        </p:nvSpPr>
        <p:spPr>
          <a:xfrm>
            <a:off x="234010" y="989910"/>
            <a:ext cx="6882741" cy="513897"/>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UPCOMING MILESTONE: </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Underwriting &amp; Credit Decisioning</a:t>
            </a:r>
            <a:endParaRPr lang="en-US" dirty="0">
              <a:solidFill>
                <a:schemeClr val="bg1"/>
              </a:solidFill>
            </a:endParaRPr>
          </a:p>
        </p:txBody>
      </p:sp>
      <p:sp>
        <p:nvSpPr>
          <p:cNvPr id="67" name="Oval 66">
            <a:extLst>
              <a:ext uri="{FF2B5EF4-FFF2-40B4-BE49-F238E27FC236}">
                <a16:creationId xmlns:a16="http://schemas.microsoft.com/office/drawing/2014/main" id="{48254DF7-46C9-45A9-BA18-3F64C1F5F455}"/>
              </a:ext>
            </a:extLst>
          </p:cNvPr>
          <p:cNvSpPr/>
          <p:nvPr/>
        </p:nvSpPr>
        <p:spPr>
          <a:xfrm>
            <a:off x="255444" y="5722493"/>
            <a:ext cx="324303"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5400" b="1" kern="0">
                <a:solidFill>
                  <a:srgbClr val="D2DFEA"/>
                </a:solidFill>
                <a:latin typeface="Open Sans"/>
                <a:cs typeface="Arial" panose="020B0604020202020204" pitchFamily="34" charset="0"/>
              </a:rPr>
              <a:t>2</a:t>
            </a:r>
            <a:endPar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endParaRPr>
          </a:p>
        </p:txBody>
      </p:sp>
      <p:cxnSp>
        <p:nvCxnSpPr>
          <p:cNvPr id="69" name="Straight Connector 68">
            <a:extLst>
              <a:ext uri="{FF2B5EF4-FFF2-40B4-BE49-F238E27FC236}">
                <a16:creationId xmlns:a16="http://schemas.microsoft.com/office/drawing/2014/main" id="{12EA09C3-77C5-4AEC-B0D2-5C1D784860CB}"/>
              </a:ext>
            </a:extLst>
          </p:cNvPr>
          <p:cNvCxnSpPr/>
          <p:nvPr/>
        </p:nvCxnSpPr>
        <p:spPr>
          <a:xfrm>
            <a:off x="21374" y="4884524"/>
            <a:ext cx="3108960" cy="0"/>
          </a:xfrm>
          <a:prstGeom prst="line">
            <a:avLst/>
          </a:prstGeom>
          <a:noFill/>
          <a:ln w="19050" cap="flat" cmpd="sng" algn="ctr">
            <a:solidFill>
              <a:srgbClr val="17618C"/>
            </a:solidFill>
            <a:prstDash val="solid"/>
            <a:miter lim="800000"/>
          </a:ln>
          <a:effectLst/>
        </p:spPr>
      </p:cxnSp>
      <p:sp>
        <p:nvSpPr>
          <p:cNvPr id="70" name="TextBox 69">
            <a:extLst>
              <a:ext uri="{FF2B5EF4-FFF2-40B4-BE49-F238E27FC236}">
                <a16:creationId xmlns:a16="http://schemas.microsoft.com/office/drawing/2014/main" id="{8CF0F67D-8318-40E1-A34B-7B194625D6F4}"/>
              </a:ext>
            </a:extLst>
          </p:cNvPr>
          <p:cNvSpPr txBox="1"/>
          <p:nvPr/>
        </p:nvSpPr>
        <p:spPr>
          <a:xfrm>
            <a:off x="-92151" y="4670036"/>
            <a:ext cx="3447784" cy="184666"/>
          </a:xfrm>
          <a:prstGeom prst="rect">
            <a:avLst/>
          </a:prstGeom>
          <a:noFill/>
        </p:spPr>
        <p:txBody>
          <a:bodyPr wrap="square" lIns="0" tIns="0" rIns="0" bIns="0" rtlCol="0">
            <a:spAutoFit/>
          </a:bodyPr>
          <a:lstStyle/>
          <a:p>
            <a:pPr algn="ctr" defTabSz="914400">
              <a:defRPr/>
            </a:pPr>
            <a:r>
              <a:rPr lang="en-US" sz="1200" b="1">
                <a:solidFill>
                  <a:srgbClr val="000000"/>
                </a:solidFill>
                <a:latin typeface="Open Sans"/>
              </a:rPr>
              <a:t>The Approach</a:t>
            </a:r>
          </a:p>
        </p:txBody>
      </p:sp>
      <p:grpSp>
        <p:nvGrpSpPr>
          <p:cNvPr id="5" name="Group 4">
            <a:extLst>
              <a:ext uri="{FF2B5EF4-FFF2-40B4-BE49-F238E27FC236}">
                <a16:creationId xmlns:a16="http://schemas.microsoft.com/office/drawing/2014/main" id="{C68CE9C3-9F81-4CE0-90FD-533FD2D4DEE2}"/>
              </a:ext>
            </a:extLst>
          </p:cNvPr>
          <p:cNvGrpSpPr/>
          <p:nvPr/>
        </p:nvGrpSpPr>
        <p:grpSpPr>
          <a:xfrm>
            <a:off x="363628" y="7114638"/>
            <a:ext cx="4964110" cy="1408811"/>
            <a:chOff x="363628" y="7114638"/>
            <a:chExt cx="4964110" cy="1408811"/>
          </a:xfrm>
        </p:grpSpPr>
        <p:sp>
          <p:nvSpPr>
            <p:cNvPr id="72" name="Parallelogram 71">
              <a:extLst>
                <a:ext uri="{FF2B5EF4-FFF2-40B4-BE49-F238E27FC236}">
                  <a16:creationId xmlns:a16="http://schemas.microsoft.com/office/drawing/2014/main" id="{8E2FFFE3-17AE-4218-8993-DADCDB46439A}"/>
                </a:ext>
              </a:extLst>
            </p:cNvPr>
            <p:cNvSpPr/>
            <p:nvPr/>
          </p:nvSpPr>
          <p:spPr>
            <a:xfrm>
              <a:off x="363628" y="7114638"/>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lang="en-US" sz="1200" b="1" kern="0">
                  <a:solidFill>
                    <a:srgbClr val="FFFFFF"/>
                  </a:solidFill>
                  <a:latin typeface="Open Sans"/>
                  <a:cs typeface="Arial" panose="020B0604020202020204" pitchFamily="34" charset="0"/>
                </a:rPr>
                <a:t>Phase II</a:t>
              </a:r>
              <a:endParaRPr kumimoji="0" lang="en-US" sz="1200" b="0" i="0" u="none" strike="noStrike" kern="0" cap="none" spc="0" normalizeH="0" baseline="0" noProof="0">
                <a:ln>
                  <a:noFill/>
                </a:ln>
                <a:solidFill>
                  <a:srgbClr val="FFFFFF"/>
                </a:solidFill>
                <a:effectLst/>
                <a:uLnTx/>
                <a:uFillTx/>
                <a:latin typeface="Open Sans"/>
                <a:cs typeface="Arial" panose="020B0604020202020204" pitchFamily="34" charset="0"/>
              </a:endParaRPr>
            </a:p>
          </p:txBody>
        </p:sp>
        <p:sp>
          <p:nvSpPr>
            <p:cNvPr id="74" name="TextBox 73">
              <a:extLst>
                <a:ext uri="{FF2B5EF4-FFF2-40B4-BE49-F238E27FC236}">
                  <a16:creationId xmlns:a16="http://schemas.microsoft.com/office/drawing/2014/main" id="{C4A06380-3902-4B74-BD1D-6F0AFEE9699F}"/>
                </a:ext>
              </a:extLst>
            </p:cNvPr>
            <p:cNvSpPr txBox="1"/>
            <p:nvPr/>
          </p:nvSpPr>
          <p:spPr>
            <a:xfrm>
              <a:off x="483922" y="7348768"/>
              <a:ext cx="4843816" cy="1174681"/>
            </a:xfrm>
            <a:prstGeom prst="rect">
              <a:avLst/>
            </a:prstGeom>
            <a:noFill/>
          </p:spPr>
          <p:txBody>
            <a:bodyPr wrap="square" rtlCol="0">
              <a:spAutoFit/>
            </a:bodyPr>
            <a:lstStyle/>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External data interfaces with credit reporting entities, lien filing information, environmental review resources, title companies, chattel appraisal/ auction results, and associated federal agencies </a:t>
              </a: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rPr>
                <a:t>Ability for producers to electronically upload, store, and access underwriting documentation</a:t>
              </a: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Intuitive and guided user interfaces and workflows for developing credit presentations</a:t>
              </a: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Ability to implement and manage lending limits for loan officials within underwriting system</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9" name="Group 78">
            <a:extLst>
              <a:ext uri="{FF2B5EF4-FFF2-40B4-BE49-F238E27FC236}">
                <a16:creationId xmlns:a16="http://schemas.microsoft.com/office/drawing/2014/main" id="{D2951C5B-A45D-4CE6-B74C-959819D38EDA}"/>
              </a:ext>
            </a:extLst>
          </p:cNvPr>
          <p:cNvGrpSpPr/>
          <p:nvPr/>
        </p:nvGrpSpPr>
        <p:grpSpPr>
          <a:xfrm>
            <a:off x="271664" y="3648946"/>
            <a:ext cx="7206541" cy="1162733"/>
            <a:chOff x="271665" y="4340371"/>
            <a:chExt cx="6131811" cy="1162733"/>
          </a:xfrm>
        </p:grpSpPr>
        <p:sp>
          <p:nvSpPr>
            <p:cNvPr id="80" name="Rounded Rectangle 53">
              <a:extLst>
                <a:ext uri="{FF2B5EF4-FFF2-40B4-BE49-F238E27FC236}">
                  <a16:creationId xmlns:a16="http://schemas.microsoft.com/office/drawing/2014/main" id="{63AD1B81-68AF-423E-A6FC-027192EEF22A}"/>
                </a:ext>
              </a:extLst>
            </p:cNvPr>
            <p:cNvSpPr>
              <a:spLocks/>
            </p:cNvSpPr>
            <p:nvPr/>
          </p:nvSpPr>
          <p:spPr>
            <a:xfrm>
              <a:off x="271665" y="4340371"/>
              <a:ext cx="6131811" cy="940008"/>
            </a:xfrm>
            <a:prstGeom prst="roundRect">
              <a:avLst/>
            </a:prstGeom>
            <a:solidFill>
              <a:srgbClr val="74955A"/>
            </a:solidFill>
            <a:ln w="25400" cap="flat" cmpd="sng" algn="ctr">
              <a:noFill/>
              <a:prstDash val="solid"/>
            </a:ln>
            <a:effectLst/>
          </p:spPr>
          <p:txBody>
            <a:bodyPr rtlCol="0" anchor="ctr"/>
            <a:lstStyle/>
            <a:p>
              <a:pPr algn="ctr" defTabSz="1219140">
                <a:defRPr/>
              </a:pPr>
              <a:endParaRPr lang="en-US" sz="1400" b="1" i="1">
                <a:solidFill>
                  <a:srgbClr val="FFFFFF"/>
                </a:solidFill>
                <a:latin typeface="Open Sans"/>
                <a:ea typeface="Verdana" panose="020B0604030504040204" pitchFamily="34" charset="0"/>
                <a:cs typeface="Verdana" panose="020B0604030504040204" pitchFamily="34" charset="0"/>
              </a:endParaRPr>
            </a:p>
          </p:txBody>
        </p:sp>
        <p:sp>
          <p:nvSpPr>
            <p:cNvPr id="81" name="Rectangle 80">
              <a:extLst>
                <a:ext uri="{FF2B5EF4-FFF2-40B4-BE49-F238E27FC236}">
                  <a16:creationId xmlns:a16="http://schemas.microsoft.com/office/drawing/2014/main" id="{22C534B7-1AE6-422D-B1DB-EAB5ED99C4AB}"/>
                </a:ext>
              </a:extLst>
            </p:cNvPr>
            <p:cNvSpPr/>
            <p:nvPr/>
          </p:nvSpPr>
          <p:spPr bwMode="gray">
            <a:xfrm>
              <a:off x="454523" y="4373689"/>
              <a:ext cx="5595202" cy="1129415"/>
            </a:xfrm>
            <a:prstGeom prst="rect">
              <a:avLst/>
            </a:prstGeom>
            <a:noFill/>
            <a:ln w="38100" algn="ctr">
              <a:noFill/>
              <a:miter lim="800000"/>
              <a:headEnd/>
              <a:tailEnd/>
            </a:ln>
          </p:spPr>
          <p:txBody>
            <a:bodyPr wrap="square" lIns="88900" tIns="88900" rIns="88900" bIns="88900" rtlCol="0" anchor="ctr"/>
            <a:lstStyle/>
            <a:p>
              <a:pPr algn="just">
                <a:defRPr/>
              </a:pPr>
              <a:r>
                <a:rPr lang="en-US" sz="1200" kern="0" dirty="0">
                  <a:solidFill>
                    <a:schemeClr val="bg1"/>
                  </a:solidFill>
                  <a:latin typeface="Open Sans" panose="020B0606030504020204" pitchFamily="34" charset="0"/>
                  <a:ea typeface="Open Sans" panose="020B0606030504020204" pitchFamily="34" charset="0"/>
                  <a:cs typeface="Open Sans" panose="020B0606030504020204" pitchFamily="34" charset="0"/>
                </a:rPr>
                <a:t>Provide robust and enhanced tools/ capabilities for strengthened credit and risk analyses to better inform and enable FLP staff in performing underwriting and credit decisioning activities. </a:t>
              </a:r>
            </a:p>
          </p:txBody>
        </p:sp>
      </p:grpSp>
      <p:sp>
        <p:nvSpPr>
          <p:cNvPr id="82" name="Rectangle 81">
            <a:extLst>
              <a:ext uri="{FF2B5EF4-FFF2-40B4-BE49-F238E27FC236}">
                <a16:creationId xmlns:a16="http://schemas.microsoft.com/office/drawing/2014/main" id="{545B4B5E-A76C-4710-A543-D5F0BE553BD2}"/>
              </a:ext>
            </a:extLst>
          </p:cNvPr>
          <p:cNvSpPr/>
          <p:nvPr/>
        </p:nvSpPr>
        <p:spPr bwMode="gray">
          <a:xfrm>
            <a:off x="459977" y="3714788"/>
            <a:ext cx="3033372" cy="34041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1200" b="1">
                <a:solidFill>
                  <a:srgbClr val="FFFFFF"/>
                </a:solidFill>
                <a:latin typeface="Open Sans"/>
              </a:rPr>
              <a:t>The Solution</a:t>
            </a:r>
          </a:p>
        </p:txBody>
      </p:sp>
      <p:sp>
        <p:nvSpPr>
          <p:cNvPr id="84" name="Rounded Rectangle 53">
            <a:extLst>
              <a:ext uri="{FF2B5EF4-FFF2-40B4-BE49-F238E27FC236}">
                <a16:creationId xmlns:a16="http://schemas.microsoft.com/office/drawing/2014/main" id="{C09F65CE-ED90-43F1-9B4E-6FB6D30A99DC}"/>
              </a:ext>
            </a:extLst>
          </p:cNvPr>
          <p:cNvSpPr>
            <a:spLocks/>
          </p:cNvSpPr>
          <p:nvPr/>
        </p:nvSpPr>
        <p:spPr>
          <a:xfrm>
            <a:off x="5446708" y="4781052"/>
            <a:ext cx="2054027" cy="4600120"/>
          </a:xfrm>
          <a:prstGeom prst="roundRect">
            <a:avLst/>
          </a:prstGeom>
          <a:solidFill>
            <a:srgbClr val="74955A"/>
          </a:solidFill>
          <a:ln w="25400" cap="flat" cmpd="sng" algn="ctr">
            <a:noFill/>
            <a:prstDash val="solid"/>
          </a:ln>
          <a:effectLst/>
        </p:spPr>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1" i="1" u="none" strike="noStrike" kern="1200" cap="none" spc="0" normalizeH="0" baseline="0" noProof="0">
              <a:ln>
                <a:noFill/>
              </a:ln>
              <a:solidFill>
                <a:srgbClr val="FFFFFF"/>
              </a:solidFill>
              <a:effectLst/>
              <a:uLnTx/>
              <a:uFillTx/>
              <a:ea typeface="Verdana" panose="020B0604030504040204" pitchFamily="34" charset="0"/>
              <a:cs typeface="Verdana" panose="020B0604030504040204" pitchFamily="34" charset="0"/>
            </a:endParaRPr>
          </a:p>
        </p:txBody>
      </p:sp>
      <p:sp>
        <p:nvSpPr>
          <p:cNvPr id="85" name="Rectangle 84">
            <a:extLst>
              <a:ext uri="{FF2B5EF4-FFF2-40B4-BE49-F238E27FC236}">
                <a16:creationId xmlns:a16="http://schemas.microsoft.com/office/drawing/2014/main" id="{9454DD59-A793-4229-9E1B-3B056E9FA0D4}"/>
              </a:ext>
            </a:extLst>
          </p:cNvPr>
          <p:cNvSpPr/>
          <p:nvPr/>
        </p:nvSpPr>
        <p:spPr bwMode="gray">
          <a:xfrm>
            <a:off x="5534390" y="5066676"/>
            <a:ext cx="1943816" cy="1820850"/>
          </a:xfrm>
          <a:prstGeom prst="rect">
            <a:avLst/>
          </a:prstGeom>
          <a:noFill/>
          <a:ln w="38100" algn="ctr">
            <a:noFill/>
            <a:miter lim="800000"/>
            <a:headEnd/>
            <a:tailEnd/>
          </a:ln>
        </p:spPr>
        <p:txBody>
          <a:bodyPr wrap="square" lIns="88900" tIns="88900" rIns="88900" bIns="88900" rtlCol="0" anchor="ctr"/>
          <a:lstStyle/>
          <a:p>
            <a:pPr marR="0" lvl="0" algn="l" defTabSz="914400" rtl="0" eaLnBrk="1" fontAlgn="auto" latinLnBrk="0" hangingPunct="1">
              <a:lnSpc>
                <a:spcPct val="106000"/>
              </a:lnSpc>
              <a:spcBef>
                <a:spcPts val="0"/>
              </a:spcBef>
              <a:spcAft>
                <a:spcPts val="300"/>
              </a:spcAft>
              <a:buClrTx/>
              <a:buSzTx/>
              <a:tabLst/>
              <a:defRPr/>
            </a:pPr>
            <a:r>
              <a:rPr lang="en-US" sz="800" b="1" dirty="0">
                <a:solidFill>
                  <a:schemeClr val="bg1"/>
                </a:solidFill>
                <a:latin typeface="Open Sans"/>
              </a:rPr>
              <a:t>PROGRESS AT A GLANCE</a:t>
            </a:r>
            <a:endParaRPr kumimoji="0" lang="en-US" sz="800" b="1" i="0" u="none" strike="noStrike" kern="1200" cap="none" spc="0" normalizeH="0" baseline="0" noProof="0" dirty="0">
              <a:ln>
                <a:noFill/>
              </a:ln>
              <a:solidFill>
                <a:schemeClr val="bg1"/>
              </a:solidFill>
              <a:effectLst/>
              <a:uLnTx/>
              <a:uFillTx/>
              <a:latin typeface="Open Sans"/>
              <a:ea typeface="+mn-ea"/>
              <a:cs typeface="+mn-cs"/>
            </a:endParaRPr>
          </a:p>
          <a:p>
            <a:pPr marL="228600" indent="-228600" defTabSz="914400">
              <a:lnSpc>
                <a:spcPct val="106000"/>
              </a:lnSpc>
              <a:spcAft>
                <a:spcPts val="300"/>
              </a:spcAft>
              <a:buFont typeface="Arial" panose="020B0604020202020204" pitchFamily="34" charset="0"/>
              <a:buChar char="•"/>
              <a:defRPr/>
            </a:pPr>
            <a:r>
              <a:rPr kumimoji="0" lang="en-US" sz="800" b="0" i="0" u="none" strike="noStrike" kern="1200" cap="none" spc="0" normalizeH="0" baseline="0" noProof="0" dirty="0">
                <a:ln>
                  <a:noFill/>
                </a:ln>
                <a:solidFill>
                  <a:schemeClr val="bg1"/>
                </a:solidFill>
                <a:effectLst/>
                <a:uLnTx/>
                <a:uFillTx/>
                <a:latin typeface="Open Sans"/>
                <a:ea typeface="+mn-ea"/>
                <a:cs typeface="+mn-cs"/>
              </a:rPr>
              <a:t>Developing detailed business requirements and rules for Underwriting</a:t>
            </a:r>
          </a:p>
          <a:p>
            <a:pPr marL="228600" indent="-228600" defTabSz="914400">
              <a:lnSpc>
                <a:spcPct val="106000"/>
              </a:lnSpc>
              <a:spcAft>
                <a:spcPts val="300"/>
              </a:spcAft>
              <a:buFont typeface="Arial" panose="020B0604020202020204" pitchFamily="34" charset="0"/>
              <a:buChar char="•"/>
              <a:defRPr/>
            </a:pPr>
            <a:endParaRPr lang="en-US" sz="800" noProof="0" dirty="0">
              <a:solidFill>
                <a:schemeClr val="bg1"/>
              </a:solidFill>
              <a:latin typeface="Open Sans"/>
            </a:endParaRPr>
          </a:p>
          <a:p>
            <a:pPr marL="228600" indent="-228600" defTabSz="914400">
              <a:lnSpc>
                <a:spcPct val="106000"/>
              </a:lnSpc>
              <a:spcAft>
                <a:spcPts val="300"/>
              </a:spcAft>
              <a:buFont typeface="Arial" panose="020B0604020202020204" pitchFamily="34" charset="0"/>
              <a:buChar char="•"/>
              <a:defRPr/>
            </a:pPr>
            <a:r>
              <a:rPr kumimoji="0" lang="en-US" sz="800" b="0" i="0" u="none" strike="noStrike" kern="1200" cap="none" spc="0" normalizeH="0" baseline="0" noProof="0" dirty="0">
                <a:ln>
                  <a:noFill/>
                </a:ln>
                <a:solidFill>
                  <a:schemeClr val="bg1"/>
                </a:solidFill>
                <a:effectLst/>
                <a:uLnTx/>
                <a:uFillTx/>
                <a:latin typeface="Open Sans"/>
                <a:ea typeface="+mn-ea"/>
                <a:cs typeface="+mn-cs"/>
              </a:rPr>
              <a:t>Fit gap analysis of underwriting systems; Decision to go with COTS/SaaS or custom underwriting solution</a:t>
            </a:r>
          </a:p>
          <a:p>
            <a:pPr marL="228600" indent="-228600" defTabSz="914400">
              <a:lnSpc>
                <a:spcPct val="106000"/>
              </a:lnSpc>
              <a:spcAft>
                <a:spcPts val="300"/>
              </a:spcAft>
              <a:buFont typeface="Arial" panose="020B0604020202020204" pitchFamily="34" charset="0"/>
              <a:buChar char="•"/>
              <a:defRPr/>
            </a:pPr>
            <a:endParaRPr lang="en-US" sz="800" dirty="0">
              <a:solidFill>
                <a:schemeClr val="bg1"/>
              </a:solidFill>
              <a:latin typeface="Open Sans"/>
            </a:endParaRPr>
          </a:p>
          <a:p>
            <a:pPr marL="228600" indent="-228600" defTabSz="914400">
              <a:lnSpc>
                <a:spcPct val="106000"/>
              </a:lnSpc>
              <a:spcAft>
                <a:spcPts val="300"/>
              </a:spcAft>
              <a:buFont typeface="Arial" panose="020B0604020202020204" pitchFamily="34" charset="0"/>
              <a:buChar char="•"/>
              <a:defRPr/>
            </a:pPr>
            <a:r>
              <a:rPr kumimoji="0" lang="en-US" sz="800" b="0" i="0" u="none" strike="noStrike" kern="1200" cap="none" spc="0" normalizeH="0" baseline="0" noProof="0" dirty="0">
                <a:ln>
                  <a:noFill/>
                </a:ln>
                <a:solidFill>
                  <a:schemeClr val="bg1"/>
                </a:solidFill>
                <a:effectLst/>
                <a:uLnTx/>
                <a:uFillTx/>
                <a:latin typeface="Open Sans"/>
                <a:ea typeface="+mn-ea"/>
                <a:cs typeface="+mn-cs"/>
              </a:rPr>
              <a:t>Current contract for underwriting software expires in September 2025</a:t>
            </a:r>
          </a:p>
        </p:txBody>
      </p:sp>
      <p:sp>
        <p:nvSpPr>
          <p:cNvPr id="88" name="Rectangle 87">
            <a:extLst>
              <a:ext uri="{FF2B5EF4-FFF2-40B4-BE49-F238E27FC236}">
                <a16:creationId xmlns:a16="http://schemas.microsoft.com/office/drawing/2014/main" id="{79C10BD5-8886-457A-80BF-CB8A7E42EADD}"/>
              </a:ext>
            </a:extLst>
          </p:cNvPr>
          <p:cNvSpPr/>
          <p:nvPr/>
        </p:nvSpPr>
        <p:spPr bwMode="gray">
          <a:xfrm>
            <a:off x="5534389" y="8046257"/>
            <a:ext cx="2054027" cy="449588"/>
          </a:xfrm>
          <a:prstGeom prst="rect">
            <a:avLst/>
          </a:prstGeom>
          <a:noFill/>
          <a:ln w="38100" algn="ctr">
            <a:noFill/>
            <a:miter lim="800000"/>
            <a:headEnd/>
            <a:tailEnd/>
          </a:ln>
        </p:spPr>
        <p:txBody>
          <a:bodyPr wrap="square" lIns="88900" tIns="88900" rIns="88900" bIns="88900" rtlCol="0" anchor="ctr"/>
          <a:lstStyle/>
          <a:p>
            <a:pPr marR="0" lvl="0" algn="l" defTabSz="914400" rtl="0" eaLnBrk="1" fontAlgn="auto" latinLnBrk="0" hangingPunct="1">
              <a:lnSpc>
                <a:spcPct val="106000"/>
              </a:lnSpc>
              <a:spcBef>
                <a:spcPts val="0"/>
              </a:spcBef>
              <a:spcAft>
                <a:spcPts val="300"/>
              </a:spcAft>
              <a:buClrTx/>
              <a:buSzTx/>
              <a:tabLst/>
              <a:defRPr/>
            </a:pPr>
            <a:r>
              <a:rPr lang="en-US" sz="800" b="1" dirty="0">
                <a:solidFill>
                  <a:srgbClr val="F7F5F3"/>
                </a:solidFill>
                <a:latin typeface="Open Sans"/>
              </a:rPr>
              <a:t>BENEFITS OF OUTCOMES</a:t>
            </a:r>
            <a:endParaRPr kumimoji="0" lang="en-US" sz="800" b="1" i="0" u="none" strike="noStrike" kern="1200" cap="none" spc="0" normalizeH="0" baseline="0" noProof="0" dirty="0">
              <a:ln>
                <a:noFill/>
              </a:ln>
              <a:solidFill>
                <a:srgbClr val="F7F5F3"/>
              </a:solidFill>
              <a:effectLst/>
              <a:uLnTx/>
              <a:uFillTx/>
              <a:latin typeface="Open Sans"/>
              <a:ea typeface="+mn-ea"/>
              <a:cs typeface="+mn-c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rgbClr val="F7F5F3"/>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rgbClr val="F7F5F3"/>
                </a:solidFill>
                <a:latin typeface="Open Sans"/>
              </a:rPr>
              <a:t>Move to cloud to streamline software upgrade adoptions, utilize software’s full suite of capabilities, enhance data analytics capabilities</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rgbClr val="F7F5F3"/>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rgbClr val="F7F5F3"/>
                </a:solidFill>
                <a:latin typeface="Open Sans"/>
              </a:rPr>
              <a:t>FLP improved credit risk analysis</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rgbClr val="F7F5F3"/>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rgbClr val="F7F5F3"/>
                </a:solidFill>
                <a:latin typeface="Open Sans"/>
              </a:rPr>
              <a:t>Risk management tools for borrowers </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rgbClr val="F7F5F3"/>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kumimoji="0" lang="en-US" sz="800" i="0" u="none" strike="noStrike" kern="1200" cap="none" spc="0" normalizeH="0" baseline="0" noProof="0" dirty="0">
              <a:ln>
                <a:noFill/>
              </a:ln>
              <a:solidFill>
                <a:srgbClr val="F7F5F3"/>
              </a:solidFill>
              <a:effectLst/>
              <a:uLnTx/>
              <a:uFillTx/>
              <a:latin typeface="Open Sans"/>
              <a:ea typeface="+mn-ea"/>
              <a:cs typeface="+mn-cs"/>
            </a:endParaRPr>
          </a:p>
        </p:txBody>
      </p:sp>
      <p:grpSp>
        <p:nvGrpSpPr>
          <p:cNvPr id="61" name="Group 60">
            <a:extLst>
              <a:ext uri="{FF2B5EF4-FFF2-40B4-BE49-F238E27FC236}">
                <a16:creationId xmlns:a16="http://schemas.microsoft.com/office/drawing/2014/main" id="{E215212E-0235-4EA5-A5A2-4E515033AE71}"/>
              </a:ext>
            </a:extLst>
          </p:cNvPr>
          <p:cNvGrpSpPr/>
          <p:nvPr/>
        </p:nvGrpSpPr>
        <p:grpSpPr>
          <a:xfrm>
            <a:off x="1290079" y="2506802"/>
            <a:ext cx="4772529" cy="277010"/>
            <a:chOff x="2146724" y="4626891"/>
            <a:chExt cx="4772529" cy="277010"/>
          </a:xfrm>
        </p:grpSpPr>
        <p:sp>
          <p:nvSpPr>
            <p:cNvPr id="62" name="Rectangle: Rounded Corners 55">
              <a:extLst>
                <a:ext uri="{FF2B5EF4-FFF2-40B4-BE49-F238E27FC236}">
                  <a16:creationId xmlns:a16="http://schemas.microsoft.com/office/drawing/2014/main" id="{B5C699F9-B4C4-4E81-9EA6-9B0D94D6A5B8}"/>
                </a:ext>
              </a:extLst>
            </p:cNvPr>
            <p:cNvSpPr/>
            <p:nvPr/>
          </p:nvSpPr>
          <p:spPr>
            <a:xfrm>
              <a:off x="2701985" y="4628241"/>
              <a:ext cx="364454" cy="273750"/>
            </a:xfrm>
            <a:prstGeom prst="chevron">
              <a:avLst>
                <a:gd name="adj" fmla="val 21111"/>
              </a:avLst>
            </a:prstGeom>
            <a:solidFill>
              <a:srgbClr val="6C0A00"/>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pPr>
              <a:r>
                <a:rPr lang="en-US" sz="669" b="1">
                  <a:solidFill>
                    <a:prstClr val="white"/>
                  </a:solidFill>
                  <a:latin typeface="Calibri"/>
                  <a:cs typeface="Times New Roman" panose="02020603050405020304" pitchFamily="18" charset="0"/>
                </a:rPr>
                <a:t>Fit Gap</a:t>
              </a:r>
            </a:p>
          </p:txBody>
        </p:sp>
        <p:sp>
          <p:nvSpPr>
            <p:cNvPr id="63" name="Rectangle: Rounded Corners 55">
              <a:extLst>
                <a:ext uri="{FF2B5EF4-FFF2-40B4-BE49-F238E27FC236}">
                  <a16:creationId xmlns:a16="http://schemas.microsoft.com/office/drawing/2014/main" id="{511746EC-A432-42F9-B872-9378F6A6346A}"/>
                </a:ext>
              </a:extLst>
            </p:cNvPr>
            <p:cNvSpPr/>
            <p:nvPr/>
          </p:nvSpPr>
          <p:spPr>
            <a:xfrm>
              <a:off x="2146724" y="4626891"/>
              <a:ext cx="664308" cy="275100"/>
            </a:xfrm>
            <a:prstGeom prst="chevron">
              <a:avLst>
                <a:gd name="adj" fmla="val 21111"/>
              </a:avLst>
            </a:prstGeom>
            <a:solidFill>
              <a:srgbClr val="6C0A00"/>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pPr>
              <a:r>
                <a:rPr lang="en-US" sz="669" b="1">
                  <a:solidFill>
                    <a:prstClr val="white"/>
                  </a:solidFill>
                  <a:latin typeface="Calibri"/>
                  <a:cs typeface="Times New Roman" panose="02020603050405020304" pitchFamily="18" charset="0"/>
                </a:rPr>
                <a:t>Requirements</a:t>
              </a:r>
            </a:p>
          </p:txBody>
        </p:sp>
        <p:sp>
          <p:nvSpPr>
            <p:cNvPr id="64" name="Rectangle: Rounded Corners 55">
              <a:extLst>
                <a:ext uri="{FF2B5EF4-FFF2-40B4-BE49-F238E27FC236}">
                  <a16:creationId xmlns:a16="http://schemas.microsoft.com/office/drawing/2014/main" id="{5FF99CA9-AEB1-484C-9A4C-3786A27A7025}"/>
                </a:ext>
              </a:extLst>
            </p:cNvPr>
            <p:cNvSpPr/>
            <p:nvPr/>
          </p:nvSpPr>
          <p:spPr>
            <a:xfrm>
              <a:off x="5578514" y="4628162"/>
              <a:ext cx="1340739" cy="275739"/>
            </a:xfrm>
            <a:prstGeom prst="chevron">
              <a:avLst/>
            </a:prstGeom>
            <a:solidFill>
              <a:srgbClr val="6C0A00"/>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dirty="0">
                  <a:solidFill>
                    <a:prstClr val="white"/>
                  </a:solidFill>
                  <a:latin typeface="Calibri"/>
                  <a:ea typeface="Times New Roman" panose="02020603050405020304" pitchFamily="18" charset="0"/>
                  <a:cs typeface="Times New Roman" panose="02020603050405020304" pitchFamily="18" charset="0"/>
                </a:rPr>
                <a:t>Phase III</a:t>
              </a:r>
              <a:br>
                <a:rPr lang="en-US" sz="669" b="1" dirty="0">
                  <a:solidFill>
                    <a:prstClr val="white"/>
                  </a:solidFill>
                  <a:latin typeface="Calibri"/>
                  <a:ea typeface="Times New Roman" panose="02020603050405020304" pitchFamily="18" charset="0"/>
                  <a:cs typeface="Times New Roman" panose="02020603050405020304" pitchFamily="18" charset="0"/>
                </a:rPr>
              </a:br>
              <a:r>
                <a:rPr lang="en-US" sz="510" i="1" dirty="0">
                  <a:solidFill>
                    <a:prstClr val="white"/>
                  </a:solidFill>
                  <a:latin typeface="Calibri"/>
                  <a:ea typeface="Times New Roman" panose="02020603050405020304" pitchFamily="18" charset="0"/>
                  <a:cs typeface="Times New Roman" panose="02020603050405020304" pitchFamily="18" charset="0"/>
                </a:rPr>
                <a:t>Farm Operating Plan</a:t>
              </a:r>
            </a:p>
            <a:p>
              <a:pPr algn="ctr" defTabSz="582930">
                <a:lnSpc>
                  <a:spcPct val="80000"/>
                </a:lnSpc>
                <a:defRPr/>
              </a:pPr>
              <a:r>
                <a:rPr lang="en-US" sz="510" i="1" dirty="0">
                  <a:solidFill>
                    <a:prstClr val="white"/>
                  </a:solidFill>
                  <a:latin typeface="Calibri"/>
                  <a:ea typeface="Times New Roman" panose="02020603050405020304" pitchFamily="18" charset="0"/>
                  <a:cs typeface="Times New Roman" panose="02020603050405020304" pitchFamily="18" charset="0"/>
                </a:rPr>
                <a:t>Farm </a:t>
              </a:r>
              <a:r>
                <a:rPr lang="en-US" sz="510" i="1" kern="0" dirty="0">
                  <a:solidFill>
                    <a:prstClr val="white"/>
                  </a:solidFill>
                  <a:latin typeface="Calibri"/>
                </a:rPr>
                <a:t>Assessments</a:t>
              </a:r>
              <a:endParaRPr lang="en-US" sz="510" i="1" dirty="0">
                <a:solidFill>
                  <a:prstClr val="white"/>
                </a:solidFill>
                <a:latin typeface="Calibri"/>
                <a:ea typeface="Times New Roman" panose="02020603050405020304" pitchFamily="18" charset="0"/>
              </a:endParaRPr>
            </a:p>
          </p:txBody>
        </p:sp>
        <p:sp>
          <p:nvSpPr>
            <p:cNvPr id="71" name="Rectangle: Rounded Corners 55">
              <a:extLst>
                <a:ext uri="{FF2B5EF4-FFF2-40B4-BE49-F238E27FC236}">
                  <a16:creationId xmlns:a16="http://schemas.microsoft.com/office/drawing/2014/main" id="{4EDDB950-3CA0-4521-8F67-D9F11A444B4F}"/>
                </a:ext>
              </a:extLst>
            </p:cNvPr>
            <p:cNvSpPr/>
            <p:nvPr/>
          </p:nvSpPr>
          <p:spPr>
            <a:xfrm>
              <a:off x="4332921" y="4628162"/>
              <a:ext cx="1396059" cy="275739"/>
            </a:xfrm>
            <a:prstGeom prst="chevron">
              <a:avLst/>
            </a:prstGeom>
            <a:solidFill>
              <a:srgbClr val="6C0A00"/>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Phase II</a:t>
              </a:r>
            </a:p>
            <a:p>
              <a:pPr algn="ctr" defTabSz="582930">
                <a:lnSpc>
                  <a:spcPct val="80000"/>
                </a:lnSpc>
                <a:defRPr/>
              </a:pPr>
              <a:r>
                <a:rPr lang="en-US" sz="510" i="1" kern="0">
                  <a:solidFill>
                    <a:prstClr val="white"/>
                  </a:solidFill>
                  <a:latin typeface="Calibri"/>
                </a:rPr>
                <a:t>Notices &amp; Correspondences</a:t>
              </a:r>
            </a:p>
            <a:p>
              <a:pPr algn="ctr" defTabSz="582930">
                <a:defRPr/>
              </a:pPr>
              <a:r>
                <a:rPr lang="en-US" sz="510" i="1" kern="0">
                  <a:solidFill>
                    <a:prstClr val="white"/>
                  </a:solidFill>
                  <a:latin typeface="Calibri"/>
                </a:rPr>
                <a:t>Environmental Reviews</a:t>
              </a:r>
            </a:p>
          </p:txBody>
        </p:sp>
        <p:sp>
          <p:nvSpPr>
            <p:cNvPr id="118" name="Rectangle: Rounded Corners 55">
              <a:extLst>
                <a:ext uri="{FF2B5EF4-FFF2-40B4-BE49-F238E27FC236}">
                  <a16:creationId xmlns:a16="http://schemas.microsoft.com/office/drawing/2014/main" id="{367C36B4-ABB6-423C-8942-A35456560E33}"/>
                </a:ext>
              </a:extLst>
            </p:cNvPr>
            <p:cNvSpPr/>
            <p:nvPr/>
          </p:nvSpPr>
          <p:spPr>
            <a:xfrm>
              <a:off x="3105272" y="4628162"/>
              <a:ext cx="1396062" cy="275739"/>
            </a:xfrm>
            <a:prstGeom prst="chevron">
              <a:avLst/>
            </a:prstGeom>
            <a:solidFill>
              <a:srgbClr val="6C0A00"/>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Phase I</a:t>
              </a:r>
            </a:p>
            <a:p>
              <a:pPr algn="ctr" defTabSz="582930">
                <a:lnSpc>
                  <a:spcPct val="80000"/>
                </a:lnSpc>
                <a:defRPr/>
              </a:pPr>
              <a:r>
                <a:rPr lang="en-US" sz="510" i="1">
                  <a:solidFill>
                    <a:prstClr val="white"/>
                  </a:solidFill>
                  <a:latin typeface="Calibri"/>
                  <a:ea typeface="Times New Roman" panose="02020603050405020304" pitchFamily="18" charset="0"/>
                  <a:cs typeface="Times New Roman" panose="02020603050405020304" pitchFamily="18" charset="0"/>
                </a:rPr>
                <a:t>Integration with Loan Applications</a:t>
              </a:r>
              <a:endParaRPr lang="en-US" sz="510" i="1">
                <a:solidFill>
                  <a:prstClr val="white"/>
                </a:solidFill>
                <a:latin typeface="Calibri"/>
                <a:ea typeface="Times New Roman" panose="02020603050405020304" pitchFamily="18" charset="0"/>
              </a:endParaRPr>
            </a:p>
          </p:txBody>
        </p:sp>
      </p:grpSp>
      <p:grpSp>
        <p:nvGrpSpPr>
          <p:cNvPr id="125" name="Group 124">
            <a:extLst>
              <a:ext uri="{FF2B5EF4-FFF2-40B4-BE49-F238E27FC236}">
                <a16:creationId xmlns:a16="http://schemas.microsoft.com/office/drawing/2014/main" id="{09273E82-EC5D-4DAE-9967-A665688F64B8}"/>
              </a:ext>
            </a:extLst>
          </p:cNvPr>
          <p:cNvGrpSpPr/>
          <p:nvPr/>
        </p:nvGrpSpPr>
        <p:grpSpPr>
          <a:xfrm>
            <a:off x="-2144" y="6395"/>
            <a:ext cx="7776689" cy="983515"/>
            <a:chOff x="-2144" y="6395"/>
            <a:chExt cx="7776689" cy="983515"/>
          </a:xfrm>
        </p:grpSpPr>
        <p:sp>
          <p:nvSpPr>
            <p:cNvPr id="126" name="Rectangle 2">
              <a:extLst>
                <a:ext uri="{FF2B5EF4-FFF2-40B4-BE49-F238E27FC236}">
                  <a16:creationId xmlns:a16="http://schemas.microsoft.com/office/drawing/2014/main" id="{78CB53D5-720C-4035-80D3-17A9421C7F5B}"/>
                </a:ext>
              </a:extLst>
            </p:cNvPr>
            <p:cNvSpPr txBox="1">
              <a:spLocks noChangeArrowheads="1"/>
            </p:cNvSpPr>
            <p:nvPr/>
          </p:nvSpPr>
          <p:spPr>
            <a:xfrm>
              <a:off x="609" y="6395"/>
              <a:ext cx="7767539"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1100" b="1" i="1" u="none" strike="noStrike" kern="1200" cap="none" spc="0" normalizeH="0" baseline="0" noProof="0">
                <a:ln>
                  <a:noFill/>
                </a:ln>
                <a:solidFill>
                  <a:prstClr val="white"/>
                </a:solidFill>
                <a:effectLst/>
                <a:uLnTx/>
                <a:uFillTx/>
                <a:latin typeface="Calibri" panose="020F0502020204030204"/>
                <a:ea typeface="+mj-ea"/>
                <a:cs typeface="Calibri" panose="020F0502020204030204" pitchFamily="34" charset="0"/>
              </a:endParaRPr>
            </a:p>
          </p:txBody>
        </p:sp>
        <p:grpSp>
          <p:nvGrpSpPr>
            <p:cNvPr id="127" name="Group 126">
              <a:extLst>
                <a:ext uri="{FF2B5EF4-FFF2-40B4-BE49-F238E27FC236}">
                  <a16:creationId xmlns:a16="http://schemas.microsoft.com/office/drawing/2014/main" id="{254339D4-99F0-4A5B-B1D9-E8D55235DC3E}"/>
                </a:ext>
              </a:extLst>
            </p:cNvPr>
            <p:cNvGrpSpPr/>
            <p:nvPr/>
          </p:nvGrpSpPr>
          <p:grpSpPr>
            <a:xfrm>
              <a:off x="-2144" y="220157"/>
              <a:ext cx="7776689" cy="769753"/>
              <a:chOff x="7919513" y="220157"/>
              <a:chExt cx="7719939" cy="769753"/>
            </a:xfrm>
          </p:grpSpPr>
          <p:pic>
            <p:nvPicPr>
              <p:cNvPr id="128" name="Picture 127">
                <a:extLst>
                  <a:ext uri="{FF2B5EF4-FFF2-40B4-BE49-F238E27FC236}">
                    <a16:creationId xmlns:a16="http://schemas.microsoft.com/office/drawing/2014/main" id="{299021EC-2085-4ECC-A6C2-B14F4A3ADE97}"/>
                  </a:ext>
                </a:extLst>
              </p:cNvPr>
              <p:cNvPicPr>
                <a:picLocks/>
              </p:cNvPicPr>
              <p:nvPr/>
            </p:nvPicPr>
            <p:blipFill rotWithShape="1">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p:blipFill>
            <p:spPr>
              <a:xfrm>
                <a:off x="7919513" y="220157"/>
                <a:ext cx="7713590" cy="769753"/>
              </a:xfrm>
              <a:prstGeom prst="rect">
                <a:avLst/>
              </a:prstGeom>
            </p:spPr>
          </p:pic>
          <p:sp>
            <p:nvSpPr>
              <p:cNvPr id="129" name="Rectangle 128">
                <a:extLst>
                  <a:ext uri="{FF2B5EF4-FFF2-40B4-BE49-F238E27FC236}">
                    <a16:creationId xmlns:a16="http://schemas.microsoft.com/office/drawing/2014/main" id="{CBF8C5C7-D460-4C21-AC49-287E53A0563E}"/>
                  </a:ext>
                </a:extLst>
              </p:cNvPr>
              <p:cNvSpPr/>
              <p:nvPr/>
            </p:nvSpPr>
            <p:spPr>
              <a:xfrm>
                <a:off x="7925862" y="227149"/>
                <a:ext cx="7713590" cy="68824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61406">
                  <a:defRPr/>
                </a:pPr>
                <a:endParaRPr lang="en-US" sz="1817">
                  <a:solidFill>
                    <a:prstClr val="white"/>
                  </a:solidFill>
                  <a:latin typeface="Calibri" panose="020F0502020204030204"/>
                </a:endParaRPr>
              </a:p>
            </p:txBody>
          </p:sp>
          <p:sp>
            <p:nvSpPr>
              <p:cNvPr id="130" name="TextBox 129">
                <a:extLst>
                  <a:ext uri="{FF2B5EF4-FFF2-40B4-BE49-F238E27FC236}">
                    <a16:creationId xmlns:a16="http://schemas.microsoft.com/office/drawing/2014/main" id="{4FE8B29C-1638-4EF8-9DA0-BADE3C43EEF7}"/>
                  </a:ext>
                </a:extLst>
              </p:cNvPr>
              <p:cNvSpPr txBox="1"/>
              <p:nvPr/>
            </p:nvSpPr>
            <p:spPr>
              <a:xfrm>
                <a:off x="8095664" y="388511"/>
                <a:ext cx="5313929" cy="461665"/>
              </a:xfrm>
              <a:prstGeom prst="rect">
                <a:avLst/>
              </a:prstGeom>
              <a:noFill/>
            </p:spPr>
            <p:txBody>
              <a:bodyPr wrap="square" rtlCol="0">
                <a:spAutoFit/>
              </a:bodyPr>
              <a:lstStyle/>
              <a:p>
                <a:pPr defTabSz="461406">
                  <a:defRPr/>
                </a:pPr>
                <a:r>
                  <a:rPr lang="en-US" sz="2400">
                    <a:latin typeface="Open Sans" panose="020B0606030504020204" pitchFamily="34" charset="0"/>
                    <a:ea typeface="Open Sans" panose="020B0606030504020204" pitchFamily="34" charset="0"/>
                    <a:cs typeface="Open Sans" panose="020B0606030504020204" pitchFamily="34" charset="0"/>
                  </a:rPr>
                  <a:t>Modernizing FLP’s Mission Delivery</a:t>
                </a:r>
              </a:p>
            </p:txBody>
          </p:sp>
          <p:sp>
            <p:nvSpPr>
              <p:cNvPr id="131" name="TextBox 130">
                <a:extLst>
                  <a:ext uri="{FF2B5EF4-FFF2-40B4-BE49-F238E27FC236}">
                    <a16:creationId xmlns:a16="http://schemas.microsoft.com/office/drawing/2014/main" id="{2E7F94B1-CCF1-45D5-ADA2-44C2EEDF143C}"/>
                  </a:ext>
                </a:extLst>
              </p:cNvPr>
              <p:cNvSpPr txBox="1"/>
              <p:nvPr/>
            </p:nvSpPr>
            <p:spPr>
              <a:xfrm>
                <a:off x="8124162" y="224603"/>
                <a:ext cx="4461914" cy="248496"/>
              </a:xfrm>
              <a:prstGeom prst="rect">
                <a:avLst/>
              </a:prstGeom>
              <a:noFill/>
            </p:spPr>
            <p:txBody>
              <a:bodyPr wrap="square" rtlCol="0">
                <a:spAutoFit/>
              </a:bodyPr>
              <a:lstStyle/>
              <a:p>
                <a:pPr defTabSz="461406">
                  <a:defRPr/>
                </a:pPr>
                <a:endParaRPr lang="en-US" sz="1009" b="1" dirty="0">
                  <a:solidFill>
                    <a:srgbClr val="C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32" name="Picture 131">
                <a:extLst>
                  <a:ext uri="{FF2B5EF4-FFF2-40B4-BE49-F238E27FC236}">
                    <a16:creationId xmlns:a16="http://schemas.microsoft.com/office/drawing/2014/main" id="{EF41FC7A-1A65-4540-AEEC-857412CA3EEC}"/>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6931" b="99340" l="1852" r="97593">
                            <a14:foregroundMark x1="5370" y1="22442" x2="5370" y2="22442"/>
                            <a14:foregroundMark x1="30000" y1="23762" x2="30000" y2="23762"/>
                            <a14:foregroundMark x1="63889" y1="11221" x2="63889" y2="11221"/>
                            <a14:foregroundMark x1="85556" y1="17162" x2="85556" y2="17162"/>
                            <a14:foregroundMark x1="93704" y1="42244" x2="93704" y2="42244"/>
                            <a14:foregroundMark x1="97407" y1="56436" x2="97407" y2="56436"/>
                            <a14:foregroundMark x1="83333" y1="69307" x2="83333" y2="69307"/>
                            <a14:foregroundMark x1="88333" y1="66997" x2="88333" y2="66997"/>
                            <a14:foregroundMark x1="93333" y1="67657" x2="93333" y2="67657"/>
                            <a14:foregroundMark x1="54444" y1="70957" x2="92963" y2="66007"/>
                            <a14:foregroundMark x1="92963" y1="66007" x2="93148" y2="66007"/>
                            <a14:foregroundMark x1="95370" y1="68317" x2="95370" y2="68317"/>
                            <a14:foregroundMark x1="97407" y1="66337" x2="96111" y2="66337"/>
                            <a14:foregroundMark x1="97593" y1="65017" x2="97593" y2="65017"/>
                            <a14:foregroundMark x1="46481" y1="73267" x2="46481" y2="73267"/>
                            <a14:foregroundMark x1="57037" y1="71617" x2="16667" y2="85809"/>
                            <a14:foregroundMark x1="91296" y1="93729" x2="42222" y2="89109"/>
                            <a14:foregroundMark x1="42222" y1="89109" x2="23519" y2="99340"/>
                            <a14:foregroundMark x1="5926" y1="92409" x2="5926" y2="92409"/>
                            <a14:foregroundMark x1="4815" y1="93399" x2="4815" y2="93399"/>
                            <a14:foregroundMark x1="22222" y1="22442" x2="22222" y2="22442"/>
                            <a14:foregroundMark x1="22222" y1="16832" x2="22222" y2="16832"/>
                            <a14:foregroundMark x1="1852" y1="7591" x2="7778" y2="6931"/>
                            <a14:foregroundMark x1="6296" y1="66997" x2="27037" y2="69307"/>
                            <a14:foregroundMark x1="29815" y1="16172" x2="29815" y2="16172"/>
                            <a14:foregroundMark x1="2778" y1="78878" x2="16111" y2="76568"/>
                            <a14:foregroundMark x1="20741" y1="76898" x2="20741" y2="76898"/>
                            <a14:foregroundMark x1="21667" y1="76568" x2="21667" y2="76568"/>
                            <a14:foregroundMark x1="32407" y1="72277" x2="32407" y2="72277"/>
                            <a14:foregroundMark x1="33148" y1="72607" x2="33148" y2="72607"/>
                          </a14:backgroundRemoval>
                        </a14:imgEffect>
                      </a14:imgLayer>
                    </a14:imgProps>
                  </a:ext>
                  <a:ext uri="{28A0092B-C50C-407E-A947-70E740481C1C}">
                    <a14:useLocalDpi xmlns:a14="http://schemas.microsoft.com/office/drawing/2010/main" val="0"/>
                  </a:ext>
                </a:extLst>
              </a:blip>
              <a:stretch>
                <a:fillRect/>
              </a:stretch>
            </p:blipFill>
            <p:spPr>
              <a:xfrm>
                <a:off x="15013647" y="538119"/>
                <a:ext cx="481434" cy="270138"/>
              </a:xfrm>
              <a:prstGeom prst="rect">
                <a:avLst/>
              </a:prstGeom>
            </p:spPr>
          </p:pic>
        </p:grpSp>
      </p:grpSp>
      <p:cxnSp>
        <p:nvCxnSpPr>
          <p:cNvPr id="136" name="Straight Connector 135">
            <a:extLst>
              <a:ext uri="{FF2B5EF4-FFF2-40B4-BE49-F238E27FC236}">
                <a16:creationId xmlns:a16="http://schemas.microsoft.com/office/drawing/2014/main" id="{001DFB4D-CF3B-474D-A5CA-754E5651D0E9}"/>
              </a:ext>
            </a:extLst>
          </p:cNvPr>
          <p:cNvCxnSpPr/>
          <p:nvPr/>
        </p:nvCxnSpPr>
        <p:spPr>
          <a:xfrm>
            <a:off x="5285368" y="7011769"/>
            <a:ext cx="1554480" cy="0"/>
          </a:xfrm>
          <a:prstGeom prst="line">
            <a:avLst/>
          </a:prstGeom>
          <a:noFill/>
          <a:ln w="19050" cap="flat" cmpd="sng" algn="ctr">
            <a:solidFill>
              <a:srgbClr val="D2DFEA"/>
            </a:solidFill>
            <a:prstDash val="solid"/>
            <a:miter lim="800000"/>
          </a:ln>
          <a:effectLst/>
        </p:spPr>
      </p:cxnSp>
      <p:grpSp>
        <p:nvGrpSpPr>
          <p:cNvPr id="6" name="Group 5">
            <a:extLst>
              <a:ext uri="{FF2B5EF4-FFF2-40B4-BE49-F238E27FC236}">
                <a16:creationId xmlns:a16="http://schemas.microsoft.com/office/drawing/2014/main" id="{43984761-1901-4D18-BEE3-6C225A9A0D84}"/>
              </a:ext>
            </a:extLst>
          </p:cNvPr>
          <p:cNvGrpSpPr/>
          <p:nvPr/>
        </p:nvGrpSpPr>
        <p:grpSpPr>
          <a:xfrm>
            <a:off x="363628" y="8437716"/>
            <a:ext cx="4912906" cy="1234404"/>
            <a:chOff x="363628" y="8437716"/>
            <a:chExt cx="4912906" cy="1234404"/>
          </a:xfrm>
        </p:grpSpPr>
        <p:sp>
          <p:nvSpPr>
            <p:cNvPr id="44" name="Parallelogram 43">
              <a:extLst>
                <a:ext uri="{FF2B5EF4-FFF2-40B4-BE49-F238E27FC236}">
                  <a16:creationId xmlns:a16="http://schemas.microsoft.com/office/drawing/2014/main" id="{6B7827A6-4F11-4E35-8822-4EF648A497DF}"/>
                </a:ext>
              </a:extLst>
            </p:cNvPr>
            <p:cNvSpPr/>
            <p:nvPr/>
          </p:nvSpPr>
          <p:spPr>
            <a:xfrm>
              <a:off x="363628" y="8437716"/>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lang="en-US" sz="1200" b="1" kern="0">
                  <a:solidFill>
                    <a:srgbClr val="FFFFFF"/>
                  </a:solidFill>
                  <a:latin typeface="Open Sans"/>
                  <a:cs typeface="Arial" panose="020B0604020202020204" pitchFamily="34" charset="0"/>
                </a:rPr>
                <a:t>Phase III</a:t>
              </a:r>
              <a:endParaRPr kumimoji="0" lang="en-US" sz="1200" b="0" i="0" u="none" strike="noStrike" kern="0" cap="none" spc="0" normalizeH="0" baseline="0" noProof="0">
                <a:ln>
                  <a:noFill/>
                </a:ln>
                <a:solidFill>
                  <a:srgbClr val="FFFFFF"/>
                </a:solidFill>
                <a:effectLst/>
                <a:uLnTx/>
                <a:uFillTx/>
                <a:latin typeface="Open Sans"/>
                <a:cs typeface="Arial" panose="020B0604020202020204" pitchFamily="34" charset="0"/>
              </a:endParaRPr>
            </a:p>
          </p:txBody>
        </p:sp>
        <p:sp>
          <p:nvSpPr>
            <p:cNvPr id="46" name="TextBox 45">
              <a:extLst>
                <a:ext uri="{FF2B5EF4-FFF2-40B4-BE49-F238E27FC236}">
                  <a16:creationId xmlns:a16="http://schemas.microsoft.com/office/drawing/2014/main" id="{24ED3E16-5839-49E0-BBFC-71F0D5D8F372}"/>
                </a:ext>
              </a:extLst>
            </p:cNvPr>
            <p:cNvSpPr txBox="1"/>
            <p:nvPr/>
          </p:nvSpPr>
          <p:spPr>
            <a:xfrm>
              <a:off x="483922" y="8671846"/>
              <a:ext cx="4792612" cy="1000274"/>
            </a:xfrm>
            <a:prstGeom prst="rect">
              <a:avLst/>
            </a:prstGeom>
            <a:noFill/>
          </p:spPr>
          <p:txBody>
            <a:bodyPr wrap="square" rtlCol="0">
              <a:spAutoFit/>
            </a:bodyPr>
            <a:lstStyle/>
            <a:p>
              <a:pPr marL="171450" marR="0" lvl="0" indent="-171450" algn="just"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Automated Underwriting System or similar tools to synthesize credit risk analyses to facilitate loan decision-making via reports and insights</a:t>
              </a:r>
            </a:p>
            <a:p>
              <a:pPr marL="171450" marR="0" lvl="0" indent="-171450" algn="just"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Ability to expand underwriting metrics </a:t>
              </a:r>
            </a:p>
            <a:p>
              <a:pPr marL="171450" marR="0" lvl="0" indent="-171450" algn="just"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Trend analysis over time (e.g., track ratios, profitability factors) for a particular borrower and/ or at the portfolio level</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sp>
        <p:nvSpPr>
          <p:cNvPr id="47" name="Rectangle 2">
            <a:extLst>
              <a:ext uri="{FF2B5EF4-FFF2-40B4-BE49-F238E27FC236}">
                <a16:creationId xmlns:a16="http://schemas.microsoft.com/office/drawing/2014/main" id="{C11D94D4-3089-416B-B36A-F72B1575F826}"/>
              </a:ext>
            </a:extLst>
          </p:cNvPr>
          <p:cNvSpPr txBox="1">
            <a:spLocks noChangeArrowheads="1"/>
          </p:cNvSpPr>
          <p:nvPr/>
        </p:nvSpPr>
        <p:spPr>
          <a:xfrm>
            <a:off x="0" y="9780650"/>
            <a:ext cx="7772400"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a:defRPr/>
            </a:pPr>
            <a:r>
              <a:rPr kumimoji="0" lang="en-US" sz="800" b="1" i="0" u="none" strike="noStrike" kern="1200" cap="none" spc="0" normalizeH="0" baseline="0" noProof="0">
                <a:ln>
                  <a:noFill/>
                </a:ln>
                <a:effectLst/>
                <a:uLnTx/>
                <a:uFillTx/>
                <a:latin typeface="Open Sans"/>
                <a:ea typeface="+mn-ea"/>
                <a:cs typeface="+mn-cs"/>
              </a:rPr>
              <a:t>Farm Service Agency  |  Farm Loan Programs</a:t>
            </a:r>
          </a:p>
        </p:txBody>
      </p:sp>
      <p:grpSp>
        <p:nvGrpSpPr>
          <p:cNvPr id="3" name="Group 2">
            <a:extLst>
              <a:ext uri="{FF2B5EF4-FFF2-40B4-BE49-F238E27FC236}">
                <a16:creationId xmlns:a16="http://schemas.microsoft.com/office/drawing/2014/main" id="{8461F2B6-C09D-47F9-B2E7-11E3FDA0A53E}"/>
              </a:ext>
            </a:extLst>
          </p:cNvPr>
          <p:cNvGrpSpPr/>
          <p:nvPr/>
        </p:nvGrpSpPr>
        <p:grpSpPr>
          <a:xfrm>
            <a:off x="363628" y="5046018"/>
            <a:ext cx="5040280" cy="622899"/>
            <a:chOff x="363628" y="5046018"/>
            <a:chExt cx="5040280" cy="622899"/>
          </a:xfrm>
        </p:grpSpPr>
        <p:grpSp>
          <p:nvGrpSpPr>
            <p:cNvPr id="75" name="Group 74">
              <a:extLst>
                <a:ext uri="{FF2B5EF4-FFF2-40B4-BE49-F238E27FC236}">
                  <a16:creationId xmlns:a16="http://schemas.microsoft.com/office/drawing/2014/main" id="{51D4B26A-1450-474B-A987-A59B538A9567}"/>
                </a:ext>
              </a:extLst>
            </p:cNvPr>
            <p:cNvGrpSpPr/>
            <p:nvPr/>
          </p:nvGrpSpPr>
          <p:grpSpPr>
            <a:xfrm>
              <a:off x="363628" y="5046018"/>
              <a:ext cx="2829272" cy="388100"/>
              <a:chOff x="312505" y="5892243"/>
              <a:chExt cx="2829272" cy="388100"/>
            </a:xfrm>
          </p:grpSpPr>
          <p:sp>
            <p:nvSpPr>
              <p:cNvPr id="76" name="Parallelogram 75">
                <a:extLst>
                  <a:ext uri="{FF2B5EF4-FFF2-40B4-BE49-F238E27FC236}">
                    <a16:creationId xmlns:a16="http://schemas.microsoft.com/office/drawing/2014/main" id="{A06FD083-167B-45C9-914E-8CF3C19CA55D}"/>
                  </a:ext>
                </a:extLst>
              </p:cNvPr>
              <p:cNvSpPr/>
              <p:nvPr/>
            </p:nvSpPr>
            <p:spPr>
              <a:xfrm>
                <a:off x="376303" y="5912902"/>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lang="en-US" sz="1200" b="1" kern="0" dirty="0">
                    <a:solidFill>
                      <a:srgbClr val="FFFFFF"/>
                    </a:solidFill>
                    <a:latin typeface="Open Sans"/>
                    <a:cs typeface="Arial" panose="020B0604020202020204" pitchFamily="34" charset="0"/>
                  </a:rPr>
                  <a:t>Requirements &amp; Fit Gap</a:t>
                </a:r>
                <a:endParaRPr kumimoji="0" lang="en-US" sz="1200" b="0" i="0" u="none" strike="noStrike" kern="0" cap="none" spc="0" normalizeH="0" baseline="0" noProof="0" dirty="0">
                  <a:ln>
                    <a:noFill/>
                  </a:ln>
                  <a:solidFill>
                    <a:srgbClr val="FFFFFF"/>
                  </a:solidFill>
                  <a:effectLst/>
                  <a:uLnTx/>
                  <a:uFillTx/>
                  <a:latin typeface="Open Sans"/>
                  <a:cs typeface="Arial" panose="020B0604020202020204" pitchFamily="34" charset="0"/>
                </a:endParaRPr>
              </a:p>
            </p:txBody>
          </p:sp>
          <p:sp>
            <p:nvSpPr>
              <p:cNvPr id="77" name="Oval 76">
                <a:extLst>
                  <a:ext uri="{FF2B5EF4-FFF2-40B4-BE49-F238E27FC236}">
                    <a16:creationId xmlns:a16="http://schemas.microsoft.com/office/drawing/2014/main" id="{9D41E19D-7468-4D15-9338-98EB2FAE29EF}"/>
                  </a:ext>
                </a:extLst>
              </p:cNvPr>
              <p:cNvSpPr/>
              <p:nvPr/>
            </p:nvSpPr>
            <p:spPr>
              <a:xfrm>
                <a:off x="312505" y="5892243"/>
                <a:ext cx="216119"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5400" b="1" kern="0" dirty="0">
                    <a:solidFill>
                      <a:srgbClr val="D2DFEA"/>
                    </a:solidFill>
                    <a:latin typeface="Open Sans"/>
                    <a:cs typeface="Arial" panose="020B0604020202020204" pitchFamily="34" charset="0"/>
                  </a:rPr>
                  <a:t>1</a:t>
                </a:r>
                <a:endPar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endParaRPr>
              </a:p>
            </p:txBody>
          </p:sp>
        </p:grpSp>
        <p:sp>
          <p:nvSpPr>
            <p:cNvPr id="49" name="TextBox 48">
              <a:extLst>
                <a:ext uri="{FF2B5EF4-FFF2-40B4-BE49-F238E27FC236}">
                  <a16:creationId xmlns:a16="http://schemas.microsoft.com/office/drawing/2014/main" id="{ED848DE2-7D92-415F-ACC5-54CCE4FB1CEA}"/>
                </a:ext>
              </a:extLst>
            </p:cNvPr>
            <p:cNvSpPr txBox="1"/>
            <p:nvPr/>
          </p:nvSpPr>
          <p:spPr>
            <a:xfrm>
              <a:off x="483922" y="5279067"/>
              <a:ext cx="4919986" cy="389850"/>
            </a:xfrm>
            <a:prstGeom prst="rect">
              <a:avLst/>
            </a:prstGeom>
            <a:noFill/>
          </p:spPr>
          <p:txBody>
            <a:bodyPr wrap="square" rtlCol="0">
              <a:spAutoFit/>
            </a:bodyPr>
            <a:lstStyle/>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Develop Detailed business requirements and rules for Underwriting</a:t>
              </a:r>
            </a:p>
            <a:p>
              <a:pPr marL="171450" marR="0" lvl="0" indent="-171450" algn="just" defTabSz="457200" rtl="0" eaLnBrk="1" fontAlgn="auto" latinLnBrk="0" hangingPunct="1">
                <a:spcBef>
                  <a:spcPts val="0"/>
                </a:spcBef>
                <a:spcAft>
                  <a:spcPts val="400"/>
                </a:spcAft>
                <a:buClrTx/>
                <a:buSzTx/>
                <a:buFont typeface="Arial" panose="020B0604020202020204" pitchFamily="34" charset="0"/>
                <a:buChar char="•"/>
                <a:tabLst/>
                <a:defRPr/>
              </a:pPr>
              <a:r>
                <a:rPr lang="en-US" sz="800" kern="0" dirty="0">
                  <a:solidFill>
                    <a:prstClr val="black"/>
                  </a:solidFill>
                  <a:latin typeface="Open Sans" panose="020B0606030504020204" pitchFamily="34" charset="0"/>
                  <a:ea typeface="Open Sans" panose="020B0606030504020204" pitchFamily="34" charset="0"/>
                  <a:cs typeface="Open Sans" panose="020B0606030504020204" pitchFamily="34" charset="0"/>
                </a:rPr>
                <a:t>Holistic fit gap analysis of underwriting systems based upon requirements</a:t>
              </a:r>
              <a:endParaRPr kumimoji="0" lang="en-US" sz="8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sp>
        <p:nvSpPr>
          <p:cNvPr id="73" name="Oval 72">
            <a:extLst>
              <a:ext uri="{FF2B5EF4-FFF2-40B4-BE49-F238E27FC236}">
                <a16:creationId xmlns:a16="http://schemas.microsoft.com/office/drawing/2014/main" id="{ADC01697-671E-47B7-A252-FF97FA2A3C10}"/>
              </a:ext>
            </a:extLst>
          </p:cNvPr>
          <p:cNvSpPr/>
          <p:nvPr/>
        </p:nvSpPr>
        <p:spPr>
          <a:xfrm>
            <a:off x="255444" y="7093979"/>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5400" b="1" kern="0" dirty="0">
                <a:solidFill>
                  <a:srgbClr val="D2DFEA"/>
                </a:solidFill>
                <a:latin typeface="Open Sans"/>
                <a:cs typeface="Arial" panose="020B0604020202020204" pitchFamily="34" charset="0"/>
              </a:rPr>
              <a:t>3</a:t>
            </a:r>
            <a:endPar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endParaRPr>
          </a:p>
        </p:txBody>
      </p:sp>
      <p:sp>
        <p:nvSpPr>
          <p:cNvPr id="45" name="Oval 44">
            <a:extLst>
              <a:ext uri="{FF2B5EF4-FFF2-40B4-BE49-F238E27FC236}">
                <a16:creationId xmlns:a16="http://schemas.microsoft.com/office/drawing/2014/main" id="{13BDDE92-0134-498F-BFCF-C3E249DA0A63}"/>
              </a:ext>
            </a:extLst>
          </p:cNvPr>
          <p:cNvSpPr/>
          <p:nvPr/>
        </p:nvSpPr>
        <p:spPr>
          <a:xfrm>
            <a:off x="255444" y="8417057"/>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5400" b="1" kern="0" dirty="0">
                <a:solidFill>
                  <a:srgbClr val="D2DFEA"/>
                </a:solidFill>
                <a:latin typeface="Open Sans"/>
                <a:cs typeface="Arial" panose="020B0604020202020204" pitchFamily="34" charset="0"/>
              </a:rPr>
              <a:t>4</a:t>
            </a:r>
            <a:endPar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endParaRPr>
          </a:p>
        </p:txBody>
      </p:sp>
      <p:sp>
        <p:nvSpPr>
          <p:cNvPr id="11" name="Star: 5 Points 10">
            <a:extLst>
              <a:ext uri="{FF2B5EF4-FFF2-40B4-BE49-F238E27FC236}">
                <a16:creationId xmlns:a16="http://schemas.microsoft.com/office/drawing/2014/main" id="{D3440707-10C5-416E-AFA1-0C8CE34229C9}"/>
              </a:ext>
            </a:extLst>
          </p:cNvPr>
          <p:cNvSpPr/>
          <p:nvPr/>
        </p:nvSpPr>
        <p:spPr>
          <a:xfrm>
            <a:off x="5651213" y="2812511"/>
            <a:ext cx="182880" cy="182880"/>
          </a:xfrm>
          <a:prstGeom prst="star5">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E8247117-305C-40A0-8F2E-3BE5C6F053C7}"/>
              </a:ext>
            </a:extLst>
          </p:cNvPr>
          <p:cNvSpPr txBox="1"/>
          <p:nvPr/>
        </p:nvSpPr>
        <p:spPr>
          <a:xfrm>
            <a:off x="4559679" y="2988498"/>
            <a:ext cx="1340739" cy="291811"/>
          </a:xfrm>
          <a:prstGeom prst="rect">
            <a:avLst/>
          </a:prstGeom>
          <a:noFill/>
        </p:spPr>
        <p:txBody>
          <a:bodyPr wrap="square">
            <a:spAutoFit/>
          </a:bodyPr>
          <a:lstStyle/>
          <a:p>
            <a:pPr defTabSz="582930">
              <a:lnSpc>
                <a:spcPct val="80000"/>
              </a:lnSpc>
              <a:defRPr/>
            </a:pPr>
            <a:r>
              <a:rPr lang="en-US" sz="800" b="1" dirty="0">
                <a:latin typeface="Calibri"/>
                <a:ea typeface="Times New Roman" panose="02020603050405020304" pitchFamily="18" charset="0"/>
                <a:cs typeface="Times New Roman" panose="02020603050405020304" pitchFamily="18" charset="0"/>
              </a:rPr>
              <a:t>Moody’s Farm Business Plan Contract Expires 9/25</a:t>
            </a:r>
            <a:endParaRPr lang="en-US" sz="800" b="1" dirty="0">
              <a:latin typeface="Calibri"/>
              <a:ea typeface="Times New Roman" panose="02020603050405020304" pitchFamily="18" charset="0"/>
            </a:endParaRPr>
          </a:p>
        </p:txBody>
      </p:sp>
      <p:sp>
        <p:nvSpPr>
          <p:cNvPr id="50" name="TextBox 49">
            <a:extLst>
              <a:ext uri="{FF2B5EF4-FFF2-40B4-BE49-F238E27FC236}">
                <a16:creationId xmlns:a16="http://schemas.microsoft.com/office/drawing/2014/main" id="{09A286AA-9DD7-4C0F-9564-507142B82CC3}"/>
              </a:ext>
            </a:extLst>
          </p:cNvPr>
          <p:cNvSpPr txBox="1"/>
          <p:nvPr/>
        </p:nvSpPr>
        <p:spPr>
          <a:xfrm>
            <a:off x="7365192" y="9810738"/>
            <a:ext cx="235962" cy="215444"/>
          </a:xfrm>
          <a:prstGeom prst="rect">
            <a:avLst/>
          </a:prstGeom>
          <a:noFill/>
        </p:spPr>
        <p:txBody>
          <a:bodyPr wrap="none" rtlCol="0">
            <a:spAutoFit/>
          </a:bodyPr>
          <a:lstStyle/>
          <a:p>
            <a:r>
              <a:rPr lang="en-US" sz="800" b="1" dirty="0">
                <a:solidFill>
                  <a:schemeClr val="bg1"/>
                </a:solidFill>
              </a:rPr>
              <a:t>6</a:t>
            </a:r>
          </a:p>
        </p:txBody>
      </p:sp>
    </p:spTree>
    <p:extLst>
      <p:ext uri="{BB962C8B-B14F-4D97-AF65-F5344CB8AC3E}">
        <p14:creationId xmlns:p14="http://schemas.microsoft.com/office/powerpoint/2010/main" val="4007461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 name="Table 96">
            <a:extLst>
              <a:ext uri="{FF2B5EF4-FFF2-40B4-BE49-F238E27FC236}">
                <a16:creationId xmlns:a16="http://schemas.microsoft.com/office/drawing/2014/main" id="{B25DB9FA-D30C-47A9-9B8B-A7C0A2B24DAE}"/>
              </a:ext>
            </a:extLst>
          </p:cNvPr>
          <p:cNvGraphicFramePr>
            <a:graphicFrameLocks noGrp="1"/>
          </p:cNvGraphicFramePr>
          <p:nvPr>
            <p:extLst>
              <p:ext uri="{D42A27DB-BD31-4B8C-83A1-F6EECF244321}">
                <p14:modId xmlns:p14="http://schemas.microsoft.com/office/powerpoint/2010/main" val="596879832"/>
              </p:ext>
            </p:extLst>
          </p:nvPr>
        </p:nvGraphicFramePr>
        <p:xfrm>
          <a:off x="663785" y="2043496"/>
          <a:ext cx="6444830" cy="1282853"/>
        </p:xfrm>
        <a:graphic>
          <a:graphicData uri="http://schemas.openxmlformats.org/drawingml/2006/table">
            <a:tbl>
              <a:tblPr bandRow="1">
                <a:solidFill>
                  <a:srgbClr val="FFCCCC"/>
                </a:solidFill>
              </a:tblPr>
              <a:tblGrid>
                <a:gridCol w="1288966">
                  <a:extLst>
                    <a:ext uri="{9D8B030D-6E8A-4147-A177-3AD203B41FA5}">
                      <a16:colId xmlns:a16="http://schemas.microsoft.com/office/drawing/2014/main" val="20001"/>
                    </a:ext>
                  </a:extLst>
                </a:gridCol>
                <a:gridCol w="1288966">
                  <a:extLst>
                    <a:ext uri="{9D8B030D-6E8A-4147-A177-3AD203B41FA5}">
                      <a16:colId xmlns:a16="http://schemas.microsoft.com/office/drawing/2014/main" val="20005"/>
                    </a:ext>
                  </a:extLst>
                </a:gridCol>
                <a:gridCol w="1288966">
                  <a:extLst>
                    <a:ext uri="{9D8B030D-6E8A-4147-A177-3AD203B41FA5}">
                      <a16:colId xmlns:a16="http://schemas.microsoft.com/office/drawing/2014/main" val="20014"/>
                    </a:ext>
                  </a:extLst>
                </a:gridCol>
                <a:gridCol w="1288966">
                  <a:extLst>
                    <a:ext uri="{9D8B030D-6E8A-4147-A177-3AD203B41FA5}">
                      <a16:colId xmlns:a16="http://schemas.microsoft.com/office/drawing/2014/main" val="1871553738"/>
                    </a:ext>
                  </a:extLst>
                </a:gridCol>
                <a:gridCol w="1288966">
                  <a:extLst>
                    <a:ext uri="{9D8B030D-6E8A-4147-A177-3AD203B41FA5}">
                      <a16:colId xmlns:a16="http://schemas.microsoft.com/office/drawing/2014/main" val="1992352195"/>
                    </a:ext>
                  </a:extLst>
                </a:gridCol>
              </a:tblGrid>
              <a:tr h="182919">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FY22</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FY23</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FY24</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FY25</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marL="0" marR="0" indent="0" algn="ctr" defTabSz="914400" rtl="0" eaLnBrk="1" fontAlgn="auto" latinLnBrk="0" hangingPunct="1">
                        <a:lnSpc>
                          <a:spcPct val="100000"/>
                        </a:lnSpc>
                        <a:spcBef>
                          <a:spcPts val="400"/>
                        </a:spcBef>
                        <a:spcAft>
                          <a:spcPts val="0"/>
                        </a:spcAft>
                        <a:buClrTx/>
                        <a:buSzTx/>
                        <a:buFontTx/>
                        <a:buNone/>
                        <a:tabLst/>
                        <a:defRPr/>
                      </a:pPr>
                      <a:r>
                        <a:rPr lang="en-US" sz="1100" b="1">
                          <a:solidFill>
                            <a:schemeClr val="tx1"/>
                          </a:solidFill>
                          <a:latin typeface="+mn-lt"/>
                          <a:ea typeface="Open Sans" panose="020B0606030504020204" pitchFamily="34" charset="0"/>
                          <a:cs typeface="Open Sans" panose="020B0606030504020204" pitchFamily="34" charset="0"/>
                        </a:rPr>
                        <a:t>FY26</a:t>
                      </a:r>
                    </a:p>
                  </a:txBody>
                  <a:tcPr marL="34290" marR="34290" marT="34290" marB="3429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1046633">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777240" rtl="0" eaLnBrk="1" latinLnBrk="0" hangingPunct="1">
                        <a:defRPr sz="1530" kern="1200">
                          <a:solidFill>
                            <a:schemeClr val="dk1"/>
                          </a:solidFill>
                          <a:latin typeface="Calibri"/>
                        </a:defRPr>
                      </a:lvl1pPr>
                      <a:lvl2pPr marL="388620" algn="l" defTabSz="777240" rtl="0" eaLnBrk="1" latinLnBrk="0" hangingPunct="1">
                        <a:defRPr sz="1530" kern="1200">
                          <a:solidFill>
                            <a:schemeClr val="dk1"/>
                          </a:solidFill>
                          <a:latin typeface="Calibri"/>
                        </a:defRPr>
                      </a:lvl2pPr>
                      <a:lvl3pPr marL="777240" algn="l" defTabSz="777240" rtl="0" eaLnBrk="1" latinLnBrk="0" hangingPunct="1">
                        <a:defRPr sz="1530" kern="1200">
                          <a:solidFill>
                            <a:schemeClr val="dk1"/>
                          </a:solidFill>
                          <a:latin typeface="Calibri"/>
                        </a:defRPr>
                      </a:lvl3pPr>
                      <a:lvl4pPr marL="1165860" algn="l" defTabSz="777240" rtl="0" eaLnBrk="1" latinLnBrk="0" hangingPunct="1">
                        <a:defRPr sz="1530" kern="1200">
                          <a:solidFill>
                            <a:schemeClr val="dk1"/>
                          </a:solidFill>
                          <a:latin typeface="Calibri"/>
                        </a:defRPr>
                      </a:lvl4pPr>
                      <a:lvl5pPr marL="1554480" algn="l" defTabSz="777240" rtl="0" eaLnBrk="1" latinLnBrk="0" hangingPunct="1">
                        <a:defRPr sz="1530" kern="1200">
                          <a:solidFill>
                            <a:schemeClr val="dk1"/>
                          </a:solidFill>
                          <a:latin typeface="Calibri"/>
                        </a:defRPr>
                      </a:lvl5pPr>
                      <a:lvl6pPr marL="1943100" algn="l" defTabSz="777240" rtl="0" eaLnBrk="1" latinLnBrk="0" hangingPunct="1">
                        <a:defRPr sz="1530" kern="1200">
                          <a:solidFill>
                            <a:schemeClr val="dk1"/>
                          </a:solidFill>
                          <a:latin typeface="Calibri"/>
                        </a:defRPr>
                      </a:lvl6pPr>
                      <a:lvl7pPr marL="2331720" algn="l" defTabSz="777240" rtl="0" eaLnBrk="1" latinLnBrk="0" hangingPunct="1">
                        <a:defRPr sz="1530" kern="1200">
                          <a:solidFill>
                            <a:schemeClr val="dk1"/>
                          </a:solidFill>
                          <a:latin typeface="Calibri"/>
                        </a:defRPr>
                      </a:lvl7pPr>
                      <a:lvl8pPr marL="2720340" algn="l" defTabSz="777240" rtl="0" eaLnBrk="1" latinLnBrk="0" hangingPunct="1">
                        <a:defRPr sz="1530" kern="1200">
                          <a:solidFill>
                            <a:schemeClr val="dk1"/>
                          </a:solidFill>
                          <a:latin typeface="Calibri"/>
                        </a:defRPr>
                      </a:lvl8pPr>
                      <a:lvl9pPr marL="3108960" algn="l" defTabSz="777240" rtl="0" eaLnBrk="1" latinLnBrk="0" hangingPunct="1">
                        <a:defRPr sz="1530" kern="1200">
                          <a:solidFill>
                            <a:schemeClr val="dk1"/>
                          </a:solidFill>
                          <a:latin typeface="Calibri"/>
                        </a:defRPr>
                      </a:lvl9pPr>
                    </a:lstStyle>
                    <a:p>
                      <a:pPr>
                        <a:lnSpc>
                          <a:spcPct val="100000"/>
                        </a:lnSpc>
                        <a:spcBef>
                          <a:spcPts val="300"/>
                        </a:spcBef>
                      </a:pPr>
                      <a:endParaRPr lang="en-US" sz="100">
                        <a:solidFill>
                          <a:schemeClr val="tx2"/>
                        </a:solidFill>
                        <a:latin typeface="+mn-lt"/>
                        <a:ea typeface="Open Sans" panose="020B0606030504020204" pitchFamily="34" charset="0"/>
                        <a:cs typeface="Open Sans" panose="020B0606030504020204" pitchFamily="34" charset="0"/>
                      </a:endParaRPr>
                    </a:p>
                  </a:txBody>
                  <a:tcPr marL="68580" marR="68580" marT="68580" marB="68580" anchor="ctr">
                    <a:lnL w="38100" cap="flat" cmpd="sng" algn="ctr">
                      <a:solidFill>
                        <a:sysClr val="windowText" lastClr="000000">
                          <a:lumMod val="50000"/>
                          <a:lumOff val="50000"/>
                        </a:sysClr>
                      </a:solidFill>
                      <a:prstDash val="solid"/>
                      <a:round/>
                      <a:headEnd type="none" w="med" len="med"/>
                      <a:tailEnd type="none" w="med" len="med"/>
                    </a:lnL>
                    <a:lnR w="38100" cap="flat" cmpd="sng" algn="ctr">
                      <a:solidFill>
                        <a:sysClr val="windowText" lastClr="000000">
                          <a:lumMod val="50000"/>
                          <a:lumOff val="50000"/>
                        </a:sys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bl>
          </a:graphicData>
        </a:graphic>
      </p:graphicFrame>
      <p:sp>
        <p:nvSpPr>
          <p:cNvPr id="96" name="Rectangle 95">
            <a:extLst>
              <a:ext uri="{FF2B5EF4-FFF2-40B4-BE49-F238E27FC236}">
                <a16:creationId xmlns:a16="http://schemas.microsoft.com/office/drawing/2014/main" id="{B9E5699A-6596-4EFB-B976-858FD3706C4E}"/>
              </a:ext>
            </a:extLst>
          </p:cNvPr>
          <p:cNvSpPr/>
          <p:nvPr/>
        </p:nvSpPr>
        <p:spPr bwMode="gray">
          <a:xfrm>
            <a:off x="-9791" y="994494"/>
            <a:ext cx="7782191" cy="869991"/>
          </a:xfrm>
          <a:prstGeom prst="rect">
            <a:avLst/>
          </a:prstGeom>
          <a:solidFill>
            <a:srgbClr val="020163"/>
          </a:solidFill>
          <a:ln w="19050" algn="ctr">
            <a:solidFill>
              <a:srgbClr val="020163"/>
            </a:solidFill>
            <a:miter lim="800000"/>
            <a:headEnd/>
            <a:tailEnd/>
          </a:ln>
        </p:spPr>
        <p:txBody>
          <a:bodyPr wrap="square" lIns="88659" tIns="88659" rIns="88659" bIns="88659" rtlCol="0" anchor="ctr"/>
          <a:lstStyle/>
          <a:p>
            <a:pPr algn="ctr" defTabSz="461406">
              <a:lnSpc>
                <a:spcPct val="106000"/>
              </a:lnSpc>
              <a:defRPr/>
            </a:pPr>
            <a:endParaRPr lang="en-US" sz="1817" b="1">
              <a:solidFill>
                <a:prstClr val="white"/>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2" name="Text Placeholder 2">
            <a:extLst>
              <a:ext uri="{FF2B5EF4-FFF2-40B4-BE49-F238E27FC236}">
                <a16:creationId xmlns:a16="http://schemas.microsoft.com/office/drawing/2014/main" id="{BE80DCF4-1F79-44F6-A47E-C8A8C33896D1}"/>
              </a:ext>
            </a:extLst>
          </p:cNvPr>
          <p:cNvSpPr txBox="1">
            <a:spLocks/>
          </p:cNvSpPr>
          <p:nvPr/>
        </p:nvSpPr>
        <p:spPr>
          <a:xfrm>
            <a:off x="223733" y="1233367"/>
            <a:ext cx="7364683" cy="554099"/>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Background/The Challenge: </a:t>
            </a:r>
            <a:r>
              <a:rPr lang="en-US" sz="800" dirty="0">
                <a:solidFill>
                  <a:schemeClr val="bg1"/>
                </a:solidFill>
                <a:latin typeface="Open Sans" panose="020B0606030504020204" pitchFamily="34" charset="0"/>
                <a:ea typeface="Open Sans" panose="020B0606030504020204" pitchFamily="34" charset="0"/>
                <a:cs typeface="Open Sans" panose="020B0606030504020204" pitchFamily="34" charset="0"/>
              </a:rPr>
              <a:t>While having a high density of data, FLP often struggles to harness the power of all the information it collects given outdated reporting systems, as well as a lack of data integrations. This impacts the ability to make more informed credit decisions in the field as well as limiting the ability to answer data calls related to management decision making, Congress and the media. Additionally, there needs to be the ability to capture new data elements for enhanced data analytics.</a:t>
            </a:r>
            <a:endPar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3" name="Text Placeholder 2">
            <a:extLst>
              <a:ext uri="{FF2B5EF4-FFF2-40B4-BE49-F238E27FC236}">
                <a16:creationId xmlns:a16="http://schemas.microsoft.com/office/drawing/2014/main" id="{F57DAE80-1F53-47F9-A7B7-83421F4E7D64}"/>
              </a:ext>
            </a:extLst>
          </p:cNvPr>
          <p:cNvSpPr txBox="1">
            <a:spLocks/>
          </p:cNvSpPr>
          <p:nvPr/>
        </p:nvSpPr>
        <p:spPr>
          <a:xfrm>
            <a:off x="223734" y="989910"/>
            <a:ext cx="6882741" cy="513897"/>
          </a:xfrm>
          <a:prstGeom prst="rect">
            <a:avLst/>
          </a:prstGeom>
        </p:spPr>
        <p:txBody>
          <a:bodyPr/>
          <a:lstStyle>
            <a:lvl1pPr marL="128588" indent="-128588" algn="l" defTabSz="514350" rtl="0" eaLnBrk="1" latinLnBrk="0" hangingPunct="1">
              <a:lnSpc>
                <a:spcPct val="100000"/>
              </a:lnSpc>
              <a:spcBef>
                <a:spcPts val="563"/>
              </a:spcBef>
              <a:buClr>
                <a:schemeClr val="accent5"/>
              </a:buClr>
              <a:buSzPct val="75000"/>
              <a:buFont typeface="Arial" panose="020B0604020202020204" pitchFamily="34" charset="0"/>
              <a:buChar char="•"/>
              <a:defRPr sz="1125" kern="1200" spc="-17">
                <a:solidFill>
                  <a:schemeClr val="tx1"/>
                </a:solidFill>
                <a:latin typeface="+mn-lt"/>
                <a:ea typeface="Open Sans" charset="0"/>
                <a:cs typeface="Open Sans" charset="0"/>
              </a:defRPr>
            </a:lvl1pPr>
            <a:lvl2pPr marL="38576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1013" kern="1200" spc="-17">
                <a:solidFill>
                  <a:schemeClr val="tx1"/>
                </a:solidFill>
                <a:latin typeface="+mn-lt"/>
                <a:ea typeface="Open Sans" charset="0"/>
                <a:cs typeface="Open Sans" charset="0"/>
              </a:defRPr>
            </a:lvl2pPr>
            <a:lvl3pPr marL="64293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900" kern="1200" spc="-17">
                <a:solidFill>
                  <a:schemeClr val="tx1"/>
                </a:solidFill>
                <a:latin typeface="+mn-lt"/>
                <a:ea typeface="Open Sans" charset="0"/>
                <a:cs typeface="Open Sans" charset="0"/>
              </a:defRPr>
            </a:lvl3pPr>
            <a:lvl4pPr marL="900113"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4pPr>
            <a:lvl5pPr marL="1157288" indent="-128588" algn="l" defTabSz="514350" rtl="0" eaLnBrk="1" latinLnBrk="0" hangingPunct="1">
              <a:lnSpc>
                <a:spcPct val="100000"/>
              </a:lnSpc>
              <a:spcBef>
                <a:spcPts val="281"/>
              </a:spcBef>
              <a:buClr>
                <a:schemeClr val="accent5"/>
              </a:buClr>
              <a:buSzPct val="75000"/>
              <a:buFont typeface="Arial" panose="020B0604020202020204" pitchFamily="34" charset="0"/>
              <a:buChar char="•"/>
              <a:defRPr sz="788" kern="1200" spc="-17">
                <a:solidFill>
                  <a:schemeClr val="tx1"/>
                </a:solidFill>
                <a:latin typeface="+mn-lt"/>
                <a:ea typeface="Open Sans" charset="0"/>
                <a:cs typeface="Open Sans"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US" b="1">
                <a:solidFill>
                  <a:schemeClr val="bg1"/>
                </a:solidFill>
                <a:latin typeface="Open Sans" panose="020B0606030504020204" pitchFamily="34" charset="0"/>
                <a:ea typeface="Open Sans" panose="020B0606030504020204" pitchFamily="34" charset="0"/>
                <a:cs typeface="Open Sans" panose="020B0606030504020204" pitchFamily="34" charset="0"/>
              </a:rPr>
              <a:t>UPCOMING MILESTONE: </a:t>
            </a:r>
            <a:r>
              <a:rPr lang="en-US">
                <a:solidFill>
                  <a:schemeClr val="bg1"/>
                </a:solidFill>
                <a:latin typeface="Open Sans" panose="020B0606030504020204" pitchFamily="34" charset="0"/>
                <a:ea typeface="Open Sans" panose="020B0606030504020204" pitchFamily="34" charset="0"/>
                <a:cs typeface="Open Sans" panose="020B0606030504020204" pitchFamily="34" charset="0"/>
              </a:rPr>
              <a:t>Data Services</a:t>
            </a:r>
            <a:endParaRPr lang="en-US">
              <a:solidFill>
                <a:schemeClr val="bg1"/>
              </a:solidFill>
            </a:endParaRPr>
          </a:p>
        </p:txBody>
      </p:sp>
      <p:grpSp>
        <p:nvGrpSpPr>
          <p:cNvPr id="65" name="Group 64">
            <a:extLst>
              <a:ext uri="{FF2B5EF4-FFF2-40B4-BE49-F238E27FC236}">
                <a16:creationId xmlns:a16="http://schemas.microsoft.com/office/drawing/2014/main" id="{5CEA85FF-D8AC-4E58-A5DE-70CCB77D3075}"/>
              </a:ext>
            </a:extLst>
          </p:cNvPr>
          <p:cNvGrpSpPr/>
          <p:nvPr/>
        </p:nvGrpSpPr>
        <p:grpSpPr>
          <a:xfrm>
            <a:off x="395494" y="4986081"/>
            <a:ext cx="5011396" cy="1732117"/>
            <a:chOff x="471040" y="5832568"/>
            <a:chExt cx="3795784" cy="1732117"/>
          </a:xfrm>
        </p:grpSpPr>
        <p:sp>
          <p:nvSpPr>
            <p:cNvPr id="66" name="Parallelogram 65">
              <a:extLst>
                <a:ext uri="{FF2B5EF4-FFF2-40B4-BE49-F238E27FC236}">
                  <a16:creationId xmlns:a16="http://schemas.microsoft.com/office/drawing/2014/main" id="{09FC3946-9F1E-4177-8E86-4A2D71838D0F}"/>
                </a:ext>
              </a:extLst>
            </p:cNvPr>
            <p:cNvSpPr/>
            <p:nvPr/>
          </p:nvSpPr>
          <p:spPr>
            <a:xfrm>
              <a:off x="473146" y="5853227"/>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a:ln>
                    <a:noFill/>
                  </a:ln>
                  <a:solidFill>
                    <a:srgbClr val="FFFFFF"/>
                  </a:solidFill>
                  <a:effectLst/>
                  <a:uLnTx/>
                  <a:uFillTx/>
                  <a:latin typeface="Open Sans"/>
                  <a:cs typeface="Arial" panose="020B0604020202020204" pitchFamily="34" charset="0"/>
                </a:rPr>
                <a:t>Phase I</a:t>
              </a:r>
              <a:endParaRPr kumimoji="0" lang="en-US" sz="1200" b="0" i="0" u="none" strike="noStrike" kern="0" cap="none" spc="0" normalizeH="0" baseline="0" noProof="0">
                <a:ln>
                  <a:noFill/>
                </a:ln>
                <a:solidFill>
                  <a:srgbClr val="FFFFFF"/>
                </a:solidFill>
                <a:effectLst/>
                <a:uLnTx/>
                <a:uFillTx/>
                <a:latin typeface="Open Sans"/>
                <a:cs typeface="Arial" panose="020B0604020202020204" pitchFamily="34" charset="0"/>
              </a:endParaRPr>
            </a:p>
          </p:txBody>
        </p:sp>
        <p:sp>
          <p:nvSpPr>
            <p:cNvPr id="67" name="Oval 66">
              <a:extLst>
                <a:ext uri="{FF2B5EF4-FFF2-40B4-BE49-F238E27FC236}">
                  <a16:creationId xmlns:a16="http://schemas.microsoft.com/office/drawing/2014/main" id="{48254DF7-46C9-45A9-BA18-3F64C1F5F455}"/>
                </a:ext>
              </a:extLst>
            </p:cNvPr>
            <p:cNvSpPr/>
            <p:nvPr/>
          </p:nvSpPr>
          <p:spPr>
            <a:xfrm>
              <a:off x="471040" y="5832568"/>
              <a:ext cx="139559"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D2DFEA"/>
                  </a:solidFill>
                  <a:effectLst/>
                  <a:uLnTx/>
                  <a:uFillTx/>
                  <a:latin typeface="Open Sans"/>
                  <a:ea typeface="+mn-ea"/>
                  <a:cs typeface="Arial" panose="020B0604020202020204" pitchFamily="34" charset="0"/>
                </a:rPr>
                <a:t>1</a:t>
              </a:r>
            </a:p>
          </p:txBody>
        </p:sp>
        <p:sp>
          <p:nvSpPr>
            <p:cNvPr id="68" name="TextBox 67">
              <a:extLst>
                <a:ext uri="{FF2B5EF4-FFF2-40B4-BE49-F238E27FC236}">
                  <a16:creationId xmlns:a16="http://schemas.microsoft.com/office/drawing/2014/main" id="{26C54E31-96F9-4572-9B00-EF97D14FD157}"/>
                </a:ext>
              </a:extLst>
            </p:cNvPr>
            <p:cNvSpPr txBox="1"/>
            <p:nvPr/>
          </p:nvSpPr>
          <p:spPr>
            <a:xfrm>
              <a:off x="540277" y="6087357"/>
              <a:ext cx="3726547" cy="1477328"/>
            </a:xfrm>
            <a:prstGeom prst="rect">
              <a:avLst/>
            </a:prstGeom>
            <a:noFill/>
          </p:spPr>
          <p:txBody>
            <a:bodyPr wrap="square" rtlCol="0">
              <a:spAutoFit/>
            </a:bodyPr>
            <a:lstStyle/>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lang="en-US" sz="800" dirty="0">
                  <a:solidFill>
                    <a:prstClr val="black"/>
                  </a:solidFill>
                  <a:latin typeface="Open Sans" panose="020B0606030504020204" pitchFamily="34" charset="0"/>
                  <a:ea typeface="Open Sans" panose="020B0606030504020204" pitchFamily="34" charset="0"/>
                  <a:cs typeface="Open Sans" panose="020B0606030504020204" pitchFamily="34" charset="0"/>
                </a:rPr>
                <a:t>Establish</a:t>
              </a: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the data management strategy and architecture that will govern the destination data store(s) from which FLP will perform reporting and analytics </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lang="en-US" sz="800" dirty="0">
                  <a:solidFill>
                    <a:prstClr val="black"/>
                  </a:solidFill>
                  <a:latin typeface="Open Sans" panose="020B0606030504020204" pitchFamily="34" charset="0"/>
                  <a:ea typeface="Open Sans" panose="020B0606030504020204" pitchFamily="34" charset="0"/>
                  <a:cs typeface="Open Sans" panose="020B0606030504020204" pitchFamily="34" charset="0"/>
                </a:rPr>
                <a:t>Establish data governance policies, procedures, and domain taxonomy across FLP </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lang="en-US" sz="800" dirty="0">
                  <a:solidFill>
                    <a:prstClr val="black"/>
                  </a:solidFill>
                  <a:latin typeface="Open Sans" panose="020B0606030504020204" pitchFamily="34" charset="0"/>
                  <a:ea typeface="Open Sans" panose="020B0606030504020204" pitchFamily="34" charset="0"/>
                  <a:cs typeface="Open Sans" panose="020B0606030504020204" pitchFamily="34" charset="0"/>
                </a:rPr>
                <a:t>Define Enterprise Data Model including entities, attributes, keys, constraints, relationships, and hierarchies</a:t>
              </a:r>
              <a:endPar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“data primitives”, which will be common to all </a:t>
              </a:r>
              <a:r>
                <a:rPr lang="en-US" sz="800" dirty="0">
                  <a:solidFill>
                    <a:prstClr val="black"/>
                  </a:solidFill>
                  <a:latin typeface="Open Sans" panose="020B0606030504020204" pitchFamily="34" charset="0"/>
                  <a:ea typeface="Open Sans" panose="020B0606030504020204" pitchFamily="34" charset="0"/>
                  <a:cs typeface="Open Sans" panose="020B0606030504020204" pitchFamily="34" charset="0"/>
                </a:rPr>
                <a:t>domains </a:t>
              </a: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within the FLP ecosystem and define systems-of-record for common keys for each. Every time a service uses a “data primitive” (e.g., “loan” will be used by nearly every service), it will use a common key originally sourced from a system-of-record. With the common keys, FLP will be able to “join” data from different services.  </a:t>
              </a:r>
            </a:p>
          </p:txBody>
        </p:sp>
      </p:grpSp>
      <p:cxnSp>
        <p:nvCxnSpPr>
          <p:cNvPr id="69" name="Straight Connector 68">
            <a:extLst>
              <a:ext uri="{FF2B5EF4-FFF2-40B4-BE49-F238E27FC236}">
                <a16:creationId xmlns:a16="http://schemas.microsoft.com/office/drawing/2014/main" id="{12EA09C3-77C5-4AEC-B0D2-5C1D784860CB}"/>
              </a:ext>
            </a:extLst>
          </p:cNvPr>
          <p:cNvCxnSpPr/>
          <p:nvPr/>
        </p:nvCxnSpPr>
        <p:spPr>
          <a:xfrm>
            <a:off x="21374" y="4884524"/>
            <a:ext cx="3108960" cy="0"/>
          </a:xfrm>
          <a:prstGeom prst="line">
            <a:avLst/>
          </a:prstGeom>
          <a:noFill/>
          <a:ln w="19050" cap="flat" cmpd="sng" algn="ctr">
            <a:solidFill>
              <a:srgbClr val="17618C"/>
            </a:solidFill>
            <a:prstDash val="solid"/>
            <a:miter lim="800000"/>
          </a:ln>
          <a:effectLst/>
        </p:spPr>
      </p:cxnSp>
      <p:sp>
        <p:nvSpPr>
          <p:cNvPr id="70" name="TextBox 69">
            <a:extLst>
              <a:ext uri="{FF2B5EF4-FFF2-40B4-BE49-F238E27FC236}">
                <a16:creationId xmlns:a16="http://schemas.microsoft.com/office/drawing/2014/main" id="{8CF0F67D-8318-40E1-A34B-7B194625D6F4}"/>
              </a:ext>
            </a:extLst>
          </p:cNvPr>
          <p:cNvSpPr txBox="1"/>
          <p:nvPr/>
        </p:nvSpPr>
        <p:spPr>
          <a:xfrm>
            <a:off x="-92151" y="4670036"/>
            <a:ext cx="3447784" cy="184666"/>
          </a:xfrm>
          <a:prstGeom prst="rect">
            <a:avLst/>
          </a:prstGeom>
          <a:noFill/>
        </p:spPr>
        <p:txBody>
          <a:bodyPr wrap="square" lIns="0" tIns="0" rIns="0" bIns="0" rtlCol="0">
            <a:spAutoFit/>
          </a:bodyPr>
          <a:lstStyle/>
          <a:p>
            <a:pPr algn="ctr" defTabSz="914400">
              <a:defRPr/>
            </a:pPr>
            <a:r>
              <a:rPr lang="en-US" sz="1200" b="1">
                <a:solidFill>
                  <a:srgbClr val="000000"/>
                </a:solidFill>
                <a:latin typeface="Open Sans"/>
              </a:rPr>
              <a:t>The Approach</a:t>
            </a:r>
          </a:p>
        </p:txBody>
      </p:sp>
      <p:grpSp>
        <p:nvGrpSpPr>
          <p:cNvPr id="2" name="Group 1">
            <a:extLst>
              <a:ext uri="{FF2B5EF4-FFF2-40B4-BE49-F238E27FC236}">
                <a16:creationId xmlns:a16="http://schemas.microsoft.com/office/drawing/2014/main" id="{DFC678E5-8AA8-4FE3-91BB-55325C6787FD}"/>
              </a:ext>
            </a:extLst>
          </p:cNvPr>
          <p:cNvGrpSpPr/>
          <p:nvPr/>
        </p:nvGrpSpPr>
        <p:grpSpPr>
          <a:xfrm>
            <a:off x="343676" y="6713117"/>
            <a:ext cx="5019129" cy="1603876"/>
            <a:chOff x="343676" y="6379587"/>
            <a:chExt cx="5019129" cy="1603876"/>
          </a:xfrm>
        </p:grpSpPr>
        <p:sp>
          <p:nvSpPr>
            <p:cNvPr id="72" name="Parallelogram 71">
              <a:extLst>
                <a:ext uri="{FF2B5EF4-FFF2-40B4-BE49-F238E27FC236}">
                  <a16:creationId xmlns:a16="http://schemas.microsoft.com/office/drawing/2014/main" id="{8E2FFFE3-17AE-4218-8993-DADCDB46439A}"/>
                </a:ext>
              </a:extLst>
            </p:cNvPr>
            <p:cNvSpPr/>
            <p:nvPr/>
          </p:nvSpPr>
          <p:spPr>
            <a:xfrm>
              <a:off x="451860" y="6400246"/>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lang="en-US" sz="1200" b="1" kern="0">
                  <a:solidFill>
                    <a:srgbClr val="FFFFFF"/>
                  </a:solidFill>
                  <a:latin typeface="Open Sans"/>
                  <a:cs typeface="Arial" panose="020B0604020202020204" pitchFamily="34" charset="0"/>
                </a:rPr>
                <a:t>Phase II</a:t>
              </a:r>
              <a:endParaRPr kumimoji="0" lang="en-US" sz="1200" b="0" i="0" u="none" strike="noStrike" kern="0" cap="none" spc="0" normalizeH="0" baseline="0" noProof="0">
                <a:ln>
                  <a:noFill/>
                </a:ln>
                <a:solidFill>
                  <a:srgbClr val="FFFFFF"/>
                </a:solidFill>
                <a:effectLst/>
                <a:uLnTx/>
                <a:uFillTx/>
                <a:latin typeface="Open Sans"/>
                <a:cs typeface="Arial" panose="020B0604020202020204" pitchFamily="34" charset="0"/>
              </a:endParaRPr>
            </a:p>
          </p:txBody>
        </p:sp>
        <p:sp>
          <p:nvSpPr>
            <p:cNvPr id="73" name="Oval 72">
              <a:extLst>
                <a:ext uri="{FF2B5EF4-FFF2-40B4-BE49-F238E27FC236}">
                  <a16:creationId xmlns:a16="http://schemas.microsoft.com/office/drawing/2014/main" id="{ADC01697-671E-47B7-A252-FF97FA2A3C10}"/>
                </a:ext>
              </a:extLst>
            </p:cNvPr>
            <p:cNvSpPr/>
            <p:nvPr/>
          </p:nvSpPr>
          <p:spPr>
            <a:xfrm>
              <a:off x="343676" y="6379587"/>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rPr>
                <a:t>2</a:t>
              </a:r>
            </a:p>
          </p:txBody>
        </p:sp>
        <p:sp>
          <p:nvSpPr>
            <p:cNvPr id="74" name="TextBox 73">
              <a:extLst>
                <a:ext uri="{FF2B5EF4-FFF2-40B4-BE49-F238E27FC236}">
                  <a16:creationId xmlns:a16="http://schemas.microsoft.com/office/drawing/2014/main" id="{C4A06380-3902-4B74-BD1D-6F0AFEE9699F}"/>
                </a:ext>
              </a:extLst>
            </p:cNvPr>
            <p:cNvSpPr txBox="1"/>
            <p:nvPr/>
          </p:nvSpPr>
          <p:spPr>
            <a:xfrm>
              <a:off x="518989" y="6634376"/>
              <a:ext cx="4843816" cy="1349087"/>
            </a:xfrm>
            <a:prstGeom prst="rect">
              <a:avLst/>
            </a:prstGeom>
            <a:noFill/>
          </p:spPr>
          <p:txBody>
            <a:bodyPr wrap="square" rtlCol="0">
              <a:spAutoFit/>
            </a:bodyPr>
            <a:lstStyle/>
            <a:p>
              <a:pPr marL="171450" indent="-171450" algn="just">
                <a:spcAft>
                  <a:spcPts val="400"/>
                </a:spcAft>
                <a:buFont typeface="Arial" panose="020B0604020202020204" pitchFamily="34" charset="0"/>
                <a:buChar char="•"/>
                <a:defRPr/>
              </a:pPr>
              <a:r>
                <a:rPr lang="en-US" sz="800" dirty="0">
                  <a:solidFill>
                    <a:prstClr val="black"/>
                  </a:solidFill>
                  <a:latin typeface="Open Sans" panose="020B0606030504020204" pitchFamily="34" charset="0"/>
                  <a:ea typeface="Open Sans" panose="020B0606030504020204" pitchFamily="34" charset="0"/>
                  <a:cs typeface="Open Sans" panose="020B0606030504020204" pitchFamily="34" charset="0"/>
                </a:rPr>
                <a:t>Establish</a:t>
              </a: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 framework for metadata management</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security and privacy considerations that will provide overarching governance to FLP’s data and that will control each service's access to write data</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a common approach for handling data change management (i.e., updates vs. creation)</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timeliness requirements (i.e.</a:t>
              </a:r>
              <a:r>
                <a:rPr lang="en-US" sz="800" dirty="0">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how soon after creation/ update does FLP need to get each data component, cutoff timelines for data updates, etc.)</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exception handling patterns and escalation/ reconciliation paths for conflict resolution</a:t>
              </a:r>
              <a:endParaRPr kumimoji="0" lang="en-US" sz="8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51D4B26A-1450-474B-A987-A59B538A9567}"/>
              </a:ext>
            </a:extLst>
          </p:cNvPr>
          <p:cNvGrpSpPr/>
          <p:nvPr/>
        </p:nvGrpSpPr>
        <p:grpSpPr>
          <a:xfrm>
            <a:off x="271665" y="8109342"/>
            <a:ext cx="4967926" cy="1901394"/>
            <a:chOff x="204321" y="5892243"/>
            <a:chExt cx="4967926" cy="1901394"/>
          </a:xfrm>
        </p:grpSpPr>
        <p:sp>
          <p:nvSpPr>
            <p:cNvPr id="76" name="Parallelogram 75">
              <a:extLst>
                <a:ext uri="{FF2B5EF4-FFF2-40B4-BE49-F238E27FC236}">
                  <a16:creationId xmlns:a16="http://schemas.microsoft.com/office/drawing/2014/main" id="{A06FD083-167B-45C9-914E-8CF3C19CA55D}"/>
                </a:ext>
              </a:extLst>
            </p:cNvPr>
            <p:cNvSpPr/>
            <p:nvPr/>
          </p:nvSpPr>
          <p:spPr>
            <a:xfrm>
              <a:off x="312505" y="5912902"/>
              <a:ext cx="2765474" cy="225743"/>
            </a:xfrm>
            <a:prstGeom prst="parallelogram">
              <a:avLst/>
            </a:prstGeom>
            <a:solidFill>
              <a:srgbClr val="3A5E9C"/>
            </a:solidFill>
          </p:spPr>
          <p:txBody>
            <a:bodyPr wrap="square" lIns="0" tIns="0" rIns="0" bIns="0" anchor="ctr">
              <a:spAutoFit/>
            </a:bodyPr>
            <a:lstStyle/>
            <a:p>
              <a:pPr marL="0" marR="0" lvl="0" indent="0" defTabSz="914400" eaLnBrk="1" fontAlgn="auto" latinLnBrk="0" hangingPunct="1">
                <a:lnSpc>
                  <a:spcPct val="100000"/>
                </a:lnSpc>
                <a:spcBef>
                  <a:spcPts val="0"/>
                </a:spcBef>
                <a:spcAft>
                  <a:spcPts val="1200"/>
                </a:spcAft>
                <a:buClrTx/>
                <a:buSzTx/>
                <a:buFontTx/>
                <a:buNone/>
                <a:tabLst/>
                <a:defRPr/>
              </a:pPr>
              <a:r>
                <a:rPr lang="en-US" sz="1200" b="1" kern="0">
                  <a:solidFill>
                    <a:srgbClr val="FFFFFF"/>
                  </a:solidFill>
                  <a:latin typeface="Open Sans"/>
                  <a:cs typeface="Arial" panose="020B0604020202020204" pitchFamily="34" charset="0"/>
                </a:rPr>
                <a:t>Phase III</a:t>
              </a:r>
              <a:endParaRPr kumimoji="0" lang="en-US" sz="1200" b="0" i="0" u="none" strike="noStrike" kern="0" cap="none" spc="0" normalizeH="0" baseline="0" noProof="0">
                <a:ln>
                  <a:noFill/>
                </a:ln>
                <a:solidFill>
                  <a:srgbClr val="FFFFFF"/>
                </a:solidFill>
                <a:effectLst/>
                <a:uLnTx/>
                <a:uFillTx/>
                <a:latin typeface="Open Sans"/>
                <a:cs typeface="Arial" panose="020B0604020202020204" pitchFamily="34" charset="0"/>
              </a:endParaRPr>
            </a:p>
          </p:txBody>
        </p:sp>
        <p:sp>
          <p:nvSpPr>
            <p:cNvPr id="77" name="Oval 76">
              <a:extLst>
                <a:ext uri="{FF2B5EF4-FFF2-40B4-BE49-F238E27FC236}">
                  <a16:creationId xmlns:a16="http://schemas.microsoft.com/office/drawing/2014/main" id="{9D41E19D-7468-4D15-9338-98EB2FAE29EF}"/>
                </a:ext>
              </a:extLst>
            </p:cNvPr>
            <p:cNvSpPr/>
            <p:nvPr/>
          </p:nvSpPr>
          <p:spPr>
            <a:xfrm>
              <a:off x="204321" y="5892243"/>
              <a:ext cx="245637" cy="388100"/>
            </a:xfrm>
            <a:prstGeom prst="ellipse">
              <a:avLst/>
            </a:prstGeom>
            <a:noFill/>
            <a:ln w="2857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D2DFEA"/>
                  </a:solidFill>
                  <a:effectLst/>
                  <a:uLnTx/>
                  <a:uFillTx/>
                  <a:latin typeface="Open Sans"/>
                  <a:ea typeface="+mn-ea"/>
                  <a:cs typeface="Arial" panose="020B0604020202020204" pitchFamily="34" charset="0"/>
                </a:rPr>
                <a:t>3</a:t>
              </a:r>
            </a:p>
          </p:txBody>
        </p:sp>
        <p:sp>
          <p:nvSpPr>
            <p:cNvPr id="78" name="TextBox 77">
              <a:extLst>
                <a:ext uri="{FF2B5EF4-FFF2-40B4-BE49-F238E27FC236}">
                  <a16:creationId xmlns:a16="http://schemas.microsoft.com/office/drawing/2014/main" id="{867091EA-E9B1-4FEE-AB7A-B4BFC5C9A921}"/>
                </a:ext>
              </a:extLst>
            </p:cNvPr>
            <p:cNvSpPr txBox="1"/>
            <p:nvPr/>
          </p:nvSpPr>
          <p:spPr>
            <a:xfrm>
              <a:off x="379635" y="6147032"/>
              <a:ext cx="4792612" cy="1646605"/>
            </a:xfrm>
            <a:prstGeom prst="rect">
              <a:avLst/>
            </a:prstGeom>
            <a:noFill/>
          </p:spPr>
          <p:txBody>
            <a:bodyPr wrap="square" rtlCol="0">
              <a:spAutoFit/>
            </a:bodyPr>
            <a:lstStyle/>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business data sets associated with a </a:t>
              </a:r>
              <a:r>
                <a:rPr lang="en-US" sz="800" dirty="0">
                  <a:solidFill>
                    <a:prstClr val="black"/>
                  </a:solidFill>
                  <a:latin typeface="Open Sans" panose="020B0606030504020204" pitchFamily="34" charset="0"/>
                  <a:ea typeface="Open Sans" panose="020B0606030504020204" pitchFamily="34" charset="0"/>
                  <a:cs typeface="Open Sans" panose="020B0606030504020204" pitchFamily="34" charset="0"/>
                </a:rPr>
                <a:t>functional </a:t>
              </a: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product</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“data primitives” and associated common keys to which that particular product will have to normalize its data to promote interoperability</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product-specific requirements for ensuring completeness, accuracy, and compliance when data is sent from that service to FLP data stores</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product-specific requirements for data certification</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product-specific requirements for data masking and other privacy-related concerns</a:t>
              </a:r>
            </a:p>
            <a:p>
              <a:pPr marL="171450" marR="0" lvl="0" indent="-171450" algn="just" defTabSz="914400" rtl="0" eaLnBrk="1" fontAlgn="auto" latinLnBrk="0" hangingPunct="1">
                <a:lnSpc>
                  <a:spcPct val="100000"/>
                </a:lnSpc>
                <a:spcAft>
                  <a:spcPts val="40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any other product-specific requirements that are special implementations of the general patterns defined above for all functional products</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9" name="Group 78">
            <a:extLst>
              <a:ext uri="{FF2B5EF4-FFF2-40B4-BE49-F238E27FC236}">
                <a16:creationId xmlns:a16="http://schemas.microsoft.com/office/drawing/2014/main" id="{D2951C5B-A45D-4CE6-B74C-959819D38EDA}"/>
              </a:ext>
            </a:extLst>
          </p:cNvPr>
          <p:cNvGrpSpPr/>
          <p:nvPr/>
        </p:nvGrpSpPr>
        <p:grpSpPr>
          <a:xfrm>
            <a:off x="271664" y="3648946"/>
            <a:ext cx="7206541" cy="1162733"/>
            <a:chOff x="271665" y="4340371"/>
            <a:chExt cx="6131811" cy="1162733"/>
          </a:xfrm>
        </p:grpSpPr>
        <p:sp>
          <p:nvSpPr>
            <p:cNvPr id="80" name="Rounded Rectangle 53">
              <a:extLst>
                <a:ext uri="{FF2B5EF4-FFF2-40B4-BE49-F238E27FC236}">
                  <a16:creationId xmlns:a16="http://schemas.microsoft.com/office/drawing/2014/main" id="{63AD1B81-68AF-423E-A6FC-027192EEF22A}"/>
                </a:ext>
              </a:extLst>
            </p:cNvPr>
            <p:cNvSpPr>
              <a:spLocks/>
            </p:cNvSpPr>
            <p:nvPr/>
          </p:nvSpPr>
          <p:spPr>
            <a:xfrm>
              <a:off x="271665" y="4340371"/>
              <a:ext cx="6131811" cy="940008"/>
            </a:xfrm>
            <a:prstGeom prst="roundRect">
              <a:avLst/>
            </a:prstGeom>
            <a:solidFill>
              <a:srgbClr val="74955A"/>
            </a:solidFill>
            <a:ln w="25400" cap="flat" cmpd="sng" algn="ctr">
              <a:noFill/>
              <a:prstDash val="solid"/>
            </a:ln>
            <a:effectLst/>
          </p:spPr>
          <p:txBody>
            <a:bodyPr rtlCol="0" anchor="ctr"/>
            <a:lstStyle/>
            <a:p>
              <a:pPr algn="ctr" defTabSz="1219140">
                <a:defRPr/>
              </a:pPr>
              <a:endParaRPr lang="en-US" sz="1400" b="1" i="1">
                <a:solidFill>
                  <a:srgbClr val="FFFFFF"/>
                </a:solidFill>
                <a:latin typeface="Open Sans"/>
                <a:ea typeface="Verdana" panose="020B0604030504040204" pitchFamily="34" charset="0"/>
                <a:cs typeface="Verdana" panose="020B0604030504040204" pitchFamily="34" charset="0"/>
              </a:endParaRPr>
            </a:p>
          </p:txBody>
        </p:sp>
        <p:sp>
          <p:nvSpPr>
            <p:cNvPr id="81" name="Rectangle 80">
              <a:extLst>
                <a:ext uri="{FF2B5EF4-FFF2-40B4-BE49-F238E27FC236}">
                  <a16:creationId xmlns:a16="http://schemas.microsoft.com/office/drawing/2014/main" id="{22C534B7-1AE6-422D-B1DB-EAB5ED99C4AB}"/>
                </a:ext>
              </a:extLst>
            </p:cNvPr>
            <p:cNvSpPr/>
            <p:nvPr/>
          </p:nvSpPr>
          <p:spPr bwMode="gray">
            <a:xfrm>
              <a:off x="454523" y="4373689"/>
              <a:ext cx="5595202" cy="1129415"/>
            </a:xfrm>
            <a:prstGeom prst="rect">
              <a:avLst/>
            </a:prstGeom>
            <a:noFill/>
            <a:ln w="38100" algn="ctr">
              <a:noFill/>
              <a:miter lim="800000"/>
              <a:headEnd/>
              <a:tailEnd/>
            </a:ln>
          </p:spPr>
          <p:txBody>
            <a:bodyPr wrap="square" lIns="88900" tIns="88900" rIns="88900" bIns="88900"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Employ streamlined, innovative, and inter-agency data and analytics solutions that meet internal and external customers’ needs, and enable more efficient decision-making among internal customers, specifically.</a:t>
              </a:r>
            </a:p>
          </p:txBody>
        </p:sp>
      </p:grpSp>
      <p:sp>
        <p:nvSpPr>
          <p:cNvPr id="82" name="Rectangle 81">
            <a:extLst>
              <a:ext uri="{FF2B5EF4-FFF2-40B4-BE49-F238E27FC236}">
                <a16:creationId xmlns:a16="http://schemas.microsoft.com/office/drawing/2014/main" id="{545B4B5E-A76C-4710-A543-D5F0BE553BD2}"/>
              </a:ext>
            </a:extLst>
          </p:cNvPr>
          <p:cNvSpPr/>
          <p:nvPr/>
        </p:nvSpPr>
        <p:spPr bwMode="gray">
          <a:xfrm>
            <a:off x="459977" y="3714788"/>
            <a:ext cx="3033372" cy="340419"/>
          </a:xfrm>
          <a:prstGeom prst="rect">
            <a:avLst/>
          </a:prstGeom>
          <a:noFill/>
          <a:ln w="38100" algn="ctr">
            <a:noFill/>
            <a:miter lim="800000"/>
            <a:headEnd/>
            <a:tailEnd/>
          </a:ln>
        </p:spPr>
        <p:txBody>
          <a:bodyPr wrap="square" lIns="88900" tIns="88900" rIns="88900" bIns="88900" rtlCol="0" anchor="ctr"/>
          <a:lstStyle/>
          <a:p>
            <a:pPr defTabSz="914400">
              <a:lnSpc>
                <a:spcPct val="106000"/>
              </a:lnSpc>
              <a:buFont typeface="Wingdings 2" pitchFamily="18" charset="2"/>
              <a:buNone/>
              <a:defRPr/>
            </a:pPr>
            <a:r>
              <a:rPr lang="en-US" sz="1200" b="1">
                <a:solidFill>
                  <a:srgbClr val="FFFFFF"/>
                </a:solidFill>
                <a:latin typeface="Open Sans"/>
              </a:rPr>
              <a:t>The Solution</a:t>
            </a:r>
          </a:p>
        </p:txBody>
      </p:sp>
      <p:sp>
        <p:nvSpPr>
          <p:cNvPr id="84" name="Rounded Rectangle 53">
            <a:extLst>
              <a:ext uri="{FF2B5EF4-FFF2-40B4-BE49-F238E27FC236}">
                <a16:creationId xmlns:a16="http://schemas.microsoft.com/office/drawing/2014/main" id="{C09F65CE-ED90-43F1-9B4E-6FB6D30A99DC}"/>
              </a:ext>
            </a:extLst>
          </p:cNvPr>
          <p:cNvSpPr>
            <a:spLocks/>
          </p:cNvSpPr>
          <p:nvPr/>
        </p:nvSpPr>
        <p:spPr>
          <a:xfrm>
            <a:off x="5446708" y="4781052"/>
            <a:ext cx="2054027" cy="4600120"/>
          </a:xfrm>
          <a:prstGeom prst="roundRect">
            <a:avLst/>
          </a:prstGeom>
          <a:solidFill>
            <a:srgbClr val="74955A"/>
          </a:solidFill>
          <a:ln w="25400" cap="flat" cmpd="sng" algn="ctr">
            <a:noFill/>
            <a:prstDash val="solid"/>
          </a:ln>
          <a:effectLst/>
        </p:spPr>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1" i="1" u="none" strike="noStrike" kern="1200" cap="none" spc="0" normalizeH="0" baseline="0" noProof="0">
              <a:ln>
                <a:noFill/>
              </a:ln>
              <a:solidFill>
                <a:srgbClr val="FFFFFF"/>
              </a:solidFill>
              <a:effectLst/>
              <a:uLnTx/>
              <a:uFillTx/>
              <a:ea typeface="Verdana" panose="020B0604030504040204" pitchFamily="34" charset="0"/>
              <a:cs typeface="Verdana" panose="020B0604030504040204" pitchFamily="34" charset="0"/>
            </a:endParaRPr>
          </a:p>
        </p:txBody>
      </p:sp>
      <p:sp>
        <p:nvSpPr>
          <p:cNvPr id="85" name="Rectangle 84">
            <a:extLst>
              <a:ext uri="{FF2B5EF4-FFF2-40B4-BE49-F238E27FC236}">
                <a16:creationId xmlns:a16="http://schemas.microsoft.com/office/drawing/2014/main" id="{9454DD59-A793-4229-9E1B-3B056E9FA0D4}"/>
              </a:ext>
            </a:extLst>
          </p:cNvPr>
          <p:cNvSpPr/>
          <p:nvPr/>
        </p:nvSpPr>
        <p:spPr bwMode="gray">
          <a:xfrm>
            <a:off x="5534390" y="5316669"/>
            <a:ext cx="2006164" cy="1129415"/>
          </a:xfrm>
          <a:prstGeom prst="rect">
            <a:avLst/>
          </a:prstGeom>
          <a:noFill/>
          <a:ln w="38100" algn="ctr">
            <a:noFill/>
            <a:miter lim="800000"/>
            <a:headEnd/>
            <a:tailEnd/>
          </a:ln>
        </p:spPr>
        <p:txBody>
          <a:bodyPr wrap="square" lIns="88900" tIns="88900" rIns="88900" bIns="88900" rtlCol="0" anchor="ctr"/>
          <a:lstStyle/>
          <a:p>
            <a:pPr marR="0" lvl="0" algn="l" defTabSz="914400" rtl="0" eaLnBrk="1" fontAlgn="auto" latinLnBrk="0" hangingPunct="1">
              <a:lnSpc>
                <a:spcPct val="106000"/>
              </a:lnSpc>
              <a:spcBef>
                <a:spcPts val="0"/>
              </a:spcBef>
              <a:spcAft>
                <a:spcPts val="300"/>
              </a:spcAft>
              <a:buClrTx/>
              <a:buSzTx/>
              <a:tabLst/>
              <a:defRPr/>
            </a:pPr>
            <a:r>
              <a:rPr lang="en-US" sz="800" b="1" dirty="0">
                <a:solidFill>
                  <a:schemeClr val="bg1"/>
                </a:solidFill>
                <a:latin typeface="Open Sans"/>
              </a:rPr>
              <a:t>PROGRESS AT A GLANCE</a:t>
            </a:r>
            <a:endParaRPr kumimoji="0" lang="en-US" sz="800" b="1" i="0" u="none" strike="noStrike" kern="1200" cap="none" spc="0" normalizeH="0" baseline="0" noProof="0" dirty="0">
              <a:ln>
                <a:noFill/>
              </a:ln>
              <a:solidFill>
                <a:schemeClr val="bg1"/>
              </a:solidFill>
              <a:effectLst/>
              <a:uLnTx/>
              <a:uFillTx/>
              <a:latin typeface="Open Sans"/>
              <a:ea typeface="+mn-ea"/>
              <a:cs typeface="+mn-cs"/>
            </a:endParaRPr>
          </a:p>
          <a:p>
            <a:pPr marL="171450" marR="0" lvl="0" indent="-171450" defTabSz="51435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US" sz="800" b="1" dirty="0">
              <a:solidFill>
                <a:schemeClr val="bg1"/>
              </a:solidFill>
              <a:latin typeface="Open Sans"/>
            </a:endParaRPr>
          </a:p>
          <a:p>
            <a:pPr marL="171450" marR="0" lvl="0" indent="-171450" defTabSz="51435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800" dirty="0">
                <a:solidFill>
                  <a:srgbClr val="F7F5F3"/>
                </a:solidFill>
                <a:latin typeface="Open Sans"/>
              </a:rPr>
              <a:t>Since 2019, has been enhancing its data analytics technical capabilities and skill sets to identify policy and operations pain points and opportunities for improvement</a:t>
            </a:r>
          </a:p>
          <a:p>
            <a:pPr marL="171450" marR="0" lvl="0" indent="-171450" defTabSz="51435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US" sz="800" dirty="0">
              <a:solidFill>
                <a:schemeClr val="bg1"/>
              </a:solidFill>
              <a:latin typeface="Open Sans"/>
            </a:endParaRPr>
          </a:p>
          <a:p>
            <a:pPr marL="171450" marR="0" lvl="0" indent="-171450" defTabSz="51435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800" dirty="0">
                <a:solidFill>
                  <a:schemeClr val="bg1"/>
                </a:solidFill>
                <a:latin typeface="Open Sans"/>
              </a:rPr>
              <a:t>Next Steps - </a:t>
            </a:r>
            <a:r>
              <a:rPr kumimoji="0" lang="en-US" sz="800" i="0" u="none" strike="noStrike" kern="1200" cap="none" spc="0" normalizeH="0" baseline="0" noProof="0" dirty="0">
                <a:ln>
                  <a:noFill/>
                </a:ln>
                <a:solidFill>
                  <a:schemeClr val="bg1"/>
                </a:solidFill>
                <a:effectLst/>
                <a:uLnTx/>
                <a:uFillTx/>
                <a:latin typeface="Open Sans"/>
                <a:ea typeface="+mn-ea"/>
                <a:cs typeface="+mn-cs"/>
              </a:rPr>
              <a:t>Develop plan for Data Operating Model, comprised of governance policies, assigned data owners and supporting procedures</a:t>
            </a:r>
          </a:p>
          <a:p>
            <a:pPr marR="0" lvl="0" defTabSz="514350" rtl="0" eaLnBrk="1" fontAlgn="auto" latinLnBrk="0" hangingPunct="1">
              <a:lnSpc>
                <a:spcPct val="100000"/>
              </a:lnSpc>
              <a:spcBef>
                <a:spcPts val="0"/>
              </a:spcBef>
              <a:spcAft>
                <a:spcPts val="300"/>
              </a:spcAft>
              <a:buClrTx/>
              <a:buSzTx/>
              <a:tabLst/>
              <a:defRPr/>
            </a:pPr>
            <a:endParaRPr kumimoji="0" lang="en-US" sz="800" i="0" u="none" strike="noStrike" kern="1200" cap="none" spc="0" normalizeH="0" baseline="0" noProof="0" dirty="0">
              <a:ln>
                <a:noFill/>
              </a:ln>
              <a:solidFill>
                <a:schemeClr val="bg1"/>
              </a:solidFill>
              <a:effectLst/>
              <a:uLnTx/>
              <a:uFillTx/>
              <a:latin typeface="Open Sans"/>
              <a:ea typeface="+mn-ea"/>
              <a:cs typeface="+mn-cs"/>
            </a:endParaRPr>
          </a:p>
          <a:p>
            <a:pPr marL="171450" marR="0" lvl="0" indent="-171450" defTabSz="51435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800" i="0" u="none" strike="noStrike" kern="1200" cap="none" spc="0" normalizeH="0" baseline="0" noProof="0" dirty="0">
                <a:ln>
                  <a:noFill/>
                </a:ln>
                <a:solidFill>
                  <a:schemeClr val="bg1"/>
                </a:solidFill>
                <a:effectLst/>
                <a:uLnTx/>
                <a:uFillTx/>
                <a:latin typeface="Open Sans"/>
                <a:ea typeface="+mn-ea"/>
                <a:cs typeface="+mn-cs"/>
              </a:rPr>
              <a:t>Risks/Dependencies:  Need to integrate data services infrastructure and ingestion with other product lines in the FLP Modernization</a:t>
            </a:r>
          </a:p>
        </p:txBody>
      </p:sp>
      <p:cxnSp>
        <p:nvCxnSpPr>
          <p:cNvPr id="87" name="Straight Connector 86">
            <a:extLst>
              <a:ext uri="{FF2B5EF4-FFF2-40B4-BE49-F238E27FC236}">
                <a16:creationId xmlns:a16="http://schemas.microsoft.com/office/drawing/2014/main" id="{F99BE514-D086-4AD6-A016-5F803489AA3E}"/>
              </a:ext>
            </a:extLst>
          </p:cNvPr>
          <p:cNvCxnSpPr/>
          <p:nvPr/>
        </p:nvCxnSpPr>
        <p:spPr>
          <a:xfrm>
            <a:off x="5286589" y="7214049"/>
            <a:ext cx="1554480" cy="0"/>
          </a:xfrm>
          <a:prstGeom prst="line">
            <a:avLst/>
          </a:prstGeom>
          <a:noFill/>
          <a:ln w="19050" cap="flat" cmpd="sng" algn="ctr">
            <a:solidFill>
              <a:srgbClr val="D2DFEA"/>
            </a:solidFill>
            <a:prstDash val="solid"/>
            <a:miter lim="800000"/>
          </a:ln>
          <a:effectLst/>
        </p:spPr>
      </p:cxnSp>
      <p:sp>
        <p:nvSpPr>
          <p:cNvPr id="88" name="Rectangle 87">
            <a:extLst>
              <a:ext uri="{FF2B5EF4-FFF2-40B4-BE49-F238E27FC236}">
                <a16:creationId xmlns:a16="http://schemas.microsoft.com/office/drawing/2014/main" id="{79C10BD5-8886-457A-80BF-CB8A7E42EADD}"/>
              </a:ext>
            </a:extLst>
          </p:cNvPr>
          <p:cNvSpPr/>
          <p:nvPr/>
        </p:nvSpPr>
        <p:spPr bwMode="gray">
          <a:xfrm>
            <a:off x="5510458" y="7248527"/>
            <a:ext cx="2054027" cy="2324742"/>
          </a:xfrm>
          <a:prstGeom prst="rect">
            <a:avLst/>
          </a:prstGeom>
          <a:noFill/>
          <a:ln w="38100" algn="ctr">
            <a:noFill/>
            <a:miter lim="800000"/>
            <a:headEnd/>
            <a:tailEnd/>
          </a:ln>
        </p:spPr>
        <p:txBody>
          <a:bodyPr wrap="square" lIns="88900" tIns="88900" rIns="88900" bIns="88900" rtlCol="0" anchor="ctr"/>
          <a:lstStyle/>
          <a:p>
            <a:pPr marR="0" lvl="0" algn="l" defTabSz="914400" rtl="0" eaLnBrk="1" fontAlgn="auto" latinLnBrk="0" hangingPunct="1">
              <a:lnSpc>
                <a:spcPct val="106000"/>
              </a:lnSpc>
              <a:spcBef>
                <a:spcPts val="0"/>
              </a:spcBef>
              <a:spcAft>
                <a:spcPts val="300"/>
              </a:spcAft>
              <a:buClrTx/>
              <a:buSzTx/>
              <a:tabLst/>
              <a:defRPr/>
            </a:pPr>
            <a:r>
              <a:rPr lang="en-US" sz="800" b="1" dirty="0">
                <a:solidFill>
                  <a:schemeClr val="bg1"/>
                </a:solidFill>
                <a:latin typeface="Open Sans"/>
              </a:rPr>
              <a:t>BENEFITS OF OUTCOMES</a:t>
            </a:r>
            <a:endParaRPr kumimoji="0" lang="en-US" sz="800" b="1" i="0" u="none" strike="noStrike" kern="1200" cap="none" spc="0" normalizeH="0" baseline="0" noProof="0" dirty="0">
              <a:ln>
                <a:noFill/>
              </a:ln>
              <a:solidFill>
                <a:schemeClr val="bg1"/>
              </a:solidFill>
              <a:effectLst/>
              <a:uLnTx/>
              <a:uFillTx/>
              <a:latin typeface="Open Sans"/>
              <a:ea typeface="+mn-ea"/>
              <a:cs typeface="+mn-cs"/>
            </a:endParaRPr>
          </a:p>
          <a:p>
            <a:pPr marL="228600" indent="-228600" defTabSz="914400">
              <a:lnSpc>
                <a:spcPct val="106000"/>
              </a:lnSpc>
              <a:spcAft>
                <a:spcPts val="300"/>
              </a:spcAft>
              <a:buFont typeface="Arial" panose="020B0604020202020204" pitchFamily="34" charset="0"/>
              <a:buChar char="•"/>
              <a:defRPr/>
            </a:pPr>
            <a:r>
              <a:rPr lang="en-US" sz="800" dirty="0">
                <a:solidFill>
                  <a:srgbClr val="F7F5F3"/>
                </a:solidFill>
                <a:latin typeface="Open Sans"/>
              </a:rPr>
              <a:t>Using data analytics to identify policy and operational pain points and opportunities for improvements</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rgbClr val="C00000"/>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rgbClr val="F7F5F3"/>
                </a:solidFill>
                <a:latin typeface="Open Sans"/>
              </a:rPr>
              <a:t>Ongoing project to determine the persona of borrowers most likely to need loan servicing to focus loan officers’ attention on them</a:t>
            </a: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endParaRPr lang="en-US" sz="800" dirty="0">
              <a:solidFill>
                <a:srgbClr val="F7F5F3"/>
              </a:solidFill>
              <a:latin typeface="Open Sans"/>
            </a:endParaRPr>
          </a:p>
          <a:p>
            <a:pPr marL="228600" marR="0" lvl="0" indent="-228600" algn="l" defTabSz="914400" rtl="0" eaLnBrk="1" fontAlgn="auto" latinLnBrk="0" hangingPunct="1">
              <a:lnSpc>
                <a:spcPct val="106000"/>
              </a:lnSpc>
              <a:spcBef>
                <a:spcPts val="0"/>
              </a:spcBef>
              <a:spcAft>
                <a:spcPts val="300"/>
              </a:spcAft>
              <a:buClrTx/>
              <a:buSzTx/>
              <a:buFont typeface="Arial" panose="020B0604020202020204" pitchFamily="34" charset="0"/>
              <a:buChar char="•"/>
              <a:tabLst/>
              <a:defRPr/>
            </a:pPr>
            <a:r>
              <a:rPr lang="en-US" sz="800" dirty="0">
                <a:solidFill>
                  <a:srgbClr val="F7F5F3"/>
                </a:solidFill>
                <a:latin typeface="Open Sans"/>
              </a:rPr>
              <a:t>Lakehouse, architecture and governance improvements to simplify data access  </a:t>
            </a:r>
          </a:p>
          <a:p>
            <a:pPr marR="0" lvl="0" algn="l" defTabSz="914400" rtl="0" eaLnBrk="1" fontAlgn="auto" latinLnBrk="0" hangingPunct="1">
              <a:lnSpc>
                <a:spcPct val="106000"/>
              </a:lnSpc>
              <a:spcBef>
                <a:spcPts val="0"/>
              </a:spcBef>
              <a:spcAft>
                <a:spcPts val="300"/>
              </a:spcAft>
              <a:buClrTx/>
              <a:buSzTx/>
              <a:tabLst/>
              <a:defRPr/>
            </a:pPr>
            <a:endParaRPr lang="en-US" sz="800" dirty="0">
              <a:solidFill>
                <a:srgbClr val="C00000"/>
              </a:solidFill>
              <a:latin typeface="Open Sans"/>
            </a:endParaRPr>
          </a:p>
        </p:txBody>
      </p:sp>
      <p:grpSp>
        <p:nvGrpSpPr>
          <p:cNvPr id="51" name="Group 50">
            <a:extLst>
              <a:ext uri="{FF2B5EF4-FFF2-40B4-BE49-F238E27FC236}">
                <a16:creationId xmlns:a16="http://schemas.microsoft.com/office/drawing/2014/main" id="{A41F4C2E-68BF-46E6-84BA-26F447A64ADD}"/>
              </a:ext>
            </a:extLst>
          </p:cNvPr>
          <p:cNvGrpSpPr/>
          <p:nvPr/>
        </p:nvGrpSpPr>
        <p:grpSpPr>
          <a:xfrm>
            <a:off x="1290079" y="2631498"/>
            <a:ext cx="5766942" cy="314525"/>
            <a:chOff x="2098153" y="5825778"/>
            <a:chExt cx="5766942" cy="314525"/>
          </a:xfrm>
        </p:grpSpPr>
        <p:sp>
          <p:nvSpPr>
            <p:cNvPr id="52" name="Rectangle: Rounded Corners 55">
              <a:extLst>
                <a:ext uri="{FF2B5EF4-FFF2-40B4-BE49-F238E27FC236}">
                  <a16:creationId xmlns:a16="http://schemas.microsoft.com/office/drawing/2014/main" id="{DF148BEB-F998-43CF-8A93-F01F2C67EF6E}"/>
                </a:ext>
              </a:extLst>
            </p:cNvPr>
            <p:cNvSpPr/>
            <p:nvPr/>
          </p:nvSpPr>
          <p:spPr>
            <a:xfrm>
              <a:off x="3293095" y="5825778"/>
              <a:ext cx="4572000" cy="151562"/>
            </a:xfrm>
            <a:prstGeom prst="chevron">
              <a:avLst/>
            </a:prstGeom>
            <a:solidFill>
              <a:srgbClr val="666699"/>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Phase II: </a:t>
              </a:r>
              <a:r>
                <a:rPr lang="en-US" sz="669" i="1">
                  <a:solidFill>
                    <a:prstClr val="white"/>
                  </a:solidFill>
                  <a:latin typeface="Calibri"/>
                  <a:ea typeface="Times New Roman" panose="02020603050405020304" pitchFamily="18" charset="0"/>
                  <a:cs typeface="Times New Roman" panose="02020603050405020304" pitchFamily="18" charset="0"/>
                </a:rPr>
                <a:t>Infrastructure &amp; Ingestion</a:t>
              </a:r>
              <a:endParaRPr lang="en-US" sz="669" i="1">
                <a:solidFill>
                  <a:prstClr val="white"/>
                </a:solidFill>
                <a:latin typeface="Calibri"/>
                <a:ea typeface="Times New Roman" panose="02020603050405020304" pitchFamily="18" charset="0"/>
              </a:endParaRPr>
            </a:p>
          </p:txBody>
        </p:sp>
        <p:sp>
          <p:nvSpPr>
            <p:cNvPr id="53" name="Rectangle: Rounded Corners 55">
              <a:extLst>
                <a:ext uri="{FF2B5EF4-FFF2-40B4-BE49-F238E27FC236}">
                  <a16:creationId xmlns:a16="http://schemas.microsoft.com/office/drawing/2014/main" id="{FCE52260-DC35-4FD9-8388-90EF78D793ED}"/>
                </a:ext>
              </a:extLst>
            </p:cNvPr>
            <p:cNvSpPr/>
            <p:nvPr/>
          </p:nvSpPr>
          <p:spPr>
            <a:xfrm>
              <a:off x="3280140" y="5976761"/>
              <a:ext cx="4572000" cy="163542"/>
            </a:xfrm>
            <a:prstGeom prst="chevron">
              <a:avLst/>
            </a:prstGeom>
            <a:solidFill>
              <a:srgbClr val="666699"/>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Phase III:</a:t>
              </a:r>
              <a:r>
                <a:rPr lang="en-US" sz="669" i="1">
                  <a:solidFill>
                    <a:prstClr val="white"/>
                  </a:solidFill>
                  <a:latin typeface="Calibri"/>
                  <a:ea typeface="Times New Roman" panose="02020603050405020304" pitchFamily="18" charset="0"/>
                  <a:cs typeface="Times New Roman" panose="02020603050405020304" pitchFamily="18" charset="0"/>
                </a:rPr>
                <a:t> BI Tools</a:t>
              </a:r>
              <a:endParaRPr lang="en-US" sz="669" i="1">
                <a:solidFill>
                  <a:prstClr val="white"/>
                </a:solidFill>
                <a:latin typeface="Calibri"/>
                <a:ea typeface="Times New Roman" panose="02020603050405020304" pitchFamily="18" charset="0"/>
              </a:endParaRPr>
            </a:p>
          </p:txBody>
        </p:sp>
        <p:sp>
          <p:nvSpPr>
            <p:cNvPr id="54" name="Rectangle: Rounded Corners 55">
              <a:extLst>
                <a:ext uri="{FF2B5EF4-FFF2-40B4-BE49-F238E27FC236}">
                  <a16:creationId xmlns:a16="http://schemas.microsoft.com/office/drawing/2014/main" id="{39FDB42B-FAB1-4F6D-AC53-9E401C51B17A}"/>
                </a:ext>
              </a:extLst>
            </p:cNvPr>
            <p:cNvSpPr/>
            <p:nvPr/>
          </p:nvSpPr>
          <p:spPr>
            <a:xfrm>
              <a:off x="2098153" y="5841915"/>
              <a:ext cx="1352654" cy="270058"/>
            </a:xfrm>
            <a:prstGeom prst="chevron">
              <a:avLst/>
            </a:prstGeom>
            <a:solidFill>
              <a:srgbClr val="666699"/>
            </a:solidFill>
            <a:ln w="9525">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82930">
                <a:lnSpc>
                  <a:spcPct val="80000"/>
                </a:lnSpc>
                <a:defRPr/>
              </a:pPr>
              <a:r>
                <a:rPr lang="en-US" sz="669" b="1">
                  <a:solidFill>
                    <a:prstClr val="white"/>
                  </a:solidFill>
                  <a:latin typeface="Calibri"/>
                  <a:ea typeface="Times New Roman" panose="02020603050405020304" pitchFamily="18" charset="0"/>
                  <a:cs typeface="Times New Roman" panose="02020603050405020304" pitchFamily="18" charset="0"/>
                </a:rPr>
                <a:t>Phase I</a:t>
              </a:r>
            </a:p>
            <a:p>
              <a:pPr algn="ctr" defTabSz="582930">
                <a:lnSpc>
                  <a:spcPct val="80000"/>
                </a:lnSpc>
                <a:defRPr/>
              </a:pPr>
              <a:r>
                <a:rPr lang="en-US" sz="669" i="1">
                  <a:solidFill>
                    <a:prstClr val="white"/>
                  </a:solidFill>
                  <a:latin typeface="Calibri"/>
                  <a:ea typeface="Times New Roman" panose="02020603050405020304" pitchFamily="18" charset="0"/>
                </a:rPr>
                <a:t>Plan</a:t>
              </a:r>
            </a:p>
          </p:txBody>
        </p:sp>
      </p:grpSp>
      <p:grpSp>
        <p:nvGrpSpPr>
          <p:cNvPr id="3" name="Group 2">
            <a:extLst>
              <a:ext uri="{FF2B5EF4-FFF2-40B4-BE49-F238E27FC236}">
                <a16:creationId xmlns:a16="http://schemas.microsoft.com/office/drawing/2014/main" id="{8E3261D1-DECE-474C-829F-FB69A51350BB}"/>
              </a:ext>
            </a:extLst>
          </p:cNvPr>
          <p:cNvGrpSpPr/>
          <p:nvPr/>
        </p:nvGrpSpPr>
        <p:grpSpPr>
          <a:xfrm>
            <a:off x="-2144" y="6395"/>
            <a:ext cx="7776689" cy="983515"/>
            <a:chOff x="-2144" y="6395"/>
            <a:chExt cx="7776689" cy="983515"/>
          </a:xfrm>
        </p:grpSpPr>
        <p:sp>
          <p:nvSpPr>
            <p:cNvPr id="10" name="Rectangle 2"/>
            <p:cNvSpPr txBox="1">
              <a:spLocks noChangeArrowheads="1"/>
            </p:cNvSpPr>
            <p:nvPr/>
          </p:nvSpPr>
          <p:spPr>
            <a:xfrm>
              <a:off x="609" y="6395"/>
              <a:ext cx="7767539"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1100" b="1" i="1" u="none" strike="noStrike" kern="1200" cap="none" spc="0" normalizeH="0" baseline="0" noProof="0">
                <a:ln>
                  <a:noFill/>
                </a:ln>
                <a:solidFill>
                  <a:prstClr val="white"/>
                </a:solidFill>
                <a:effectLst/>
                <a:uLnTx/>
                <a:uFillTx/>
                <a:latin typeface="Calibri" panose="020F0502020204030204"/>
                <a:ea typeface="+mj-ea"/>
                <a:cs typeface="Calibri" panose="020F0502020204030204" pitchFamily="34" charset="0"/>
              </a:endParaRPr>
            </a:p>
          </p:txBody>
        </p:sp>
        <p:grpSp>
          <p:nvGrpSpPr>
            <p:cNvPr id="89" name="Group 88">
              <a:extLst>
                <a:ext uri="{FF2B5EF4-FFF2-40B4-BE49-F238E27FC236}">
                  <a16:creationId xmlns:a16="http://schemas.microsoft.com/office/drawing/2014/main" id="{6925316C-C275-4E4B-A735-188208BC758E}"/>
                </a:ext>
              </a:extLst>
            </p:cNvPr>
            <p:cNvGrpSpPr/>
            <p:nvPr/>
          </p:nvGrpSpPr>
          <p:grpSpPr>
            <a:xfrm>
              <a:off x="-2144" y="220157"/>
              <a:ext cx="7776689" cy="769753"/>
              <a:chOff x="7919513" y="220157"/>
              <a:chExt cx="7719939" cy="769753"/>
            </a:xfrm>
          </p:grpSpPr>
          <p:pic>
            <p:nvPicPr>
              <p:cNvPr id="90" name="Picture 89">
                <a:extLst>
                  <a:ext uri="{FF2B5EF4-FFF2-40B4-BE49-F238E27FC236}">
                    <a16:creationId xmlns:a16="http://schemas.microsoft.com/office/drawing/2014/main" id="{6601034A-2860-4EEF-82CF-B35015AB5519}"/>
                  </a:ext>
                </a:extLst>
              </p:cNvPr>
              <p:cNvPicPr>
                <a:picLocks/>
              </p:cNvPicPr>
              <p:nvPr/>
            </p:nvPicPr>
            <p:blipFill rotWithShape="1">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p:blipFill>
            <p:spPr>
              <a:xfrm>
                <a:off x="7919513" y="220157"/>
                <a:ext cx="7713590" cy="769753"/>
              </a:xfrm>
              <a:prstGeom prst="rect">
                <a:avLst/>
              </a:prstGeom>
            </p:spPr>
          </p:pic>
          <p:sp>
            <p:nvSpPr>
              <p:cNvPr id="91" name="Rectangle 90">
                <a:extLst>
                  <a:ext uri="{FF2B5EF4-FFF2-40B4-BE49-F238E27FC236}">
                    <a16:creationId xmlns:a16="http://schemas.microsoft.com/office/drawing/2014/main" id="{E7D1E199-BEB7-4D7F-80EE-5CCE35364D3D}"/>
                  </a:ext>
                </a:extLst>
              </p:cNvPr>
              <p:cNvSpPr/>
              <p:nvPr/>
            </p:nvSpPr>
            <p:spPr>
              <a:xfrm>
                <a:off x="7925862" y="227149"/>
                <a:ext cx="7713590" cy="68824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61406">
                  <a:defRPr/>
                </a:pPr>
                <a:endParaRPr lang="en-US" sz="1817">
                  <a:solidFill>
                    <a:prstClr val="white"/>
                  </a:solidFill>
                  <a:latin typeface="Calibri" panose="020F0502020204030204"/>
                </a:endParaRPr>
              </a:p>
            </p:txBody>
          </p:sp>
          <p:sp>
            <p:nvSpPr>
              <p:cNvPr id="92" name="TextBox 91">
                <a:extLst>
                  <a:ext uri="{FF2B5EF4-FFF2-40B4-BE49-F238E27FC236}">
                    <a16:creationId xmlns:a16="http://schemas.microsoft.com/office/drawing/2014/main" id="{C6208669-1F27-4070-8A8A-857AA80E9848}"/>
                  </a:ext>
                </a:extLst>
              </p:cNvPr>
              <p:cNvSpPr txBox="1"/>
              <p:nvPr/>
            </p:nvSpPr>
            <p:spPr>
              <a:xfrm>
                <a:off x="8095664" y="388511"/>
                <a:ext cx="5313929" cy="461665"/>
              </a:xfrm>
              <a:prstGeom prst="rect">
                <a:avLst/>
              </a:prstGeom>
              <a:noFill/>
            </p:spPr>
            <p:txBody>
              <a:bodyPr wrap="square" rtlCol="0">
                <a:spAutoFit/>
              </a:bodyPr>
              <a:lstStyle/>
              <a:p>
                <a:pPr defTabSz="461406">
                  <a:defRPr/>
                </a:pPr>
                <a:r>
                  <a:rPr lang="en-US" sz="2400">
                    <a:latin typeface="Open Sans" panose="020B0606030504020204" pitchFamily="34" charset="0"/>
                    <a:ea typeface="Open Sans" panose="020B0606030504020204" pitchFamily="34" charset="0"/>
                    <a:cs typeface="Open Sans" panose="020B0606030504020204" pitchFamily="34" charset="0"/>
                  </a:rPr>
                  <a:t>Modernizing FLP’s Mission Delivery</a:t>
                </a:r>
              </a:p>
            </p:txBody>
          </p:sp>
          <p:sp>
            <p:nvSpPr>
              <p:cNvPr id="93" name="TextBox 92">
                <a:extLst>
                  <a:ext uri="{FF2B5EF4-FFF2-40B4-BE49-F238E27FC236}">
                    <a16:creationId xmlns:a16="http://schemas.microsoft.com/office/drawing/2014/main" id="{B582D694-DC8A-4281-B695-E1AE8E0A28ED}"/>
                  </a:ext>
                </a:extLst>
              </p:cNvPr>
              <p:cNvSpPr txBox="1"/>
              <p:nvPr/>
            </p:nvSpPr>
            <p:spPr>
              <a:xfrm>
                <a:off x="8124162" y="224603"/>
                <a:ext cx="4461914" cy="248496"/>
              </a:xfrm>
              <a:prstGeom prst="rect">
                <a:avLst/>
              </a:prstGeom>
              <a:noFill/>
            </p:spPr>
            <p:txBody>
              <a:bodyPr wrap="square" rtlCol="0">
                <a:spAutoFit/>
              </a:bodyPr>
              <a:lstStyle/>
              <a:p>
                <a:pPr defTabSz="461406">
                  <a:defRPr/>
                </a:pPr>
                <a:endParaRPr lang="en-US" sz="1009" b="1" dirty="0">
                  <a:solidFill>
                    <a:srgbClr val="C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94" name="Picture 93">
                <a:extLst>
                  <a:ext uri="{FF2B5EF4-FFF2-40B4-BE49-F238E27FC236}">
                    <a16:creationId xmlns:a16="http://schemas.microsoft.com/office/drawing/2014/main" id="{E266A206-C11B-414D-AD09-F2B51692D01E}"/>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6931" b="99340" l="1852" r="97593">
                            <a14:foregroundMark x1="5370" y1="22442" x2="5370" y2="22442"/>
                            <a14:foregroundMark x1="30000" y1="23762" x2="30000" y2="23762"/>
                            <a14:foregroundMark x1="63889" y1="11221" x2="63889" y2="11221"/>
                            <a14:foregroundMark x1="85556" y1="17162" x2="85556" y2="17162"/>
                            <a14:foregroundMark x1="93704" y1="42244" x2="93704" y2="42244"/>
                            <a14:foregroundMark x1="97407" y1="56436" x2="97407" y2="56436"/>
                            <a14:foregroundMark x1="83333" y1="69307" x2="83333" y2="69307"/>
                            <a14:foregroundMark x1="88333" y1="66997" x2="88333" y2="66997"/>
                            <a14:foregroundMark x1="93333" y1="67657" x2="93333" y2="67657"/>
                            <a14:foregroundMark x1="54444" y1="70957" x2="92963" y2="66007"/>
                            <a14:foregroundMark x1="92963" y1="66007" x2="93148" y2="66007"/>
                            <a14:foregroundMark x1="95370" y1="68317" x2="95370" y2="68317"/>
                            <a14:foregroundMark x1="97407" y1="66337" x2="96111" y2="66337"/>
                            <a14:foregroundMark x1="97593" y1="65017" x2="97593" y2="65017"/>
                            <a14:foregroundMark x1="46481" y1="73267" x2="46481" y2="73267"/>
                            <a14:foregroundMark x1="57037" y1="71617" x2="16667" y2="85809"/>
                            <a14:foregroundMark x1="91296" y1="93729" x2="42222" y2="89109"/>
                            <a14:foregroundMark x1="42222" y1="89109" x2="23519" y2="99340"/>
                            <a14:foregroundMark x1="5926" y1="92409" x2="5926" y2="92409"/>
                            <a14:foregroundMark x1="4815" y1="93399" x2="4815" y2="93399"/>
                            <a14:foregroundMark x1="22222" y1="22442" x2="22222" y2="22442"/>
                            <a14:foregroundMark x1="22222" y1="16832" x2="22222" y2="16832"/>
                            <a14:foregroundMark x1="1852" y1="7591" x2="7778" y2="6931"/>
                            <a14:foregroundMark x1="6296" y1="66997" x2="27037" y2="69307"/>
                            <a14:foregroundMark x1="29815" y1="16172" x2="29815" y2="16172"/>
                            <a14:foregroundMark x1="2778" y1="78878" x2="16111" y2="76568"/>
                            <a14:foregroundMark x1="20741" y1="76898" x2="20741" y2="76898"/>
                            <a14:foregroundMark x1="21667" y1="76568" x2="21667" y2="76568"/>
                            <a14:foregroundMark x1="32407" y1="72277" x2="32407" y2="72277"/>
                            <a14:foregroundMark x1="33148" y1="72607" x2="33148" y2="72607"/>
                          </a14:backgroundRemoval>
                        </a14:imgEffect>
                      </a14:imgLayer>
                    </a14:imgProps>
                  </a:ext>
                  <a:ext uri="{28A0092B-C50C-407E-A947-70E740481C1C}">
                    <a14:useLocalDpi xmlns:a14="http://schemas.microsoft.com/office/drawing/2010/main" val="0"/>
                  </a:ext>
                </a:extLst>
              </a:blip>
              <a:stretch>
                <a:fillRect/>
              </a:stretch>
            </p:blipFill>
            <p:spPr>
              <a:xfrm>
                <a:off x="15013647" y="538119"/>
                <a:ext cx="481434" cy="270138"/>
              </a:xfrm>
              <a:prstGeom prst="rect">
                <a:avLst/>
              </a:prstGeom>
            </p:spPr>
          </p:pic>
        </p:grpSp>
      </p:grpSp>
      <p:sp>
        <p:nvSpPr>
          <p:cNvPr id="41" name="Rectangle 2">
            <a:extLst>
              <a:ext uri="{FF2B5EF4-FFF2-40B4-BE49-F238E27FC236}">
                <a16:creationId xmlns:a16="http://schemas.microsoft.com/office/drawing/2014/main" id="{68C43DFF-A089-434F-9CFF-A3AB99EF9D22}"/>
              </a:ext>
            </a:extLst>
          </p:cNvPr>
          <p:cNvSpPr txBox="1">
            <a:spLocks noChangeArrowheads="1"/>
          </p:cNvSpPr>
          <p:nvPr/>
        </p:nvSpPr>
        <p:spPr>
          <a:xfrm>
            <a:off x="0" y="9780650"/>
            <a:ext cx="7772400" cy="277586"/>
          </a:xfrm>
          <a:prstGeom prst="rect">
            <a:avLst/>
          </a:prstGeom>
          <a:solidFill>
            <a:srgbClr val="003300"/>
          </a:solidFill>
          <a:ln>
            <a:noFill/>
          </a:ln>
        </p:spPr>
        <p:txBody>
          <a:bodyPr vert="horz" lIns="103632" tIns="51816" rIns="103632" bIns="51816" rtlCol="0" anchor="ctr">
            <a:normAutofit/>
          </a:bodyPr>
          <a:lstStyle>
            <a:lvl1pPr algn="ctr" defTabSz="685800" rtl="0" eaLnBrk="1" latinLnBrk="0" hangingPunct="1">
              <a:lnSpc>
                <a:spcPct val="90000"/>
              </a:lnSpc>
              <a:spcBef>
                <a:spcPct val="0"/>
              </a:spcBef>
              <a:buNone/>
              <a:defRPr sz="1463" b="0" kern="1200">
                <a:solidFill>
                  <a:schemeClr val="bg1"/>
                </a:solidFill>
                <a:latin typeface="Calibri" panose="020F0502020204030204" pitchFamily="34" charset="0"/>
                <a:ea typeface="+mj-ea"/>
                <a:cs typeface="Calibri" panose="020F0502020204030204" pitchFamily="34" charset="0"/>
              </a:defRPr>
            </a:lvl1pPr>
          </a:lstStyle>
          <a:p>
            <a:pPr>
              <a:defRPr/>
            </a:pPr>
            <a:r>
              <a:rPr kumimoji="0" lang="en-US" sz="800" b="1" i="0" u="none" strike="noStrike" kern="1200" cap="none" spc="0" normalizeH="0" baseline="0" noProof="0">
                <a:ln>
                  <a:noFill/>
                </a:ln>
                <a:effectLst/>
                <a:uLnTx/>
                <a:uFillTx/>
                <a:latin typeface="Open Sans"/>
                <a:ea typeface="+mn-ea"/>
                <a:cs typeface="+mn-cs"/>
              </a:rPr>
              <a:t>Farm Service Agency  |  Farm Loan Programs</a:t>
            </a:r>
          </a:p>
        </p:txBody>
      </p:sp>
      <p:sp>
        <p:nvSpPr>
          <p:cNvPr id="42" name="TextBox 41">
            <a:extLst>
              <a:ext uri="{FF2B5EF4-FFF2-40B4-BE49-F238E27FC236}">
                <a16:creationId xmlns:a16="http://schemas.microsoft.com/office/drawing/2014/main" id="{1525D76F-889F-4C50-B4D0-3C1B865E4E9D}"/>
              </a:ext>
            </a:extLst>
          </p:cNvPr>
          <p:cNvSpPr txBox="1"/>
          <p:nvPr/>
        </p:nvSpPr>
        <p:spPr>
          <a:xfrm>
            <a:off x="7365192" y="9810738"/>
            <a:ext cx="235962" cy="215444"/>
          </a:xfrm>
          <a:prstGeom prst="rect">
            <a:avLst/>
          </a:prstGeom>
          <a:noFill/>
        </p:spPr>
        <p:txBody>
          <a:bodyPr wrap="none" rtlCol="0">
            <a:spAutoFit/>
          </a:bodyPr>
          <a:lstStyle/>
          <a:p>
            <a:r>
              <a:rPr lang="en-US" sz="800" b="1" dirty="0">
                <a:solidFill>
                  <a:schemeClr val="bg1"/>
                </a:solidFill>
              </a:rPr>
              <a:t>7</a:t>
            </a:r>
          </a:p>
        </p:txBody>
      </p:sp>
    </p:spTree>
    <p:extLst>
      <p:ext uri="{BB962C8B-B14F-4D97-AF65-F5344CB8AC3E}">
        <p14:creationId xmlns:p14="http://schemas.microsoft.com/office/powerpoint/2010/main" val="1298484311"/>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D Rebrand Dec 2016">
    <a:dk1>
      <a:srgbClr val="000000"/>
    </a:dk1>
    <a:lt1>
      <a:srgbClr val="FFFFFF"/>
    </a:lt1>
    <a:dk2>
      <a:srgbClr val="000000"/>
    </a:dk2>
    <a:lt2>
      <a:srgbClr val="F7F5F3"/>
    </a:lt2>
    <a:accent1>
      <a:srgbClr val="86F200"/>
    </a:accent1>
    <a:accent2>
      <a:srgbClr val="34F0FF"/>
    </a:accent2>
    <a:accent3>
      <a:srgbClr val="FDD300"/>
    </a:accent3>
    <a:accent4>
      <a:srgbClr val="3EFAC5"/>
    </a:accent4>
    <a:accent5>
      <a:srgbClr val="787878"/>
    </a:accent5>
    <a:accent6>
      <a:srgbClr val="5A5A5A"/>
    </a:accent6>
    <a:hlink>
      <a:srgbClr val="3C3C3C"/>
    </a:hlink>
    <a:folHlink>
      <a:srgbClr val="1E1E1E"/>
    </a:folHlink>
  </a:clrScheme>
  <a:fontScheme name="DD Presentation Template Aug 2017">
    <a:majorFont>
      <a:latin typeface="Chronicle Display Black"/>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044D0A5414634A9BD7D11062D55D3A" ma:contentTypeVersion="6" ma:contentTypeDescription="Create a new document." ma:contentTypeScope="" ma:versionID="25563d1da61aa3d49e1e87d8ef87c6a2">
  <xsd:schema xmlns:xsd="http://www.w3.org/2001/XMLSchema" xmlns:xs="http://www.w3.org/2001/XMLSchema" xmlns:p="http://schemas.microsoft.com/office/2006/metadata/properties" xmlns:ns2="40300316-4668-4c68-a727-1fca2aa580c2" xmlns:ns3="70c67558-e7bb-4cb3-8db9-fd7c81de63a7" targetNamespace="http://schemas.microsoft.com/office/2006/metadata/properties" ma:root="true" ma:fieldsID="433fae3333b1c87eca43c5f27cbbee76" ns2:_="" ns3:_="">
    <xsd:import namespace="40300316-4668-4c68-a727-1fca2aa580c2"/>
    <xsd:import namespace="70c67558-e7bb-4cb3-8db9-fd7c81de63a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300316-4668-4c68-a727-1fca2aa580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c67558-e7bb-4cb3-8db9-fd7c81de63a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237E34-403F-4888-8236-BA033E1B5149}">
  <ds:schemaRefs>
    <ds:schemaRef ds:uri="http://purl.org/dc/terms/"/>
    <ds:schemaRef ds:uri="http://schemas.openxmlformats.org/package/2006/metadata/core-properties"/>
    <ds:schemaRef ds:uri="70c67558-e7bb-4cb3-8db9-fd7c81de63a7"/>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0300316-4668-4c68-a727-1fca2aa580c2"/>
    <ds:schemaRef ds:uri="http://www.w3.org/XML/1998/namespace"/>
  </ds:schemaRefs>
</ds:datastoreItem>
</file>

<file path=customXml/itemProps2.xml><?xml version="1.0" encoding="utf-8"?>
<ds:datastoreItem xmlns:ds="http://schemas.openxmlformats.org/officeDocument/2006/customXml" ds:itemID="{CE53C419-94B3-4F95-A7E0-B8BF8FD03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300316-4668-4c68-a727-1fca2aa580c2"/>
    <ds:schemaRef ds:uri="70c67558-e7bb-4cb3-8db9-fd7c81de63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C17441-DEFF-4945-A5B0-3A6156246A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2647</TotalTime>
  <Words>3624</Words>
  <Application>Microsoft Office PowerPoint</Application>
  <PresentationFormat>Custom</PresentationFormat>
  <Paragraphs>368</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Open Sans</vt:lpstr>
      <vt:lpstr>Open Sans Light</vt:lpstr>
      <vt:lpstr>Wingdings</vt:lpstr>
      <vt:lpstr>Wingdings 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dc:title>
  <dc:creator>Alcaro, Anna</dc:creator>
  <cp:lastModifiedBy>Herink, Ben - FSA, Lincoln, NE</cp:lastModifiedBy>
  <cp:revision>52</cp:revision>
  <cp:lastPrinted>2022-06-24T17:31:08Z</cp:lastPrinted>
  <dcterms:created xsi:type="dcterms:W3CDTF">2019-06-03T19:28:54Z</dcterms:created>
  <dcterms:modified xsi:type="dcterms:W3CDTF">2022-07-01T15:22:25Z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0x010100E2044D0A5414634A9BD7D11062D55D3A</vt:lpwstr>
  </property>
  <property fmtid="{D5CDD505-2E9C-101B-9397-08002B2CF9AE}" pid="3" name="MSIP_Label_ea60d57e-af5b-4752-ac57-3e4f28ca11dc_Enabled">
    <vt:lpwstr>true</vt:lpwstr>
  </property>
  <property fmtid="{D5CDD505-2E9C-101B-9397-08002B2CF9AE}" pid="4" name="MSIP_Label_ea60d57e-af5b-4752-ac57-3e4f28ca11dc_SetDate">
    <vt:lpwstr>2022-04-26T18:09:21Z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641aa3b2-4e8f-4ecc-8fd0-2cc0647afd43</vt:lpwstr>
  </property>
  <property fmtid="{D5CDD505-2E9C-101B-9397-08002B2CF9AE}" pid="9" name="MSIP_Label_ea60d57e-af5b-4752-ac57-3e4f28ca11dc_ContentBits">
    <vt:lpwstr>0</vt:lpwstr>
  </property>
</Properties>
</file>