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35"/>
  </p:notesMasterIdLst>
  <p:sldIdLst>
    <p:sldId id="274" r:id="rId3"/>
    <p:sldId id="314" r:id="rId4"/>
    <p:sldId id="308" r:id="rId5"/>
    <p:sldId id="328" r:id="rId6"/>
    <p:sldId id="335" r:id="rId7"/>
    <p:sldId id="312" r:id="rId8"/>
    <p:sldId id="329" r:id="rId9"/>
    <p:sldId id="333" r:id="rId10"/>
    <p:sldId id="285" r:id="rId11"/>
    <p:sldId id="330" r:id="rId12"/>
    <p:sldId id="313" r:id="rId13"/>
    <p:sldId id="317" r:id="rId14"/>
    <p:sldId id="315" r:id="rId15"/>
    <p:sldId id="297" r:id="rId16"/>
    <p:sldId id="339" r:id="rId17"/>
    <p:sldId id="287" r:id="rId18"/>
    <p:sldId id="340" r:id="rId19"/>
    <p:sldId id="293" r:id="rId20"/>
    <p:sldId id="341" r:id="rId21"/>
    <p:sldId id="295" r:id="rId22"/>
    <p:sldId id="292" r:id="rId23"/>
    <p:sldId id="342" r:id="rId24"/>
    <p:sldId id="290" r:id="rId25"/>
    <p:sldId id="320" r:id="rId26"/>
    <p:sldId id="343" r:id="rId27"/>
    <p:sldId id="294" r:id="rId28"/>
    <p:sldId id="257" r:id="rId29"/>
    <p:sldId id="291" r:id="rId30"/>
    <p:sldId id="288" r:id="rId31"/>
    <p:sldId id="289" r:id="rId32"/>
    <p:sldId id="296" r:id="rId33"/>
    <p:sldId id="26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56" autoAdjust="0"/>
    <p:restoredTop sz="72638" autoAdjust="0"/>
  </p:normalViewPr>
  <p:slideViewPr>
    <p:cSldViewPr snapToGrid="0">
      <p:cViewPr varScale="1">
        <p:scale>
          <a:sx n="30" d="100"/>
          <a:sy n="30" d="100"/>
        </p:scale>
        <p:origin x="808"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C086E9-D809-477F-B0F1-CE16E312E89A}" type="datetimeFigureOut">
              <a:rPr lang="en-US" smtClean="0"/>
              <a:t>6/27/2022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1ACAE0-8D04-44A1-B38C-C63A950D87C9}" type="slidenum">
              <a:rPr lang="en-US" smtClean="0"/>
              <a:t>‹#›</a:t>
            </a:fld>
            <a:endParaRPr lang="en-US"/>
          </a:p>
        </p:txBody>
      </p:sp>
    </p:spTree>
    <p:extLst>
      <p:ext uri="{BB962C8B-B14F-4D97-AF65-F5344CB8AC3E}">
        <p14:creationId xmlns:p14="http://schemas.microsoft.com/office/powerpoint/2010/main" val="4219712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inside.fsa.usda.gov/program-areas/daflp/software-manuals/index"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inside.fsa.usda.gov/program-areas/daflp/software-manuals/index"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rd.cfo.cb@usda.gov"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mailto:rd.cfo.db@usda.gov"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802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Assumptions:</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When adding the Loan Guarantee Request, the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Requested</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Loan Amount </a:t>
            </a:r>
            <a:r>
              <a:rPr lang="en-US" sz="1200" dirty="0">
                <a:effectLst/>
                <a:latin typeface="Calibri" panose="020F0502020204030204" pitchFamily="34" charset="0"/>
                <a:ea typeface="Calibri" panose="020F0502020204030204" pitchFamily="34" charset="0"/>
                <a:cs typeface="Times New Roman" panose="02020603050405020304" pitchFamily="18" charset="0"/>
              </a:rPr>
              <a:t>should equal the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Principal Amount Assumed</a:t>
            </a:r>
            <a:r>
              <a:rPr lang="en-US" sz="1200" dirty="0">
                <a:effectLst/>
                <a:latin typeface="Calibri" panose="020F0502020204030204" pitchFamily="34" charset="0"/>
                <a:ea typeface="Calibri" panose="020F0502020204030204" pitchFamily="34" charset="0"/>
                <a:cs typeface="Times New Roman" panose="02020603050405020304" pitchFamily="18" charset="0"/>
              </a:rPr>
              <a:t> (Item 14 on Form-2246).  This will become the Loan Amount of the new loan for the Transferee.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250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Guaranteed Loan Collection Codes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30 – Guarantee Fees</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31 – Repayment of Appraisal Fee</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32 – Payment on Repurchased guaranteed loan</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33 – Lender Recovery or Final Loss Refund</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34 – (Finance office use only) </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35 – Other guaranteed loan remittance</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70 – Internal Administrative Offset (IAO) – Other</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71 – IAO – DCP	</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72– IAO –LCP</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73– IAO –CRP</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74– IAO –EQIP</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75– IAO –Tobacco</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76– IAO –Peanuts</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77– IAO –Rice</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78– IAO –LDP/Market Asst Loan</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79– IAO –DCC Stay status</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80 – Voluntary </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81 - DOJ</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82 – Debt Settlement</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83 - Other</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84 – TOP</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Loss Types to:</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04 – Recovery after Final Loss</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13 – Voluntary Payment </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14 – Compromise Offer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712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1ACAE0-8D04-44A1-B38C-C63A950D87C9}" type="slidenum">
              <a:rPr lang="en-US" smtClean="0"/>
              <a:t>12</a:t>
            </a:fld>
            <a:endParaRPr lang="en-US"/>
          </a:p>
        </p:txBody>
      </p:sp>
    </p:spTree>
    <p:extLst>
      <p:ext uri="{BB962C8B-B14F-4D97-AF65-F5344CB8AC3E}">
        <p14:creationId xmlns:p14="http://schemas.microsoft.com/office/powerpoint/2010/main" val="3123110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Lenders to sign-up for LINC – Cost savings (printing , envelopes, postage).  Time savings – input of status reports, PAD allows guarantee fees to be paid electronically so no longer have to deposit through NRRS.</a:t>
            </a:r>
          </a:p>
        </p:txBody>
      </p:sp>
      <p:sp>
        <p:nvSpPr>
          <p:cNvPr id="4" name="Slide Number Placeholder 3"/>
          <p:cNvSpPr>
            <a:spLocks noGrp="1"/>
          </p:cNvSpPr>
          <p:nvPr>
            <p:ph type="sldNum" sz="quarter" idx="5"/>
          </p:nvPr>
        </p:nvSpPr>
        <p:spPr/>
        <p:txBody>
          <a:bodyPr/>
          <a:lstStyle/>
          <a:p>
            <a:fld id="{BC1ACAE0-8D04-44A1-B38C-C63A950D87C9}" type="slidenum">
              <a:rPr lang="en-US" smtClean="0"/>
              <a:t>13</a:t>
            </a:fld>
            <a:endParaRPr lang="en-US"/>
          </a:p>
        </p:txBody>
      </p:sp>
    </p:spTree>
    <p:extLst>
      <p:ext uri="{BB962C8B-B14F-4D97-AF65-F5344CB8AC3E}">
        <p14:creationId xmlns:p14="http://schemas.microsoft.com/office/powerpoint/2010/main" val="2122042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to gaining access to LINC, each user must create an eAuth ID and complete the level 2 verification.</a:t>
            </a:r>
          </a:p>
          <a:p>
            <a:endParaRPr lang="en-US" dirty="0"/>
          </a:p>
          <a:p>
            <a:r>
              <a:rPr lang="en-US" dirty="0"/>
              <a:t>This QRG can be found on the FSA Intranet site under FLP Software Guides for the Guaranteed Loan System, </a:t>
            </a:r>
            <a:r>
              <a:rPr lang="en-US" dirty="0">
                <a:hlinkClick r:id="rId3"/>
              </a:rPr>
              <a:t>https://inside.fsa.usda.gov/program-areas/daflp/software-manuals/index</a:t>
            </a:r>
            <a:r>
              <a:rPr lang="en-US" dirty="0"/>
              <a:t>, and publicly, in the Guaranteed Loans – Lender Toolkit at https://www.fsa.usda.gov.</a:t>
            </a:r>
          </a:p>
          <a:p>
            <a:endParaRPr lang="en-US" dirty="0"/>
          </a:p>
          <a:p>
            <a:endParaRPr lang="en-US" dirty="0"/>
          </a:p>
        </p:txBody>
      </p:sp>
      <p:sp>
        <p:nvSpPr>
          <p:cNvPr id="4" name="Slide Number Placeholder 3"/>
          <p:cNvSpPr>
            <a:spLocks noGrp="1"/>
          </p:cNvSpPr>
          <p:nvPr>
            <p:ph type="sldNum" sz="quarter" idx="5"/>
          </p:nvPr>
        </p:nvSpPr>
        <p:spPr/>
        <p:txBody>
          <a:bodyPr/>
          <a:lstStyle/>
          <a:p>
            <a:fld id="{C63B2F36-F258-42D3-9619-0B287622DD19}" type="slidenum">
              <a:rPr lang="en-US" smtClean="0"/>
              <a:t>14</a:t>
            </a:fld>
            <a:endParaRPr lang="en-US" dirty="0"/>
          </a:p>
        </p:txBody>
      </p:sp>
    </p:spTree>
    <p:extLst>
      <p:ext uri="{BB962C8B-B14F-4D97-AF65-F5344CB8AC3E}">
        <p14:creationId xmlns:p14="http://schemas.microsoft.com/office/powerpoint/2010/main" val="3215021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QRG is available at </a:t>
            </a:r>
            <a:r>
              <a:rPr lang="en-US" dirty="0">
                <a:hlinkClick r:id="rId3"/>
              </a:rPr>
              <a:t>https://inside.fsa.usda.gov/program-areas/daflp/software-manuals/index</a:t>
            </a:r>
            <a:r>
              <a:rPr lang="en-US" dirty="0"/>
              <a:t>.</a:t>
            </a:r>
          </a:p>
          <a:p>
            <a:endParaRPr lang="en-US" dirty="0"/>
          </a:p>
        </p:txBody>
      </p:sp>
      <p:sp>
        <p:nvSpPr>
          <p:cNvPr id="4" name="Slide Number Placeholder 3"/>
          <p:cNvSpPr>
            <a:spLocks noGrp="1"/>
          </p:cNvSpPr>
          <p:nvPr>
            <p:ph type="sldNum" sz="quarter" idx="5"/>
          </p:nvPr>
        </p:nvSpPr>
        <p:spPr/>
        <p:txBody>
          <a:bodyPr/>
          <a:lstStyle/>
          <a:p>
            <a:fld id="{C63B2F36-F258-42D3-9619-0B287622DD19}" type="slidenum">
              <a:rPr lang="en-US" smtClean="0"/>
              <a:t>15</a:t>
            </a:fld>
            <a:endParaRPr lang="en-US" dirty="0"/>
          </a:p>
        </p:txBody>
      </p:sp>
    </p:spTree>
    <p:extLst>
      <p:ext uri="{BB962C8B-B14F-4D97-AF65-F5344CB8AC3E}">
        <p14:creationId xmlns:p14="http://schemas.microsoft.com/office/powerpoint/2010/main" val="2563310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Users will access the FSA LINC functions after registration and lender role set up in AASM.</a:t>
            </a:r>
          </a:p>
        </p:txBody>
      </p:sp>
      <p:sp>
        <p:nvSpPr>
          <p:cNvPr id="4" name="Slide Number Placeholder 3"/>
          <p:cNvSpPr>
            <a:spLocks noGrp="1"/>
          </p:cNvSpPr>
          <p:nvPr>
            <p:ph type="sldNum" sz="quarter" idx="5"/>
          </p:nvPr>
        </p:nvSpPr>
        <p:spPr/>
        <p:txBody>
          <a:bodyPr/>
          <a:lstStyle/>
          <a:p>
            <a:fld id="{C63B2F36-F258-42D3-9619-0B287622DD19}" type="slidenum">
              <a:rPr lang="en-US" smtClean="0"/>
              <a:t>16</a:t>
            </a:fld>
            <a:endParaRPr lang="en-US" dirty="0"/>
          </a:p>
        </p:txBody>
      </p:sp>
    </p:spTree>
    <p:extLst>
      <p:ext uri="{BB962C8B-B14F-4D97-AF65-F5344CB8AC3E}">
        <p14:creationId xmlns:p14="http://schemas.microsoft.com/office/powerpoint/2010/main" val="1114215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user will be prompted to enter their eAuthentication User ID and password.</a:t>
            </a:r>
          </a:p>
          <a:p>
            <a:endParaRPr lang="en-US" dirty="0"/>
          </a:p>
        </p:txBody>
      </p:sp>
      <p:sp>
        <p:nvSpPr>
          <p:cNvPr id="4" name="Slide Number Placeholder 3"/>
          <p:cNvSpPr>
            <a:spLocks noGrp="1"/>
          </p:cNvSpPr>
          <p:nvPr>
            <p:ph type="sldNum" sz="quarter" idx="5"/>
          </p:nvPr>
        </p:nvSpPr>
        <p:spPr/>
        <p:txBody>
          <a:bodyPr/>
          <a:lstStyle/>
          <a:p>
            <a:fld id="{C63B2F36-F258-42D3-9619-0B287622DD19}" type="slidenum">
              <a:rPr lang="en-US" smtClean="0"/>
              <a:t>17</a:t>
            </a:fld>
            <a:endParaRPr lang="en-US" dirty="0"/>
          </a:p>
        </p:txBody>
      </p:sp>
    </p:spTree>
    <p:extLst>
      <p:ext uri="{BB962C8B-B14F-4D97-AF65-F5344CB8AC3E}">
        <p14:creationId xmlns:p14="http://schemas.microsoft.com/office/powerpoint/2010/main" val="2201360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Upon signing in, the user is directed to the Lender Profile page to select the Lender ID to work under. The lender can navigate back to this screen later by selecting the “Lender Profile” tab at the top of screen.</a:t>
            </a:r>
          </a:p>
        </p:txBody>
      </p:sp>
      <p:sp>
        <p:nvSpPr>
          <p:cNvPr id="4" name="Slide Number Placeholder 3"/>
          <p:cNvSpPr>
            <a:spLocks noGrp="1"/>
          </p:cNvSpPr>
          <p:nvPr>
            <p:ph type="sldNum" sz="quarter" idx="5"/>
          </p:nvPr>
        </p:nvSpPr>
        <p:spPr/>
        <p:txBody>
          <a:bodyPr/>
          <a:lstStyle/>
          <a:p>
            <a:fld id="{C63B2F36-F258-42D3-9619-0B287622DD19}" type="slidenum">
              <a:rPr lang="en-US" smtClean="0"/>
              <a:t>18</a:t>
            </a:fld>
            <a:endParaRPr lang="en-US" dirty="0"/>
          </a:p>
        </p:txBody>
      </p:sp>
    </p:spTree>
    <p:extLst>
      <p:ext uri="{BB962C8B-B14F-4D97-AF65-F5344CB8AC3E}">
        <p14:creationId xmlns:p14="http://schemas.microsoft.com/office/powerpoint/2010/main" val="2388193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user will get a list of Due and Past Due status report. To update the status report, the lender can click on the Effective Date of the status report that needs to be updated. The user can also click the “Add Report” button to add a status report for a loan not shown on the list.</a:t>
            </a:r>
          </a:p>
        </p:txBody>
      </p:sp>
      <p:sp>
        <p:nvSpPr>
          <p:cNvPr id="4" name="Slide Number Placeholder 3"/>
          <p:cNvSpPr>
            <a:spLocks noGrp="1"/>
          </p:cNvSpPr>
          <p:nvPr>
            <p:ph type="sldNum" sz="quarter" idx="5"/>
          </p:nvPr>
        </p:nvSpPr>
        <p:spPr/>
        <p:txBody>
          <a:bodyPr/>
          <a:lstStyle/>
          <a:p>
            <a:fld id="{C63B2F36-F258-42D3-9619-0B287622DD19}" type="slidenum">
              <a:rPr lang="en-US" smtClean="0"/>
              <a:t>19</a:t>
            </a:fld>
            <a:endParaRPr lang="en-US" dirty="0"/>
          </a:p>
        </p:txBody>
      </p:sp>
    </p:spTree>
    <p:extLst>
      <p:ext uri="{BB962C8B-B14F-4D97-AF65-F5344CB8AC3E}">
        <p14:creationId xmlns:p14="http://schemas.microsoft.com/office/powerpoint/2010/main" val="1487365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Other Contact info that may be helpful.</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Finance Office  - Cash Reporting Division - Collections Branch – PAD agreements for direct loan borrowers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Branch Chief is Candy Wall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email:   </a:t>
            </a: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rd.cfo.cb@usda.gov</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Finance Office  - Cash Reporting Division - Disbursements Branch – EFT Validations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Branch Chief is Sharon Maull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 email:   </a:t>
            </a: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rd.cfo.db@usda.gov</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237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status report screen mirrors what we all see in GLS, and the submitted status flows directly to GLS and updates the loan.</a:t>
            </a:r>
          </a:p>
        </p:txBody>
      </p:sp>
      <p:sp>
        <p:nvSpPr>
          <p:cNvPr id="4" name="Slide Number Placeholder 3"/>
          <p:cNvSpPr>
            <a:spLocks noGrp="1"/>
          </p:cNvSpPr>
          <p:nvPr>
            <p:ph type="sldNum" sz="quarter" idx="5"/>
          </p:nvPr>
        </p:nvSpPr>
        <p:spPr/>
        <p:txBody>
          <a:bodyPr/>
          <a:lstStyle/>
          <a:p>
            <a:fld id="{C63B2F36-F258-42D3-9619-0B287622DD19}" type="slidenum">
              <a:rPr lang="en-US" smtClean="0"/>
              <a:t>20</a:t>
            </a:fld>
            <a:endParaRPr lang="en-US" dirty="0"/>
          </a:p>
        </p:txBody>
      </p:sp>
    </p:spTree>
    <p:extLst>
      <p:ext uri="{BB962C8B-B14F-4D97-AF65-F5344CB8AC3E}">
        <p14:creationId xmlns:p14="http://schemas.microsoft.com/office/powerpoint/2010/main" val="2830041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 Report List and Submitted Status Report List buttons are on the Lender Status Report List home screen.</a:t>
            </a:r>
          </a:p>
          <a:p>
            <a:endParaRPr lang="en-US" dirty="0"/>
          </a:p>
          <a:p>
            <a:r>
              <a:rPr lang="en-US" dirty="0"/>
              <a:t>Status reports submitted within the last 60 days can be accessed on the Submitted Status Report List. Reports submitted more than 60 days prior can be viewed on the Historical Status Report List.</a:t>
            </a:r>
          </a:p>
        </p:txBody>
      </p:sp>
      <p:sp>
        <p:nvSpPr>
          <p:cNvPr id="4" name="Slide Number Placeholder 3"/>
          <p:cNvSpPr>
            <a:spLocks noGrp="1"/>
          </p:cNvSpPr>
          <p:nvPr>
            <p:ph type="sldNum" sz="quarter" idx="5"/>
          </p:nvPr>
        </p:nvSpPr>
        <p:spPr/>
        <p:txBody>
          <a:bodyPr/>
          <a:lstStyle/>
          <a:p>
            <a:fld id="{C63B2F36-F258-42D3-9619-0B287622DD19}" type="slidenum">
              <a:rPr lang="en-US" smtClean="0"/>
              <a:t>21</a:t>
            </a:fld>
            <a:endParaRPr lang="en-US" dirty="0"/>
          </a:p>
        </p:txBody>
      </p:sp>
    </p:spTree>
    <p:extLst>
      <p:ext uri="{BB962C8B-B14F-4D97-AF65-F5344CB8AC3E}">
        <p14:creationId xmlns:p14="http://schemas.microsoft.com/office/powerpoint/2010/main" val="546983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QRG is available on the FSA Intranet site at </a:t>
            </a:r>
            <a:r>
              <a:rPr lang="en-US" u="sng" dirty="0">
                <a:solidFill>
                  <a:srgbClr val="0383ED"/>
                </a:solidFill>
              </a:rPr>
              <a:t>https://inside.fsa.usda.gov/program-areas/daflp/training-guides/inde</a:t>
            </a:r>
            <a:r>
              <a:rPr lang="en-US" dirty="0">
                <a:solidFill>
                  <a:srgbClr val="0383ED"/>
                </a:solidFill>
              </a:rPr>
              <a:t>x</a:t>
            </a:r>
            <a:r>
              <a:rPr lang="en-US" dirty="0"/>
              <a:t> under GLS Training Materials.</a:t>
            </a:r>
          </a:p>
          <a:p>
            <a:endParaRPr lang="en-US" dirty="0"/>
          </a:p>
          <a:p>
            <a:r>
              <a:rPr lang="en-US" dirty="0"/>
              <a:t>Even if the lender opts out of LINC access, agency employees can set up the lender’s PAD account with permission from the lender.</a:t>
            </a:r>
          </a:p>
        </p:txBody>
      </p:sp>
      <p:sp>
        <p:nvSpPr>
          <p:cNvPr id="4" name="Slide Number Placeholder 3"/>
          <p:cNvSpPr>
            <a:spLocks noGrp="1"/>
          </p:cNvSpPr>
          <p:nvPr>
            <p:ph type="sldNum" sz="quarter" idx="5"/>
          </p:nvPr>
        </p:nvSpPr>
        <p:spPr/>
        <p:txBody>
          <a:bodyPr/>
          <a:lstStyle/>
          <a:p>
            <a:fld id="{C63B2F36-F258-42D3-9619-0B287622DD19}" type="slidenum">
              <a:rPr lang="en-US" smtClean="0"/>
              <a:t>22</a:t>
            </a:fld>
            <a:endParaRPr lang="en-US" dirty="0"/>
          </a:p>
        </p:txBody>
      </p:sp>
    </p:spTree>
    <p:extLst>
      <p:ext uri="{BB962C8B-B14F-4D97-AF65-F5344CB8AC3E}">
        <p14:creationId xmlns:p14="http://schemas.microsoft.com/office/powerpoint/2010/main" val="2154752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LINC users will get notified of due and past due status reports via the email listed on their eAuth account. </a:t>
            </a:r>
          </a:p>
          <a:p>
            <a:endParaRPr lang="en-US" dirty="0">
              <a:highlight>
                <a:srgbClr val="FFFF00"/>
              </a:highlight>
            </a:endParaRPr>
          </a:p>
          <a:p>
            <a:r>
              <a:rPr lang="en-US" dirty="0">
                <a:highlight>
                  <a:srgbClr val="FFFF00"/>
                </a:highlight>
              </a:rPr>
              <a:t>Users will receive the batch emails sent on March 31</a:t>
            </a:r>
            <a:r>
              <a:rPr lang="en-US" baseline="30000" dirty="0">
                <a:highlight>
                  <a:srgbClr val="FFFF00"/>
                </a:highlight>
              </a:rPr>
              <a:t>st</a:t>
            </a:r>
            <a:r>
              <a:rPr lang="en-US" dirty="0">
                <a:highlight>
                  <a:srgbClr val="FFFF00"/>
                </a:highlight>
              </a:rPr>
              <a:t> and September 30</a:t>
            </a:r>
            <a:r>
              <a:rPr lang="en-US" baseline="30000" dirty="0">
                <a:highlight>
                  <a:srgbClr val="FFFF00"/>
                </a:highlight>
              </a:rPr>
              <a:t>th</a:t>
            </a:r>
            <a:r>
              <a:rPr lang="en-US" dirty="0">
                <a:highlight>
                  <a:srgbClr val="FFFF00"/>
                </a:highlight>
              </a:rPr>
              <a:t> for statuses due. Also, on May 1</a:t>
            </a:r>
            <a:r>
              <a:rPr lang="en-US" baseline="30000" dirty="0">
                <a:highlight>
                  <a:srgbClr val="FFFF00"/>
                </a:highlight>
              </a:rPr>
              <a:t>st</a:t>
            </a:r>
            <a:r>
              <a:rPr lang="en-US" dirty="0">
                <a:highlight>
                  <a:srgbClr val="FFFF00"/>
                </a:highlight>
              </a:rPr>
              <a:t> and November 1st, users will receive an email listing the branches that have past due status reports. This email will also mention any branches that have default statuses due.</a:t>
            </a:r>
          </a:p>
        </p:txBody>
      </p:sp>
      <p:sp>
        <p:nvSpPr>
          <p:cNvPr id="4" name="Slide Number Placeholder 3"/>
          <p:cNvSpPr>
            <a:spLocks noGrp="1"/>
          </p:cNvSpPr>
          <p:nvPr>
            <p:ph type="sldNum" sz="quarter" idx="5"/>
          </p:nvPr>
        </p:nvSpPr>
        <p:spPr/>
        <p:txBody>
          <a:bodyPr/>
          <a:lstStyle/>
          <a:p>
            <a:fld id="{C63B2F36-F258-42D3-9619-0B287622DD19}" type="slidenum">
              <a:rPr lang="en-US" smtClean="0"/>
              <a:t>23</a:t>
            </a:fld>
            <a:endParaRPr lang="en-US" dirty="0"/>
          </a:p>
        </p:txBody>
      </p:sp>
    </p:spTree>
    <p:extLst>
      <p:ext uri="{BB962C8B-B14F-4D97-AF65-F5344CB8AC3E}">
        <p14:creationId xmlns:p14="http://schemas.microsoft.com/office/powerpoint/2010/main" val="2716262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425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375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475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454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46783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In Q2 FY22 we have worked on piloting two new key initiatives to help improve the overall customer experience:</a:t>
            </a:r>
          </a:p>
          <a:p>
            <a:pPr marL="0" indent="0">
              <a:buNone/>
            </a:pPr>
            <a:endParaRPr lang="en-US" dirty="0"/>
          </a:p>
          <a:p>
            <a:pPr marL="228600" indent="-228600">
              <a:buAutoNum type="arabicPeriod"/>
            </a:pPr>
            <a:r>
              <a:rPr lang="en-US" dirty="0"/>
              <a:t>Bi-monthly status updates – in February, we began providing the field office bi-monthly updates on servicing requests submitted via ECM and ADPS cash lines over 30 days old. </a:t>
            </a:r>
          </a:p>
          <a:p>
            <a:pPr marL="685800" lvl="1" indent="-228600">
              <a:buFont typeface="Arial" panose="020B0604020202020204" pitchFamily="34" charset="0"/>
              <a:buChar char="•"/>
            </a:pPr>
            <a:r>
              <a:rPr lang="en-US" dirty="0"/>
              <a:t>For servicing requests in ECM, we have seen dramatic improvement with the implementation of this process.  Three weeks before implementing this process our late ECM workload was average 88 late servicing requests per week. After the process was implemented, we looked at the three-week average again, and we were now averaging 46 late servicing requests per week which is a 48% drop in the average per week. </a:t>
            </a:r>
          </a:p>
          <a:p>
            <a:pPr marL="685800" lvl="1" indent="-228600">
              <a:buFont typeface="Arial" panose="020B0604020202020204" pitchFamily="34" charset="0"/>
              <a:buChar char="•"/>
            </a:pPr>
            <a:r>
              <a:rPr lang="en-US" dirty="0"/>
              <a:t>For the ADPS cash lines over 30 days old, </a:t>
            </a:r>
            <a:r>
              <a:rPr lang="en-US" dirty="0">
                <a:solidFill>
                  <a:srgbClr val="FF0000"/>
                </a:solidFill>
              </a:rPr>
              <a:t>we have seen a strong improvement with the implementation of this process.  We took an average of three weeks prior to the implementation of this task to see what our average was, for those three-weeks we were averaging approximately 1025 cash lines on suspense. After the process was implemented, we looked at the three-week average again, and we were now averaging 801 cash lines sitting out on suspense which is a 22% drop in the average per week.</a:t>
            </a:r>
          </a:p>
          <a:p>
            <a:pPr marL="228600" indent="-228600">
              <a:buAutoNum type="arabicPeriod"/>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800" dirty="0">
                <a:effectLst/>
                <a:latin typeface="Calibri" panose="020F0502020204030204" pitchFamily="34" charset="0"/>
                <a:ea typeface="Times New Roman" panose="02020603050405020304" pitchFamily="18" charset="0"/>
              </a:rPr>
              <a:t>Smaller Outreach Meetings – [discuss background of process] In Q2, we have shifted from one meeting with 50-100 participants to </a:t>
            </a:r>
            <a:r>
              <a:rPr lang="en-US" sz="1800" u="sng" dirty="0">
                <a:effectLst/>
                <a:latin typeface="Calibri" panose="020F0502020204030204" pitchFamily="34" charset="0"/>
                <a:ea typeface="Times New Roman" panose="02020603050405020304" pitchFamily="18" charset="0"/>
              </a:rPr>
              <a:t>four</a:t>
            </a:r>
            <a:r>
              <a:rPr lang="en-US" sz="1800" dirty="0">
                <a:effectLst/>
                <a:latin typeface="Calibri" panose="020F0502020204030204" pitchFamily="34" charset="0"/>
                <a:ea typeface="Times New Roman" panose="02020603050405020304" pitchFamily="18" charset="0"/>
              </a:rPr>
              <a:t> section meetings with 10-15 participants with the Farm Loan Chiefs. The week of March 21 we had all four meetings, breaking up the meetings into smaller settings increased the overall participation dramatically. To put the numbers into perspective, in Q1 when we were still having one large meeting with 50-100 participants, we only received three questions from the field during the meeting. For Q2, if you combined all the questions asked at all four meetings, we had fourteen questions which is almost triple the number of questions asked in Q1.  Additionally, the conversations at these smaller meetings felt more real and you could tell people were more willing to share their questions/comments. We are continuing to test out this new process throughout FY22 and hopefully we will continue to get the same results thus far.     </a:t>
            </a:r>
            <a:endParaRPr lang="en-US" sz="1800" dirty="0">
              <a:effectLst/>
              <a:latin typeface="Calibri" panose="020F0502020204030204" pitchFamily="34" charset="0"/>
              <a:ea typeface="Calibri" panose="020F0502020204030204" pitchFamily="34" charset="0"/>
            </a:endParaRP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373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129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2551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506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50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234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Internet Explorer was ‘sunset’ on June 15</a:t>
            </a:r>
            <a:r>
              <a:rPr lang="en-US" baseline="30000" dirty="0"/>
              <a:t>th</a:t>
            </a:r>
            <a:r>
              <a:rPr lang="en-US" dirty="0"/>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749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Form 2231 -  Request for Obligation of Funds – Guaranteed Loans</a:t>
            </a:r>
          </a:p>
          <a:p>
            <a:r>
              <a:rPr lang="en-US" dirty="0"/>
              <a:t>Form 2232 –  Conditional Commitment</a:t>
            </a:r>
          </a:p>
          <a:p>
            <a:r>
              <a:rPr lang="en-US" dirty="0"/>
              <a:t>Form 2235 – Loan Guarantee</a:t>
            </a:r>
          </a:p>
          <a:p>
            <a:r>
              <a:rPr lang="en-US" dirty="0"/>
              <a:t>Form 2254 – Guaranteed Loan Report of Loss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194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267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Loan Closing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funds were advanced at closing, but it is not entered on the Closing transaction, it causes an error on the status report because the Unpaid Principal will exceed the Principal Advanced.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On LOC, the Maturity Date should reflect the entire term of loan.  They should NOT enter as 1 year term to be renewed each year.  What we are seeing is the LOC is set up with a 1-year term to be renewed each year.  Then after year 1, we get a 2249 to restructure the loan for another year.  Once the loan is restructured, they are no longer allowed to make advances on the loan…..so it defeats the purpose of an LOC.</a:t>
            </a:r>
          </a:p>
          <a:p>
            <a:endParaRPr lang="en-US" dirty="0"/>
          </a:p>
          <a:p>
            <a:r>
              <a:rPr lang="en-US" dirty="0"/>
              <a:t>Assumptions:</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When adding the Loan Guarantee Request,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Requested</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Loan Amount </a:t>
            </a:r>
            <a:r>
              <a:rPr lang="en-US" sz="1800" dirty="0">
                <a:effectLst/>
                <a:latin typeface="Calibri" panose="020F0502020204030204" pitchFamily="34" charset="0"/>
                <a:ea typeface="Calibri" panose="020F0502020204030204" pitchFamily="34" charset="0"/>
                <a:cs typeface="Times New Roman" panose="02020603050405020304" pitchFamily="18" charset="0"/>
              </a:rPr>
              <a:t>should equal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Principal Amount Assumed</a:t>
            </a:r>
            <a:r>
              <a:rPr lang="en-US" sz="1800" dirty="0">
                <a:effectLst/>
                <a:latin typeface="Calibri" panose="020F0502020204030204" pitchFamily="34" charset="0"/>
                <a:ea typeface="Calibri" panose="020F0502020204030204" pitchFamily="34" charset="0"/>
                <a:cs typeface="Times New Roman" panose="02020603050405020304" pitchFamily="18" charset="0"/>
              </a:rPr>
              <a:t> (Item 14 on Form-2246).  This will become the Loan Amount of the new loan for the Transferee.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8190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2AF25-4275-3F46-B8CA-C6A24024FF71}"/>
              </a:ext>
            </a:extLst>
          </p:cNvPr>
          <p:cNvPicPr>
            <a:picLocks noChangeAspect="1"/>
          </p:cNvPicPr>
          <p:nvPr userDrawn="1"/>
        </p:nvPicPr>
        <p:blipFill rotWithShape="1">
          <a:blip r:embed="rId2"/>
          <a:srcRect t="18835" b="26751"/>
          <a:stretch/>
        </p:blipFill>
        <p:spPr>
          <a:xfrm>
            <a:off x="0" y="0"/>
            <a:ext cx="12192000" cy="4470399"/>
          </a:xfrm>
          <a:prstGeom prst="rect">
            <a:avLst/>
          </a:prstGeom>
        </p:spPr>
      </p:pic>
      <p:sp>
        <p:nvSpPr>
          <p:cNvPr id="9" name="Rectangle 8">
            <a:extLst>
              <a:ext uri="{FF2B5EF4-FFF2-40B4-BE49-F238E27FC236}">
                <a16:creationId xmlns:a16="http://schemas.microsoft.com/office/drawing/2014/main" id="{B7C262B9-3D32-A345-B686-B5938C2D1491}"/>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E65B86DE-25F1-DF42-B209-0019C35EC69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sp>
        <p:nvSpPr>
          <p:cNvPr id="10" name="Title 1">
            <a:extLst>
              <a:ext uri="{FF2B5EF4-FFF2-40B4-BE49-F238E27FC236}">
                <a16:creationId xmlns:a16="http://schemas.microsoft.com/office/drawing/2014/main" id="{E32D002B-C9C4-9A4B-9D0D-2936FB142FFD}"/>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B73E9337-8CBC-884D-9720-2A957246F060}"/>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7CC61C73-7279-2A42-9FB0-5B1760CE3ED7}"/>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3226555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FE5335-C778-F54C-886C-3FC737951083}"/>
              </a:ext>
            </a:extLst>
          </p:cNvPr>
          <p:cNvSpPr/>
          <p:nvPr userDrawn="1"/>
        </p:nvSpPr>
        <p:spPr>
          <a:xfrm>
            <a:off x="0" y="0"/>
            <a:ext cx="12192000"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13" name="Picture 12">
            <a:extLst>
              <a:ext uri="{FF2B5EF4-FFF2-40B4-BE49-F238E27FC236}">
                <a16:creationId xmlns:a16="http://schemas.microsoft.com/office/drawing/2014/main" id="{6DEBADF0-A79A-8F42-B5DB-406D8EFF20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1871909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7933D3-0A5E-2141-AFD9-9BEF932B3AB7}"/>
              </a:ext>
            </a:extLst>
          </p:cNvPr>
          <p:cNvSpPr/>
          <p:nvPr userDrawn="1"/>
        </p:nvSpPr>
        <p:spPr>
          <a:xfrm>
            <a:off x="0" y="1"/>
            <a:ext cx="12192000" cy="176934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pic>
        <p:nvPicPr>
          <p:cNvPr id="12" name="Picture 11">
            <a:extLst>
              <a:ext uri="{FF2B5EF4-FFF2-40B4-BE49-F238E27FC236}">
                <a16:creationId xmlns:a16="http://schemas.microsoft.com/office/drawing/2014/main" id="{72A89C11-0AE8-C940-98FB-4215A5296D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Tree>
    <p:extLst>
      <p:ext uri="{BB962C8B-B14F-4D97-AF65-F5344CB8AC3E}">
        <p14:creationId xmlns:p14="http://schemas.microsoft.com/office/powerpoint/2010/main" val="1820583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81328C-02E3-4E4F-A237-16A4D8A45B9C}"/>
              </a:ext>
            </a:extLst>
          </p:cNvPr>
          <p:cNvSpPr/>
          <p:nvPr userDrawn="1"/>
        </p:nvSpPr>
        <p:spPr>
          <a:xfrm>
            <a:off x="0" y="0"/>
            <a:ext cx="12192000" cy="176934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pic>
        <p:nvPicPr>
          <p:cNvPr id="12" name="Picture 11">
            <a:extLst>
              <a:ext uri="{FF2B5EF4-FFF2-40B4-BE49-F238E27FC236}">
                <a16:creationId xmlns:a16="http://schemas.microsoft.com/office/drawing/2014/main" id="{72A89C11-0AE8-C940-98FB-4215A5296D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Tree>
    <p:extLst>
      <p:ext uri="{BB962C8B-B14F-4D97-AF65-F5344CB8AC3E}">
        <p14:creationId xmlns:p14="http://schemas.microsoft.com/office/powerpoint/2010/main" val="2017031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7933D3-0A5E-2141-AFD9-9BEF932B3AB7}"/>
              </a:ext>
            </a:extLst>
          </p:cNvPr>
          <p:cNvSpPr/>
          <p:nvPr userDrawn="1"/>
        </p:nvSpPr>
        <p:spPr>
          <a:xfrm>
            <a:off x="0" y="1"/>
            <a:ext cx="12192000" cy="176934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pic>
        <p:nvPicPr>
          <p:cNvPr id="14" name="Picture 13">
            <a:extLst>
              <a:ext uri="{FF2B5EF4-FFF2-40B4-BE49-F238E27FC236}">
                <a16:creationId xmlns:a16="http://schemas.microsoft.com/office/drawing/2014/main" id="{E4A6181F-FF53-BB40-8818-DD44D00F33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90100" y="-59459"/>
            <a:ext cx="2501900" cy="1828800"/>
          </a:xfrm>
          <a:prstGeom prst="rect">
            <a:avLst/>
          </a:prstGeom>
        </p:spPr>
      </p:pic>
    </p:spTree>
    <p:extLst>
      <p:ext uri="{BB962C8B-B14F-4D97-AF65-F5344CB8AC3E}">
        <p14:creationId xmlns:p14="http://schemas.microsoft.com/office/powerpoint/2010/main" val="66369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4E994F-B8F6-1E40-89ED-F6A5F3009F8A}"/>
              </a:ext>
            </a:extLst>
          </p:cNvPr>
          <p:cNvSpPr/>
          <p:nvPr userDrawn="1"/>
        </p:nvSpPr>
        <p:spPr>
          <a:xfrm>
            <a:off x="0" y="0"/>
            <a:ext cx="12192000" cy="176934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pic>
        <p:nvPicPr>
          <p:cNvPr id="14" name="Picture 13">
            <a:extLst>
              <a:ext uri="{FF2B5EF4-FFF2-40B4-BE49-F238E27FC236}">
                <a16:creationId xmlns:a16="http://schemas.microsoft.com/office/drawing/2014/main" id="{E4A6181F-FF53-BB40-8818-DD44D00F33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90100" y="-59459"/>
            <a:ext cx="2501900" cy="1828800"/>
          </a:xfrm>
          <a:prstGeom prst="rect">
            <a:avLst/>
          </a:prstGeom>
        </p:spPr>
      </p:pic>
    </p:spTree>
    <p:extLst>
      <p:ext uri="{BB962C8B-B14F-4D97-AF65-F5344CB8AC3E}">
        <p14:creationId xmlns:p14="http://schemas.microsoft.com/office/powerpoint/2010/main" val="843550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sp>
        <p:nvSpPr>
          <p:cNvPr id="11" name="Content Placeholder 2">
            <a:extLst>
              <a:ext uri="{FF2B5EF4-FFF2-40B4-BE49-F238E27FC236}">
                <a16:creationId xmlns:a16="http://schemas.microsoft.com/office/drawing/2014/main" id="{61435897-19FB-8A47-B753-A3F4E087F40C}"/>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943BBE4A-0877-944C-9695-21DDE1A2AAD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15" name="Title 1">
            <a:extLst>
              <a:ext uri="{FF2B5EF4-FFF2-40B4-BE49-F238E27FC236}">
                <a16:creationId xmlns:a16="http://schemas.microsoft.com/office/drawing/2014/main" id="{2F31BF77-AE00-1242-BA44-6C474D089F76}"/>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accent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413457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51"/>
          </a:xfrm>
          <a:prstGeom prst="rect">
            <a:avLst/>
          </a:prstGeom>
        </p:spPr>
        <p:txBody>
          <a:bodyPr/>
          <a:lstStyle/>
          <a:p>
            <a:endParaRPr lang="en-US" dirty="0"/>
          </a:p>
        </p:txBody>
      </p:sp>
      <p:sp>
        <p:nvSpPr>
          <p:cNvPr id="8" name="Rectangle 7">
            <a:extLst>
              <a:ext uri="{FF2B5EF4-FFF2-40B4-BE49-F238E27FC236}">
                <a16:creationId xmlns:a16="http://schemas.microsoft.com/office/drawing/2014/main" id="{CDA3367F-E06A-B44B-8B81-07500C4CB23A}"/>
              </a:ext>
            </a:extLst>
          </p:cNvPr>
          <p:cNvSpPr/>
          <p:nvPr userDrawn="1"/>
        </p:nvSpPr>
        <p:spPr>
          <a:xfrm>
            <a:off x="7251698" y="6356350"/>
            <a:ext cx="4940301" cy="52308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D32257B-C490-AB4E-88D4-2979F71B81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251698" y="6356350"/>
            <a:ext cx="4991102" cy="523079"/>
          </a:xfrm>
          <a:prstGeom prst="rect">
            <a:avLst/>
          </a:prstGeom>
        </p:spPr>
      </p:pic>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962615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hoto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F6B1C63-857A-534E-B32F-978552E3447A}"/>
              </a:ext>
            </a:extLst>
          </p:cNvPr>
          <p:cNvSpPr/>
          <p:nvPr userDrawn="1"/>
        </p:nvSpPr>
        <p:spPr>
          <a:xfrm>
            <a:off x="7251700" y="6356350"/>
            <a:ext cx="4940300" cy="52308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51"/>
          </a:xfrm>
          <a:prstGeom prst="rect">
            <a:avLst/>
          </a:prstGeom>
        </p:spPr>
        <p:txBody>
          <a:bodyPr/>
          <a:lstStyle/>
          <a:p>
            <a:endParaRPr lang="en-US" dirty="0"/>
          </a:p>
        </p:txBody>
      </p:sp>
      <p:pic>
        <p:nvPicPr>
          <p:cNvPr id="9" name="Picture 8">
            <a:extLst>
              <a:ext uri="{FF2B5EF4-FFF2-40B4-BE49-F238E27FC236}">
                <a16:creationId xmlns:a16="http://schemas.microsoft.com/office/drawing/2014/main" id="{FD32257B-C490-AB4E-88D4-2979F71B81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251700" y="6356350"/>
            <a:ext cx="4991102" cy="523079"/>
          </a:xfrm>
          <a:prstGeom prst="rect">
            <a:avLst/>
          </a:prstGeom>
        </p:spPr>
      </p:pic>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2091937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C74713-FE68-0C46-B607-E8ED7BFDEA09}"/>
              </a:ext>
            </a:extLst>
          </p:cNvPr>
          <p:cNvPicPr>
            <a:picLocks noChangeAspect="1"/>
          </p:cNvPicPr>
          <p:nvPr userDrawn="1"/>
        </p:nvPicPr>
        <p:blipFill>
          <a:blip r:embed="rId2"/>
          <a:stretch>
            <a:fillRect/>
          </a:stretch>
        </p:blipFill>
        <p:spPr>
          <a:xfrm>
            <a:off x="0" y="6464300"/>
            <a:ext cx="12192000" cy="393700"/>
          </a:xfrm>
          <a:prstGeom prst="rect">
            <a:avLst/>
          </a:prstGeom>
        </p:spPr>
      </p:pic>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dirty="0"/>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1836713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dirty="0"/>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pic>
        <p:nvPicPr>
          <p:cNvPr id="14" name="Picture 13">
            <a:extLst>
              <a:ext uri="{FF2B5EF4-FFF2-40B4-BE49-F238E27FC236}">
                <a16:creationId xmlns:a16="http://schemas.microsoft.com/office/drawing/2014/main" id="{202A3FE3-D1DD-E244-BA18-4DEF33367D74}"/>
              </a:ext>
            </a:extLst>
          </p:cNvPr>
          <p:cNvPicPr>
            <a:picLocks noChangeAspect="1"/>
          </p:cNvPicPr>
          <p:nvPr userDrawn="1"/>
        </p:nvPicPr>
        <p:blipFill>
          <a:blip r:embed="rId2"/>
          <a:stretch>
            <a:fillRect/>
          </a:stretch>
        </p:blipFill>
        <p:spPr>
          <a:xfrm>
            <a:off x="0" y="6464300"/>
            <a:ext cx="12192000" cy="393700"/>
          </a:xfrm>
          <a:prstGeom prst="rect">
            <a:avLst/>
          </a:prstGeom>
        </p:spPr>
      </p:pic>
    </p:spTree>
    <p:extLst>
      <p:ext uri="{BB962C8B-B14F-4D97-AF65-F5344CB8AC3E}">
        <p14:creationId xmlns:p14="http://schemas.microsoft.com/office/powerpoint/2010/main" val="360458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34DC1-2E79-3E48-A720-5E9E02FE87E3}"/>
              </a:ext>
            </a:extLst>
          </p:cNvPr>
          <p:cNvPicPr>
            <a:picLocks noChangeAspect="1"/>
          </p:cNvPicPr>
          <p:nvPr userDrawn="1"/>
        </p:nvPicPr>
        <p:blipFill rotWithShape="1">
          <a:blip r:embed="rId2"/>
          <a:srcRect l="-1273" t="397" r="5251" b="3977"/>
          <a:stretch/>
        </p:blipFill>
        <p:spPr>
          <a:xfrm>
            <a:off x="1972590" y="0"/>
            <a:ext cx="10219410" cy="6858000"/>
          </a:xfrm>
          <a:prstGeom prst="rect">
            <a:avLst/>
          </a:prstGeom>
        </p:spPr>
      </p:pic>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DAF91141-382F-DD4B-8EED-C66B47DB8500}"/>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10" name="Subtitle 2">
            <a:extLst>
              <a:ext uri="{FF2B5EF4-FFF2-40B4-BE49-F238E27FC236}">
                <a16:creationId xmlns:a16="http://schemas.microsoft.com/office/drawing/2014/main" id="{78146838-73F6-5F41-BC5E-6D3D77C06339}"/>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790F591B-FEF9-EC40-83B3-787B64F1F1D8}"/>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3869992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759110-4A05-384F-AB36-84C6013E6A3D}"/>
              </a:ext>
            </a:extLst>
          </p:cNvPr>
          <p:cNvSpPr/>
          <p:nvPr userDrawn="1"/>
        </p:nvSpPr>
        <p:spPr>
          <a:xfrm>
            <a:off x="0" y="0"/>
            <a:ext cx="1219200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8" name="Picture 7">
            <a:extLst>
              <a:ext uri="{FF2B5EF4-FFF2-40B4-BE49-F238E27FC236}">
                <a16:creationId xmlns:a16="http://schemas.microsoft.com/office/drawing/2014/main" id="{B4AC8618-8D60-CB4D-9EF8-7CB2040387D0}"/>
              </a:ext>
            </a:extLst>
          </p:cNvPr>
          <p:cNvPicPr>
            <a:picLocks noChangeAspect="1"/>
          </p:cNvPicPr>
          <p:nvPr userDrawn="1"/>
        </p:nvPicPr>
        <p:blipFill>
          <a:blip r:embed="rId2"/>
          <a:stretch>
            <a:fillRect/>
          </a:stretch>
        </p:blipFill>
        <p:spPr>
          <a:xfrm>
            <a:off x="4141047" y="3124897"/>
            <a:ext cx="3909907" cy="608207"/>
          </a:xfrm>
          <a:prstGeom prst="rect">
            <a:avLst/>
          </a:prstGeom>
        </p:spPr>
      </p:pic>
    </p:spTree>
    <p:extLst>
      <p:ext uri="{BB962C8B-B14F-4D97-AF65-F5344CB8AC3E}">
        <p14:creationId xmlns:p14="http://schemas.microsoft.com/office/powerpoint/2010/main" val="845718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34422-9AED-8D4C-A1D0-778F252B69D2}"/>
              </a:ext>
            </a:extLst>
          </p:cNvPr>
          <p:cNvSpPr/>
          <p:nvPr userDrawn="1"/>
        </p:nvSpPr>
        <p:spPr>
          <a:xfrm>
            <a:off x="0" y="0"/>
            <a:ext cx="12192000"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8" name="Picture 7">
            <a:extLst>
              <a:ext uri="{FF2B5EF4-FFF2-40B4-BE49-F238E27FC236}">
                <a16:creationId xmlns:a16="http://schemas.microsoft.com/office/drawing/2014/main" id="{B4AC8618-8D60-CB4D-9EF8-7CB2040387D0}"/>
              </a:ext>
            </a:extLst>
          </p:cNvPr>
          <p:cNvPicPr>
            <a:picLocks noChangeAspect="1"/>
          </p:cNvPicPr>
          <p:nvPr userDrawn="1"/>
        </p:nvPicPr>
        <p:blipFill>
          <a:blip r:embed="rId2"/>
          <a:stretch>
            <a:fillRect/>
          </a:stretch>
        </p:blipFill>
        <p:spPr>
          <a:xfrm>
            <a:off x="4141047" y="3124897"/>
            <a:ext cx="3909907" cy="608207"/>
          </a:xfrm>
          <a:prstGeom prst="rect">
            <a:avLst/>
          </a:prstGeom>
        </p:spPr>
      </p:pic>
    </p:spTree>
    <p:extLst>
      <p:ext uri="{BB962C8B-B14F-4D97-AF65-F5344CB8AC3E}">
        <p14:creationId xmlns:p14="http://schemas.microsoft.com/office/powerpoint/2010/main" val="3518664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2AF25-4275-3F46-B8CA-C6A24024FF71}"/>
              </a:ext>
            </a:extLst>
          </p:cNvPr>
          <p:cNvPicPr>
            <a:picLocks noChangeAspect="1"/>
          </p:cNvPicPr>
          <p:nvPr userDrawn="1"/>
        </p:nvPicPr>
        <p:blipFill rotWithShape="1">
          <a:blip r:embed="rId2"/>
          <a:srcRect t="18835" b="26751"/>
          <a:stretch/>
        </p:blipFill>
        <p:spPr>
          <a:xfrm>
            <a:off x="0" y="0"/>
            <a:ext cx="12192000" cy="4470399"/>
          </a:xfrm>
          <a:prstGeom prst="rect">
            <a:avLst/>
          </a:prstGeom>
        </p:spPr>
      </p:pic>
      <p:sp>
        <p:nvSpPr>
          <p:cNvPr id="9" name="Rectangle 8">
            <a:extLst>
              <a:ext uri="{FF2B5EF4-FFF2-40B4-BE49-F238E27FC236}">
                <a16:creationId xmlns:a16="http://schemas.microsoft.com/office/drawing/2014/main" id="{B7C262B9-3D32-A345-B686-B5938C2D1491}"/>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E65B86DE-25F1-DF42-B209-0019C35EC69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sp>
        <p:nvSpPr>
          <p:cNvPr id="10" name="Title 1">
            <a:extLst>
              <a:ext uri="{FF2B5EF4-FFF2-40B4-BE49-F238E27FC236}">
                <a16:creationId xmlns:a16="http://schemas.microsoft.com/office/drawing/2014/main" id="{E32D002B-C9C4-9A4B-9D0D-2936FB142FFD}"/>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B73E9337-8CBC-884D-9720-2A957246F060}"/>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7CC61C73-7279-2A42-9FB0-5B1760CE3ED7}"/>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899200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34DC1-2E79-3E48-A720-5E9E02FE87E3}"/>
              </a:ext>
            </a:extLst>
          </p:cNvPr>
          <p:cNvPicPr>
            <a:picLocks noChangeAspect="1"/>
          </p:cNvPicPr>
          <p:nvPr userDrawn="1"/>
        </p:nvPicPr>
        <p:blipFill rotWithShape="1">
          <a:blip r:embed="rId2"/>
          <a:srcRect l="-1273" t="397" r="5251" b="3977"/>
          <a:stretch/>
        </p:blipFill>
        <p:spPr>
          <a:xfrm>
            <a:off x="1972590" y="0"/>
            <a:ext cx="10219410" cy="6858000"/>
          </a:xfrm>
          <a:prstGeom prst="rect">
            <a:avLst/>
          </a:prstGeom>
        </p:spPr>
      </p:pic>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DAF91141-382F-DD4B-8EED-C66B47DB8500}"/>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10" name="Subtitle 2">
            <a:extLst>
              <a:ext uri="{FF2B5EF4-FFF2-40B4-BE49-F238E27FC236}">
                <a16:creationId xmlns:a16="http://schemas.microsoft.com/office/drawing/2014/main" id="{78146838-73F6-5F41-BC5E-6D3D77C06339}"/>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790F591B-FEF9-EC40-83B3-787B64F1F1D8}"/>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58694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17832B-2BDE-E145-8C73-ECDFE385D11E}"/>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3FD998A-292F-4F43-9E15-92BC238907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pic>
        <p:nvPicPr>
          <p:cNvPr id="11" name="Picture 10">
            <a:extLst>
              <a:ext uri="{FF2B5EF4-FFF2-40B4-BE49-F238E27FC236}">
                <a16:creationId xmlns:a16="http://schemas.microsoft.com/office/drawing/2014/main" id="{C3BFEAF4-02AA-0F40-BFF3-2A525266F72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2192001" cy="4470399"/>
          </a:xfrm>
          <a:prstGeom prst="rect">
            <a:avLst/>
          </a:prstGeom>
        </p:spPr>
      </p:pic>
      <p:sp>
        <p:nvSpPr>
          <p:cNvPr id="17" name="Title 1">
            <a:extLst>
              <a:ext uri="{FF2B5EF4-FFF2-40B4-BE49-F238E27FC236}">
                <a16:creationId xmlns:a16="http://schemas.microsoft.com/office/drawing/2014/main" id="{2EF410E2-CBF8-7442-8069-B84D7FB890A8}"/>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8" name="Subtitle 2">
            <a:extLst>
              <a:ext uri="{FF2B5EF4-FFF2-40B4-BE49-F238E27FC236}">
                <a16:creationId xmlns:a16="http://schemas.microsoft.com/office/drawing/2014/main" id="{64BECC53-DE7F-0F4F-8D29-154B7C8B9FE6}"/>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A76C113F-DC13-A14C-867D-6C865932A6E7}"/>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6750965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962A789-BF4D-224E-B11F-6B399E03C2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955563" y="0"/>
            <a:ext cx="7236438" cy="6858000"/>
          </a:xfrm>
          <a:prstGeom prst="rect">
            <a:avLst/>
          </a:prstGeom>
        </p:spPr>
      </p:pic>
      <p:sp>
        <p:nvSpPr>
          <p:cNvPr id="7" name="Title 1">
            <a:extLst>
              <a:ext uri="{FF2B5EF4-FFF2-40B4-BE49-F238E27FC236}">
                <a16:creationId xmlns:a16="http://schemas.microsoft.com/office/drawing/2014/main" id="{CF71EE2B-514B-9D42-80E4-8AB43D2CAD24}"/>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8" name="Subtitle 2">
            <a:extLst>
              <a:ext uri="{FF2B5EF4-FFF2-40B4-BE49-F238E27FC236}">
                <a16:creationId xmlns:a16="http://schemas.microsoft.com/office/drawing/2014/main" id="{336070D6-7920-8742-99EC-5A781BE18ECA}"/>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5092ABCC-341C-7248-8E34-542281419E7A}"/>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2863174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7BF69D-5056-3041-AA91-56FB869C266F}"/>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996152F9-20FC-1942-BFE4-4BA354582F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pic>
        <p:nvPicPr>
          <p:cNvPr id="7" name="Picture 6">
            <a:extLst>
              <a:ext uri="{FF2B5EF4-FFF2-40B4-BE49-F238E27FC236}">
                <a16:creationId xmlns:a16="http://schemas.microsoft.com/office/drawing/2014/main" id="{E8F3752A-EBC1-B84E-8A15-AA1B368F8B8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2192000" cy="4531360"/>
          </a:xfrm>
          <a:prstGeom prst="rect">
            <a:avLst/>
          </a:prstGeom>
        </p:spPr>
      </p:pic>
      <p:sp>
        <p:nvSpPr>
          <p:cNvPr id="14" name="Title 1">
            <a:extLst>
              <a:ext uri="{FF2B5EF4-FFF2-40B4-BE49-F238E27FC236}">
                <a16:creationId xmlns:a16="http://schemas.microsoft.com/office/drawing/2014/main" id="{9B781210-C851-894B-A7FC-84BCC6EEB26B}"/>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5" name="Subtitle 2">
            <a:extLst>
              <a:ext uri="{FF2B5EF4-FFF2-40B4-BE49-F238E27FC236}">
                <a16:creationId xmlns:a16="http://schemas.microsoft.com/office/drawing/2014/main" id="{170B05C5-F7EA-4D4E-BD7E-769BEB0BB8B9}"/>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E4D257CE-80DB-C040-B3A5-26E0D98F5E12}"/>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887404037"/>
      </p:ext>
    </p:extLst>
  </p:cSld>
  <p:clrMapOvr>
    <a:masterClrMapping/>
  </p:clrMapOvr>
  <p:extLst>
    <p:ext uri="{DCECCB84-F9BA-43D5-87BE-67443E8EF086}">
      <p15:sldGuideLst xmlns:p15="http://schemas.microsoft.com/office/powerpoint/2012/main">
        <p15:guide id="1" orient="horz" pos="4056">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FEFC3F-B00D-A44B-A432-8B26DBE8B21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482"/>
          <a:stretch/>
        </p:blipFill>
        <p:spPr>
          <a:xfrm>
            <a:off x="4536322" y="0"/>
            <a:ext cx="7655678" cy="6858000"/>
          </a:xfrm>
          <a:prstGeom prst="rect">
            <a:avLst/>
          </a:prstGeom>
        </p:spPr>
      </p:pic>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F357FD3-999F-B44E-B067-85FC9A629087}"/>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8" name="Subtitle 2">
            <a:extLst>
              <a:ext uri="{FF2B5EF4-FFF2-40B4-BE49-F238E27FC236}">
                <a16:creationId xmlns:a16="http://schemas.microsoft.com/office/drawing/2014/main" id="{DF9F3B64-ACC8-ED43-A3A0-D07E3A4935EC}"/>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2EE71443-5CC4-D54B-860A-06C702EB135F}"/>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3776362604"/>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DC1AA1-F61D-A844-8DCB-4A88D5B9FEAD}"/>
              </a:ext>
            </a:extLst>
          </p:cNvPr>
          <p:cNvPicPr>
            <a:picLocks noChangeAspect="1"/>
          </p:cNvPicPr>
          <p:nvPr userDrawn="1"/>
        </p:nvPicPr>
        <p:blipFill rotWithShape="1">
          <a:blip r:embed="rId2"/>
          <a:srcRect l="91" t="23970" b="21297"/>
          <a:stretch/>
        </p:blipFill>
        <p:spPr>
          <a:xfrm>
            <a:off x="0" y="0"/>
            <a:ext cx="12192000" cy="4500880"/>
          </a:xfrm>
          <a:prstGeom prst="rect">
            <a:avLst/>
          </a:prstGeom>
        </p:spPr>
      </p:pic>
      <p:sp>
        <p:nvSpPr>
          <p:cNvPr id="9" name="Rectangle 8">
            <a:extLst>
              <a:ext uri="{FF2B5EF4-FFF2-40B4-BE49-F238E27FC236}">
                <a16:creationId xmlns:a16="http://schemas.microsoft.com/office/drawing/2014/main" id="{B5C705C7-DEED-7B42-B321-D27E95E79D7B}"/>
              </a:ext>
            </a:extLst>
          </p:cNvPr>
          <p:cNvSpPr/>
          <p:nvPr userDrawn="1"/>
        </p:nvSpPr>
        <p:spPr>
          <a:xfrm>
            <a:off x="0" y="4470401"/>
            <a:ext cx="12192000" cy="23876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CA5CEF44-33CB-8A42-8E8A-EB2F18192E9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3928" t="2520" b="13551"/>
          <a:stretch/>
        </p:blipFill>
        <p:spPr>
          <a:xfrm>
            <a:off x="-14459" y="4470400"/>
            <a:ext cx="4424797" cy="2387600"/>
          </a:xfrm>
          <a:prstGeom prst="rect">
            <a:avLst/>
          </a:prstGeom>
        </p:spPr>
      </p:pic>
      <p:sp>
        <p:nvSpPr>
          <p:cNvPr id="11" name="Title 1">
            <a:extLst>
              <a:ext uri="{FF2B5EF4-FFF2-40B4-BE49-F238E27FC236}">
                <a16:creationId xmlns:a16="http://schemas.microsoft.com/office/drawing/2014/main" id="{AE02C925-1F65-F04B-B3A0-1B2FBE3E209C}"/>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CCA0F6C2-99F9-1846-ACE2-A896294F9697}"/>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Picture 12">
            <a:extLst>
              <a:ext uri="{FF2B5EF4-FFF2-40B4-BE49-F238E27FC236}">
                <a16:creationId xmlns:a16="http://schemas.microsoft.com/office/drawing/2014/main" id="{AE3B7940-C41E-D245-AA10-2A62505082B9}"/>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14839010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2167A-7491-3E48-8469-7D79EF10ACAD}"/>
              </a:ext>
            </a:extLst>
          </p:cNvPr>
          <p:cNvPicPr>
            <a:picLocks noChangeAspect="1"/>
          </p:cNvPicPr>
          <p:nvPr userDrawn="1"/>
        </p:nvPicPr>
        <p:blipFill rotWithShape="1">
          <a:blip r:embed="rId2"/>
          <a:srcRect b="5500"/>
          <a:stretch/>
        </p:blipFill>
        <p:spPr>
          <a:xfrm>
            <a:off x="1422400" y="0"/>
            <a:ext cx="10769600" cy="6858000"/>
          </a:xfrm>
          <a:prstGeom prst="rect">
            <a:avLst/>
          </a:prstGeom>
        </p:spPr>
      </p:pic>
      <p:sp>
        <p:nvSpPr>
          <p:cNvPr id="6" name="Rectangle 5">
            <a:extLst>
              <a:ext uri="{FF2B5EF4-FFF2-40B4-BE49-F238E27FC236}">
                <a16:creationId xmlns:a16="http://schemas.microsoft.com/office/drawing/2014/main" id="{D178009E-F250-3748-91ED-A790394284A6}"/>
              </a:ext>
            </a:extLst>
          </p:cNvPr>
          <p:cNvSpPr/>
          <p:nvPr userDrawn="1"/>
        </p:nvSpPr>
        <p:spPr>
          <a:xfrm>
            <a:off x="-4443" y="0"/>
            <a:ext cx="4960006"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20193950-E858-D244-9056-F2973777E1D3}"/>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11" name="Subtitle 2">
            <a:extLst>
              <a:ext uri="{FF2B5EF4-FFF2-40B4-BE49-F238E27FC236}">
                <a16:creationId xmlns:a16="http://schemas.microsoft.com/office/drawing/2014/main" id="{10079F81-5FDC-BA4D-9414-4DD0F17C8048}"/>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6EC2CF78-042F-A747-8250-1927A771259A}"/>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2712046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17832B-2BDE-E145-8C73-ECDFE385D11E}"/>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3FD998A-292F-4F43-9E15-92BC238907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pic>
        <p:nvPicPr>
          <p:cNvPr id="11" name="Picture 10">
            <a:extLst>
              <a:ext uri="{FF2B5EF4-FFF2-40B4-BE49-F238E27FC236}">
                <a16:creationId xmlns:a16="http://schemas.microsoft.com/office/drawing/2014/main" id="{C3BFEAF4-02AA-0F40-BFF3-2A525266F72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2192001" cy="4470399"/>
          </a:xfrm>
          <a:prstGeom prst="rect">
            <a:avLst/>
          </a:prstGeom>
        </p:spPr>
      </p:pic>
      <p:sp>
        <p:nvSpPr>
          <p:cNvPr id="17" name="Title 1">
            <a:extLst>
              <a:ext uri="{FF2B5EF4-FFF2-40B4-BE49-F238E27FC236}">
                <a16:creationId xmlns:a16="http://schemas.microsoft.com/office/drawing/2014/main" id="{2EF410E2-CBF8-7442-8069-B84D7FB890A8}"/>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8" name="Subtitle 2">
            <a:extLst>
              <a:ext uri="{FF2B5EF4-FFF2-40B4-BE49-F238E27FC236}">
                <a16:creationId xmlns:a16="http://schemas.microsoft.com/office/drawing/2014/main" id="{64BECC53-DE7F-0F4F-8D29-154B7C8B9FE6}"/>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A76C113F-DC13-A14C-867D-6C865932A6E7}"/>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42389648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FE5335-C778-F54C-886C-3FC737951083}"/>
              </a:ext>
            </a:extLst>
          </p:cNvPr>
          <p:cNvSpPr/>
          <p:nvPr userDrawn="1"/>
        </p:nvSpPr>
        <p:spPr>
          <a:xfrm>
            <a:off x="0" y="0"/>
            <a:ext cx="1219200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3" name="Picture 12">
            <a:extLst>
              <a:ext uri="{FF2B5EF4-FFF2-40B4-BE49-F238E27FC236}">
                <a16:creationId xmlns:a16="http://schemas.microsoft.com/office/drawing/2014/main" id="{6DEBADF0-A79A-8F42-B5DB-406D8EFF20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36932827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FE5335-C778-F54C-886C-3FC737951083}"/>
              </a:ext>
            </a:extLst>
          </p:cNvPr>
          <p:cNvSpPr/>
          <p:nvPr userDrawn="1"/>
        </p:nvSpPr>
        <p:spPr>
          <a:xfrm>
            <a:off x="0" y="0"/>
            <a:ext cx="12192000"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3" name="Picture 12">
            <a:extLst>
              <a:ext uri="{FF2B5EF4-FFF2-40B4-BE49-F238E27FC236}">
                <a16:creationId xmlns:a16="http://schemas.microsoft.com/office/drawing/2014/main" id="{6DEBADF0-A79A-8F42-B5DB-406D8EFF20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2505881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7933D3-0A5E-2141-AFD9-9BEF932B3AB7}"/>
              </a:ext>
            </a:extLst>
          </p:cNvPr>
          <p:cNvSpPr/>
          <p:nvPr userDrawn="1"/>
        </p:nvSpPr>
        <p:spPr>
          <a:xfrm>
            <a:off x="0" y="1"/>
            <a:ext cx="12192000" cy="176934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pic>
        <p:nvPicPr>
          <p:cNvPr id="12" name="Picture 11">
            <a:extLst>
              <a:ext uri="{FF2B5EF4-FFF2-40B4-BE49-F238E27FC236}">
                <a16:creationId xmlns:a16="http://schemas.microsoft.com/office/drawing/2014/main" id="{72A89C11-0AE8-C940-98FB-4215A5296D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Tree>
    <p:extLst>
      <p:ext uri="{BB962C8B-B14F-4D97-AF65-F5344CB8AC3E}">
        <p14:creationId xmlns:p14="http://schemas.microsoft.com/office/powerpoint/2010/main" val="3366389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_Title and Content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81328C-02E3-4E4F-A237-16A4D8A45B9C}"/>
              </a:ext>
            </a:extLst>
          </p:cNvPr>
          <p:cNvSpPr/>
          <p:nvPr userDrawn="1"/>
        </p:nvSpPr>
        <p:spPr>
          <a:xfrm>
            <a:off x="0" y="0"/>
            <a:ext cx="12192000" cy="176934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pic>
        <p:nvPicPr>
          <p:cNvPr id="12" name="Picture 11">
            <a:extLst>
              <a:ext uri="{FF2B5EF4-FFF2-40B4-BE49-F238E27FC236}">
                <a16:creationId xmlns:a16="http://schemas.microsoft.com/office/drawing/2014/main" id="{72A89C11-0AE8-C940-98FB-4215A5296D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Tree>
    <p:extLst>
      <p:ext uri="{BB962C8B-B14F-4D97-AF65-F5344CB8AC3E}">
        <p14:creationId xmlns:p14="http://schemas.microsoft.com/office/powerpoint/2010/main" val="6577653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7933D3-0A5E-2141-AFD9-9BEF932B3AB7}"/>
              </a:ext>
            </a:extLst>
          </p:cNvPr>
          <p:cNvSpPr/>
          <p:nvPr userDrawn="1"/>
        </p:nvSpPr>
        <p:spPr>
          <a:xfrm>
            <a:off x="0" y="1"/>
            <a:ext cx="12192000" cy="176934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pic>
        <p:nvPicPr>
          <p:cNvPr id="14" name="Picture 13">
            <a:extLst>
              <a:ext uri="{FF2B5EF4-FFF2-40B4-BE49-F238E27FC236}">
                <a16:creationId xmlns:a16="http://schemas.microsoft.com/office/drawing/2014/main" id="{E4A6181F-FF53-BB40-8818-DD44D00F33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90100" y="-59459"/>
            <a:ext cx="2501900" cy="1828800"/>
          </a:xfrm>
          <a:prstGeom prst="rect">
            <a:avLst/>
          </a:prstGeom>
        </p:spPr>
      </p:pic>
    </p:spTree>
    <p:extLst>
      <p:ext uri="{BB962C8B-B14F-4D97-AF65-F5344CB8AC3E}">
        <p14:creationId xmlns:p14="http://schemas.microsoft.com/office/powerpoint/2010/main" val="2953002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4E994F-B8F6-1E40-89ED-F6A5F3009F8A}"/>
              </a:ext>
            </a:extLst>
          </p:cNvPr>
          <p:cNvSpPr/>
          <p:nvPr userDrawn="1"/>
        </p:nvSpPr>
        <p:spPr>
          <a:xfrm>
            <a:off x="0" y="0"/>
            <a:ext cx="12192000" cy="176934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pic>
        <p:nvPicPr>
          <p:cNvPr id="14" name="Picture 13">
            <a:extLst>
              <a:ext uri="{FF2B5EF4-FFF2-40B4-BE49-F238E27FC236}">
                <a16:creationId xmlns:a16="http://schemas.microsoft.com/office/drawing/2014/main" id="{E4A6181F-FF53-BB40-8818-DD44D00F33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90100" y="-59459"/>
            <a:ext cx="2501900" cy="1828800"/>
          </a:xfrm>
          <a:prstGeom prst="rect">
            <a:avLst/>
          </a:prstGeom>
        </p:spPr>
      </p:pic>
    </p:spTree>
    <p:extLst>
      <p:ext uri="{BB962C8B-B14F-4D97-AF65-F5344CB8AC3E}">
        <p14:creationId xmlns:p14="http://schemas.microsoft.com/office/powerpoint/2010/main" val="8132874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1" name="Content Placeholder 2">
            <a:extLst>
              <a:ext uri="{FF2B5EF4-FFF2-40B4-BE49-F238E27FC236}">
                <a16:creationId xmlns:a16="http://schemas.microsoft.com/office/drawing/2014/main" id="{61435897-19FB-8A47-B753-A3F4E087F40C}"/>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943BBE4A-0877-944C-9695-21DDE1A2AAD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15" name="Title 1">
            <a:extLst>
              <a:ext uri="{FF2B5EF4-FFF2-40B4-BE49-F238E27FC236}">
                <a16:creationId xmlns:a16="http://schemas.microsoft.com/office/drawing/2014/main" id="{2F31BF77-AE00-1242-BA44-6C474D089F76}"/>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accent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10938824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51"/>
          </a:xfrm>
          <a:prstGeom prst="rect">
            <a:avLst/>
          </a:prstGeom>
        </p:spPr>
        <p:txBody>
          <a:bodyPr/>
          <a:lstStyle/>
          <a:p>
            <a:endParaRPr lang="en-US"/>
          </a:p>
        </p:txBody>
      </p:sp>
      <p:sp>
        <p:nvSpPr>
          <p:cNvPr id="8" name="Rectangle 7">
            <a:extLst>
              <a:ext uri="{FF2B5EF4-FFF2-40B4-BE49-F238E27FC236}">
                <a16:creationId xmlns:a16="http://schemas.microsoft.com/office/drawing/2014/main" id="{CDA3367F-E06A-B44B-8B81-07500C4CB23A}"/>
              </a:ext>
            </a:extLst>
          </p:cNvPr>
          <p:cNvSpPr/>
          <p:nvPr userDrawn="1"/>
        </p:nvSpPr>
        <p:spPr>
          <a:xfrm>
            <a:off x="7251698" y="6356350"/>
            <a:ext cx="4940301" cy="52308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D32257B-C490-AB4E-88D4-2979F71B81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251698" y="6356350"/>
            <a:ext cx="4991102" cy="523079"/>
          </a:xfrm>
          <a:prstGeom prst="rect">
            <a:avLst/>
          </a:prstGeom>
        </p:spPr>
      </p:pic>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22418515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Photo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F6B1C63-857A-534E-B32F-978552E3447A}"/>
              </a:ext>
            </a:extLst>
          </p:cNvPr>
          <p:cNvSpPr/>
          <p:nvPr userDrawn="1"/>
        </p:nvSpPr>
        <p:spPr>
          <a:xfrm>
            <a:off x="7251700" y="6356350"/>
            <a:ext cx="4940300" cy="52308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51"/>
          </a:xfrm>
          <a:prstGeom prst="rect">
            <a:avLst/>
          </a:prstGeom>
        </p:spPr>
        <p:txBody>
          <a:bodyPr/>
          <a:lstStyle/>
          <a:p>
            <a:endParaRPr lang="en-US"/>
          </a:p>
        </p:txBody>
      </p:sp>
      <p:pic>
        <p:nvPicPr>
          <p:cNvPr id="9" name="Picture 8">
            <a:extLst>
              <a:ext uri="{FF2B5EF4-FFF2-40B4-BE49-F238E27FC236}">
                <a16:creationId xmlns:a16="http://schemas.microsoft.com/office/drawing/2014/main" id="{FD32257B-C490-AB4E-88D4-2979F71B81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251700" y="6356350"/>
            <a:ext cx="4991102" cy="523079"/>
          </a:xfrm>
          <a:prstGeom prst="rect">
            <a:avLst/>
          </a:prstGeom>
        </p:spPr>
      </p:pic>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19360158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C74713-FE68-0C46-B607-E8ED7BFDEA09}"/>
              </a:ext>
            </a:extLst>
          </p:cNvPr>
          <p:cNvPicPr>
            <a:picLocks noChangeAspect="1"/>
          </p:cNvPicPr>
          <p:nvPr userDrawn="1"/>
        </p:nvPicPr>
        <p:blipFill>
          <a:blip r:embed="rId2"/>
          <a:stretch>
            <a:fillRect/>
          </a:stretch>
        </p:blipFill>
        <p:spPr>
          <a:xfrm>
            <a:off x="0" y="6464300"/>
            <a:ext cx="12192000" cy="393700"/>
          </a:xfrm>
          <a:prstGeom prst="rect">
            <a:avLst/>
          </a:prstGeom>
        </p:spPr>
      </p:pic>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3501384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962A789-BF4D-224E-B11F-6B399E03C2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955563" y="0"/>
            <a:ext cx="7236438" cy="6858000"/>
          </a:xfrm>
          <a:prstGeom prst="rect">
            <a:avLst/>
          </a:prstGeom>
        </p:spPr>
      </p:pic>
      <p:sp>
        <p:nvSpPr>
          <p:cNvPr id="7" name="Title 1">
            <a:extLst>
              <a:ext uri="{FF2B5EF4-FFF2-40B4-BE49-F238E27FC236}">
                <a16:creationId xmlns:a16="http://schemas.microsoft.com/office/drawing/2014/main" id="{CF71EE2B-514B-9D42-80E4-8AB43D2CAD24}"/>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8" name="Subtitle 2">
            <a:extLst>
              <a:ext uri="{FF2B5EF4-FFF2-40B4-BE49-F238E27FC236}">
                <a16:creationId xmlns:a16="http://schemas.microsoft.com/office/drawing/2014/main" id="{336070D6-7920-8742-99EC-5A781BE18ECA}"/>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5092ABCC-341C-7248-8E34-542281419E7A}"/>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13725331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pic>
        <p:nvPicPr>
          <p:cNvPr id="14" name="Picture 13">
            <a:extLst>
              <a:ext uri="{FF2B5EF4-FFF2-40B4-BE49-F238E27FC236}">
                <a16:creationId xmlns:a16="http://schemas.microsoft.com/office/drawing/2014/main" id="{202A3FE3-D1DD-E244-BA18-4DEF33367D74}"/>
              </a:ext>
            </a:extLst>
          </p:cNvPr>
          <p:cNvPicPr>
            <a:picLocks noChangeAspect="1"/>
          </p:cNvPicPr>
          <p:nvPr userDrawn="1"/>
        </p:nvPicPr>
        <p:blipFill>
          <a:blip r:embed="rId2"/>
          <a:stretch>
            <a:fillRect/>
          </a:stretch>
        </p:blipFill>
        <p:spPr>
          <a:xfrm>
            <a:off x="0" y="6464300"/>
            <a:ext cx="12192000" cy="393700"/>
          </a:xfrm>
          <a:prstGeom prst="rect">
            <a:avLst/>
          </a:prstGeom>
        </p:spPr>
      </p:pic>
    </p:spTree>
    <p:extLst>
      <p:ext uri="{BB962C8B-B14F-4D97-AF65-F5344CB8AC3E}">
        <p14:creationId xmlns:p14="http://schemas.microsoft.com/office/powerpoint/2010/main" val="37933072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759110-4A05-384F-AB36-84C6013E6A3D}"/>
              </a:ext>
            </a:extLst>
          </p:cNvPr>
          <p:cNvSpPr/>
          <p:nvPr userDrawn="1"/>
        </p:nvSpPr>
        <p:spPr>
          <a:xfrm>
            <a:off x="0" y="0"/>
            <a:ext cx="1219200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7">
            <a:extLst>
              <a:ext uri="{FF2B5EF4-FFF2-40B4-BE49-F238E27FC236}">
                <a16:creationId xmlns:a16="http://schemas.microsoft.com/office/drawing/2014/main" id="{B4AC8618-8D60-CB4D-9EF8-7CB2040387D0}"/>
              </a:ext>
            </a:extLst>
          </p:cNvPr>
          <p:cNvPicPr>
            <a:picLocks noChangeAspect="1"/>
          </p:cNvPicPr>
          <p:nvPr userDrawn="1"/>
        </p:nvPicPr>
        <p:blipFill>
          <a:blip r:embed="rId2"/>
          <a:stretch>
            <a:fillRect/>
          </a:stretch>
        </p:blipFill>
        <p:spPr>
          <a:xfrm>
            <a:off x="4141047" y="3124897"/>
            <a:ext cx="3909907" cy="608207"/>
          </a:xfrm>
          <a:prstGeom prst="rect">
            <a:avLst/>
          </a:prstGeom>
        </p:spPr>
      </p:pic>
    </p:spTree>
    <p:extLst>
      <p:ext uri="{BB962C8B-B14F-4D97-AF65-F5344CB8AC3E}">
        <p14:creationId xmlns:p14="http://schemas.microsoft.com/office/powerpoint/2010/main" val="40146174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34422-9AED-8D4C-A1D0-778F252B69D2}"/>
              </a:ext>
            </a:extLst>
          </p:cNvPr>
          <p:cNvSpPr/>
          <p:nvPr userDrawn="1"/>
        </p:nvSpPr>
        <p:spPr>
          <a:xfrm>
            <a:off x="0" y="0"/>
            <a:ext cx="12192000"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7">
            <a:extLst>
              <a:ext uri="{FF2B5EF4-FFF2-40B4-BE49-F238E27FC236}">
                <a16:creationId xmlns:a16="http://schemas.microsoft.com/office/drawing/2014/main" id="{B4AC8618-8D60-CB4D-9EF8-7CB2040387D0}"/>
              </a:ext>
            </a:extLst>
          </p:cNvPr>
          <p:cNvPicPr>
            <a:picLocks noChangeAspect="1"/>
          </p:cNvPicPr>
          <p:nvPr userDrawn="1"/>
        </p:nvPicPr>
        <p:blipFill>
          <a:blip r:embed="rId2"/>
          <a:stretch>
            <a:fillRect/>
          </a:stretch>
        </p:blipFill>
        <p:spPr>
          <a:xfrm>
            <a:off x="4141047" y="3124897"/>
            <a:ext cx="3909907" cy="608207"/>
          </a:xfrm>
          <a:prstGeom prst="rect">
            <a:avLst/>
          </a:prstGeom>
        </p:spPr>
      </p:pic>
    </p:spTree>
    <p:extLst>
      <p:ext uri="{BB962C8B-B14F-4D97-AF65-F5344CB8AC3E}">
        <p14:creationId xmlns:p14="http://schemas.microsoft.com/office/powerpoint/2010/main" val="1119450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7BF69D-5056-3041-AA91-56FB869C266F}"/>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996152F9-20FC-1942-BFE4-4BA354582F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pic>
        <p:nvPicPr>
          <p:cNvPr id="7" name="Picture 6">
            <a:extLst>
              <a:ext uri="{FF2B5EF4-FFF2-40B4-BE49-F238E27FC236}">
                <a16:creationId xmlns:a16="http://schemas.microsoft.com/office/drawing/2014/main" id="{E8F3752A-EBC1-B84E-8A15-AA1B368F8B8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2192000" cy="4531360"/>
          </a:xfrm>
          <a:prstGeom prst="rect">
            <a:avLst/>
          </a:prstGeom>
        </p:spPr>
      </p:pic>
      <p:sp>
        <p:nvSpPr>
          <p:cNvPr id="14" name="Title 1">
            <a:extLst>
              <a:ext uri="{FF2B5EF4-FFF2-40B4-BE49-F238E27FC236}">
                <a16:creationId xmlns:a16="http://schemas.microsoft.com/office/drawing/2014/main" id="{9B781210-C851-894B-A7FC-84BCC6EEB26B}"/>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5" name="Subtitle 2">
            <a:extLst>
              <a:ext uri="{FF2B5EF4-FFF2-40B4-BE49-F238E27FC236}">
                <a16:creationId xmlns:a16="http://schemas.microsoft.com/office/drawing/2014/main" id="{170B05C5-F7EA-4D4E-BD7E-769BEB0BB8B9}"/>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E4D257CE-80DB-C040-B3A5-26E0D98F5E12}"/>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4239771808"/>
      </p:ext>
    </p:extLst>
  </p:cSld>
  <p:clrMapOvr>
    <a:masterClrMapping/>
  </p:clrMapOvr>
  <p:extLst>
    <p:ext uri="{DCECCB84-F9BA-43D5-87BE-67443E8EF086}">
      <p15:sldGuideLst xmlns:p15="http://schemas.microsoft.com/office/powerpoint/2012/main">
        <p15:guide id="1" orient="horz" pos="4056">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FEFC3F-B00D-A44B-A432-8B26DBE8B21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482"/>
          <a:stretch/>
        </p:blipFill>
        <p:spPr>
          <a:xfrm>
            <a:off x="4536322" y="0"/>
            <a:ext cx="7655678" cy="6858000"/>
          </a:xfrm>
          <a:prstGeom prst="rect">
            <a:avLst/>
          </a:prstGeom>
        </p:spPr>
      </p:pic>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F357FD3-999F-B44E-B067-85FC9A629087}"/>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8" name="Subtitle 2">
            <a:extLst>
              <a:ext uri="{FF2B5EF4-FFF2-40B4-BE49-F238E27FC236}">
                <a16:creationId xmlns:a16="http://schemas.microsoft.com/office/drawing/2014/main" id="{DF9F3B64-ACC8-ED43-A3A0-D07E3A4935EC}"/>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2EE71443-5CC4-D54B-860A-06C702EB135F}"/>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3967261977"/>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DC1AA1-F61D-A844-8DCB-4A88D5B9FEAD}"/>
              </a:ext>
            </a:extLst>
          </p:cNvPr>
          <p:cNvPicPr>
            <a:picLocks noChangeAspect="1"/>
          </p:cNvPicPr>
          <p:nvPr userDrawn="1"/>
        </p:nvPicPr>
        <p:blipFill rotWithShape="1">
          <a:blip r:embed="rId2"/>
          <a:srcRect l="91" t="23970" b="21297"/>
          <a:stretch/>
        </p:blipFill>
        <p:spPr>
          <a:xfrm>
            <a:off x="0" y="0"/>
            <a:ext cx="12192000" cy="4500880"/>
          </a:xfrm>
          <a:prstGeom prst="rect">
            <a:avLst/>
          </a:prstGeom>
        </p:spPr>
      </p:pic>
      <p:sp>
        <p:nvSpPr>
          <p:cNvPr id="9" name="Rectangle 8">
            <a:extLst>
              <a:ext uri="{FF2B5EF4-FFF2-40B4-BE49-F238E27FC236}">
                <a16:creationId xmlns:a16="http://schemas.microsoft.com/office/drawing/2014/main" id="{B5C705C7-DEED-7B42-B321-D27E95E79D7B}"/>
              </a:ext>
            </a:extLst>
          </p:cNvPr>
          <p:cNvSpPr/>
          <p:nvPr userDrawn="1"/>
        </p:nvSpPr>
        <p:spPr>
          <a:xfrm>
            <a:off x="0" y="4470401"/>
            <a:ext cx="12192000" cy="23876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CA5CEF44-33CB-8A42-8E8A-EB2F18192E9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3928" t="2520" b="13551"/>
          <a:stretch/>
        </p:blipFill>
        <p:spPr>
          <a:xfrm>
            <a:off x="-14459" y="4470400"/>
            <a:ext cx="4424797" cy="2387600"/>
          </a:xfrm>
          <a:prstGeom prst="rect">
            <a:avLst/>
          </a:prstGeom>
        </p:spPr>
      </p:pic>
      <p:sp>
        <p:nvSpPr>
          <p:cNvPr id="11" name="Title 1">
            <a:extLst>
              <a:ext uri="{FF2B5EF4-FFF2-40B4-BE49-F238E27FC236}">
                <a16:creationId xmlns:a16="http://schemas.microsoft.com/office/drawing/2014/main" id="{AE02C925-1F65-F04B-B3A0-1B2FBE3E209C}"/>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CCA0F6C2-99F9-1846-ACE2-A896294F9697}"/>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Picture 12">
            <a:extLst>
              <a:ext uri="{FF2B5EF4-FFF2-40B4-BE49-F238E27FC236}">
                <a16:creationId xmlns:a16="http://schemas.microsoft.com/office/drawing/2014/main" id="{AE3B7940-C41E-D245-AA10-2A62505082B9}"/>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2605110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2167A-7491-3E48-8469-7D79EF10ACAD}"/>
              </a:ext>
            </a:extLst>
          </p:cNvPr>
          <p:cNvPicPr>
            <a:picLocks noChangeAspect="1"/>
          </p:cNvPicPr>
          <p:nvPr userDrawn="1"/>
        </p:nvPicPr>
        <p:blipFill rotWithShape="1">
          <a:blip r:embed="rId2"/>
          <a:srcRect b="5500"/>
          <a:stretch/>
        </p:blipFill>
        <p:spPr>
          <a:xfrm>
            <a:off x="1422400" y="0"/>
            <a:ext cx="10769600" cy="6858000"/>
          </a:xfrm>
          <a:prstGeom prst="rect">
            <a:avLst/>
          </a:prstGeom>
        </p:spPr>
      </p:pic>
      <p:sp>
        <p:nvSpPr>
          <p:cNvPr id="6" name="Rectangle 5">
            <a:extLst>
              <a:ext uri="{FF2B5EF4-FFF2-40B4-BE49-F238E27FC236}">
                <a16:creationId xmlns:a16="http://schemas.microsoft.com/office/drawing/2014/main" id="{D178009E-F250-3748-91ED-A790394284A6}"/>
              </a:ext>
            </a:extLst>
          </p:cNvPr>
          <p:cNvSpPr/>
          <p:nvPr userDrawn="1"/>
        </p:nvSpPr>
        <p:spPr>
          <a:xfrm>
            <a:off x="-4443" y="0"/>
            <a:ext cx="4960006"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20193950-E858-D244-9056-F2973777E1D3}"/>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11" name="Subtitle 2">
            <a:extLst>
              <a:ext uri="{FF2B5EF4-FFF2-40B4-BE49-F238E27FC236}">
                <a16:creationId xmlns:a16="http://schemas.microsoft.com/office/drawing/2014/main" id="{10079F81-5FDC-BA4D-9414-4DD0F17C8048}"/>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6EC2CF78-042F-A747-8250-1927A771259A}"/>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3731720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FE5335-C778-F54C-886C-3FC737951083}"/>
              </a:ext>
            </a:extLst>
          </p:cNvPr>
          <p:cNvSpPr/>
          <p:nvPr userDrawn="1"/>
        </p:nvSpPr>
        <p:spPr>
          <a:xfrm>
            <a:off x="0" y="0"/>
            <a:ext cx="1219200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13" name="Picture 12">
            <a:extLst>
              <a:ext uri="{FF2B5EF4-FFF2-40B4-BE49-F238E27FC236}">
                <a16:creationId xmlns:a16="http://schemas.microsoft.com/office/drawing/2014/main" id="{6DEBADF0-A79A-8F42-B5DB-406D8EFF20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1369943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tle Placeholder 10"/>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4" name="Footer Placeholder 13"/>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5" name="Slide Number Placeholder 1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79DFE-2D07-4E4C-BEA9-7A88E8BE5275}" type="slidenum">
              <a:rPr lang="en-US" smtClean="0"/>
              <a:t>‹#›</a:t>
            </a:fld>
            <a:endParaRPr lang="en-US" dirty="0"/>
          </a:p>
        </p:txBody>
      </p:sp>
      <p:sp>
        <p:nvSpPr>
          <p:cNvPr id="16" name="Text Placeholder 15"/>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1342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hdr="0" ftr="0" dt="0"/>
  <p:txStyles>
    <p:titleStyle>
      <a:lvl1pPr algn="l" defTabSz="914400" rtl="0" eaLnBrk="1" latinLnBrk="0" hangingPunct="1">
        <a:lnSpc>
          <a:spcPct val="90000"/>
        </a:lnSpc>
        <a:spcBef>
          <a:spcPct val="0"/>
        </a:spcBef>
        <a:buNone/>
        <a:defRPr sz="2800" b="0"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tle Placeholder 10"/>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4" name="Footer Placeholder 13"/>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5" name="Slide Number Placeholder 1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79DFE-2D07-4E4C-BEA9-7A88E8BE5275}" type="slidenum">
              <a:rPr lang="en-US" smtClean="0"/>
              <a:t>‹#›</a:t>
            </a:fld>
            <a:endParaRPr lang="en-US"/>
          </a:p>
        </p:txBody>
      </p:sp>
      <p:sp>
        <p:nvSpPr>
          <p:cNvPr id="16" name="Text Placeholder 15"/>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23466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Lst>
  <p:txStyles>
    <p:titleStyle>
      <a:lvl1pPr algn="l" defTabSz="914400" rtl="0" eaLnBrk="1" latinLnBrk="0" hangingPunct="1">
        <a:lnSpc>
          <a:spcPct val="90000"/>
        </a:lnSpc>
        <a:spcBef>
          <a:spcPct val="0"/>
        </a:spcBef>
        <a:buNone/>
        <a:defRPr sz="2800" b="0"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usdalinc.sc.egov.usda.gov/"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hyperlink" Target="file:///\\AIOMOSTL3FP5\Shared$\Internal\NFAOC\DPM\GLD\FCSB\Bizops\Procedures\Quick%20Reference%20Guides\Quick%20Reference%20Guide%20for%20Lender%20Interactive%20Network%20Connection%20LINC%20(FSA).docx"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inside.fsa.usda.gov/Assets/USDA-FSA-Intranet/intranetfiles/program-areas/daflp/docs/Quick_Reference_Guide_for_Level_2%20_eAuth_Account.docx"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hyperlink" Target="https://offices.sc.egov.usda.gov/locator/app?type=lra"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gls.sc.egov.usda.gov/"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hyperlink" Target="https://inside.fsa.usda.gov/Assets/USDA-FSA-Intranet/intranetfiles/program-areas/daflp/docs/Quick_Reference_Guide_for_AASM.docx"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usdalinc.sc.egov.usda.gov/FSAhome.do"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hyperlink" Target="mailto:barbara.jungenberg@stl.usda.gov" TargetMode="External"/><Relationship Id="rId3" Type="http://schemas.openxmlformats.org/officeDocument/2006/relationships/hyperlink" Target="mailto:sharon.sachs@stl.usda.gov" TargetMode="External"/><Relationship Id="rId7" Type="http://schemas.openxmlformats.org/officeDocument/2006/relationships/hyperlink" Target="mailto:mary.jordan@stl.usda.gov"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hyperlink" Target="mailto:Madeline.bedwell@usda.gov" TargetMode="External"/><Relationship Id="rId5" Type="http://schemas.openxmlformats.org/officeDocument/2006/relationships/hyperlink" Target="mailto:monique.Kelly@stl.usda.gov" TargetMode="External"/><Relationship Id="rId4" Type="http://schemas.openxmlformats.org/officeDocument/2006/relationships/hyperlink" Target="mailto:sm.rd.so.gcb@usda.gov"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hyperlink" Target="https://usdalinc.sc.egov.usda.gov/FSAhome.do" TargetMode="External"/><Relationship Id="rId7"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inside.fsa.usda.gov/Assets/USDA-FSA-Intranet/intranetfiles/program-areas/daflp/training-presentations/docs/Quick_Reference_Guide_for_Lender_PAD_Account_in_GLS.docx"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www.picpedia.org/highway-signs/q/questions.html" TargetMode="External"/><Relationship Id="rId2" Type="http://schemas.openxmlformats.org/officeDocument/2006/relationships/image" Target="../media/image29.jpg"/><Relationship Id="rId1" Type="http://schemas.openxmlformats.org/officeDocument/2006/relationships/slideLayout" Target="../slideLayouts/slideLayout11.xml"/><Relationship Id="rId4" Type="http://schemas.openxmlformats.org/officeDocument/2006/relationships/hyperlink" Target="https://creativecommons.org/licenses/by-sa/3.0/"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https://gls.sc.egov.usda.gov/default.asp"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gls.sc.egov.usda.gov/default.asp"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inside.fsa.usda.gov/program-areas/daflp/training-guides/index"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F14DB-582F-7E4C-ADF4-0D46391A08C8}"/>
              </a:ext>
            </a:extLst>
          </p:cNvPr>
          <p:cNvSpPr>
            <a:spLocks noGrp="1"/>
          </p:cNvSpPr>
          <p:nvPr>
            <p:ph type="ctrTitle"/>
          </p:nvPr>
        </p:nvSpPr>
        <p:spPr>
          <a:xfrm>
            <a:off x="4880238" y="4831424"/>
            <a:ext cx="6965017" cy="1628099"/>
          </a:xfrm>
        </p:spPr>
        <p:txBody>
          <a:bodyPr/>
          <a:lstStyle/>
          <a:p>
            <a:r>
              <a:rPr lang="en-US" sz="2800" dirty="0"/>
              <a:t>Rural Development Business Center – Servicing &amp; Asset Management Office </a:t>
            </a:r>
          </a:p>
        </p:txBody>
      </p:sp>
      <p:sp>
        <p:nvSpPr>
          <p:cNvPr id="3" name="Subtitle 2">
            <a:extLst>
              <a:ext uri="{FF2B5EF4-FFF2-40B4-BE49-F238E27FC236}">
                <a16:creationId xmlns:a16="http://schemas.microsoft.com/office/drawing/2014/main" id="{301E5EA6-6F2F-CC48-9751-DFD88AA2E485}"/>
              </a:ext>
            </a:extLst>
          </p:cNvPr>
          <p:cNvSpPr>
            <a:spLocks noGrp="1"/>
          </p:cNvSpPr>
          <p:nvPr>
            <p:ph type="subTitle" idx="1"/>
          </p:nvPr>
        </p:nvSpPr>
        <p:spPr>
          <a:xfrm>
            <a:off x="4880238" y="5645473"/>
            <a:ext cx="6841861" cy="914718"/>
          </a:xfrm>
        </p:spPr>
        <p:txBody>
          <a:bodyPr>
            <a:normAutofit/>
          </a:bodyPr>
          <a:lstStyle/>
          <a:p>
            <a:r>
              <a:rPr lang="en-US" sz="1800" i="1" dirty="0"/>
              <a:t>Farm Service Agency NACS/NASE National Convention</a:t>
            </a:r>
          </a:p>
          <a:p>
            <a:r>
              <a:rPr lang="en-US" sz="1800" i="1" dirty="0"/>
              <a:t>June 27-28, 2022</a:t>
            </a:r>
            <a:endParaRPr lang="en-US" dirty="0"/>
          </a:p>
        </p:txBody>
      </p:sp>
    </p:spTree>
    <p:extLst>
      <p:ext uri="{BB962C8B-B14F-4D97-AF65-F5344CB8AC3E}">
        <p14:creationId xmlns:p14="http://schemas.microsoft.com/office/powerpoint/2010/main" val="3201527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a:xfrm>
            <a:off x="503583" y="137151"/>
            <a:ext cx="11184834" cy="1325563"/>
          </a:xfrm>
        </p:spPr>
        <p:txBody>
          <a:bodyPr/>
          <a:lstStyle/>
          <a:p>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Reminders (cont.) </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Guaranteed Commercial Branch</a:t>
            </a:r>
            <a:endParaRPr lang="en-US" sz="2400" dirty="0"/>
          </a:p>
        </p:txBody>
      </p:sp>
      <p:sp>
        <p:nvSpPr>
          <p:cNvPr id="4" name="Slide Number Placeholder 3">
            <a:extLst>
              <a:ext uri="{FF2B5EF4-FFF2-40B4-BE49-F238E27FC236}">
                <a16:creationId xmlns:a16="http://schemas.microsoft.com/office/drawing/2014/main" id="{B912B98D-BC0E-47BE-BD3F-D82576DD9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C870405-C83A-4291-8E00-E9632E5FE7DD}"/>
              </a:ext>
            </a:extLst>
          </p:cNvPr>
          <p:cNvSpPr txBox="1"/>
          <p:nvPr/>
        </p:nvSpPr>
        <p:spPr>
          <a:xfrm>
            <a:off x="2567354" y="3552092"/>
            <a:ext cx="5275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ontent Placeholder 1">
            <a:extLst>
              <a:ext uri="{FF2B5EF4-FFF2-40B4-BE49-F238E27FC236}">
                <a16:creationId xmlns:a16="http://schemas.microsoft.com/office/drawing/2014/main" id="{CBF9C6FE-D869-43BB-8DCC-924548533A3E}"/>
              </a:ext>
            </a:extLst>
          </p:cNvPr>
          <p:cNvSpPr>
            <a:spLocks noGrp="1"/>
          </p:cNvSpPr>
          <p:nvPr>
            <p:ph idx="1"/>
          </p:nvPr>
        </p:nvSpPr>
        <p:spPr>
          <a:xfrm>
            <a:off x="713509" y="1978918"/>
            <a:ext cx="10515600" cy="4741931"/>
          </a:xfrm>
        </p:spPr>
        <p:txBody>
          <a:bodyPr>
            <a:normAutofit fontScale="92500" lnSpcReduction="20000"/>
          </a:bodyPr>
          <a:lstStyle/>
          <a:p>
            <a:pPr marL="285750" marR="0" lvl="0" indent="-285750" algn="l"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Consolidations</a:t>
            </a:r>
          </a:p>
          <a:p>
            <a:pPr marL="742950" lvl="1" indent="-285750">
              <a:spcBef>
                <a:spcPts val="300"/>
              </a:spcBef>
              <a:spcAft>
                <a:spcPts val="300"/>
              </a:spcAft>
              <a:defRPr/>
            </a:pPr>
            <a:r>
              <a:rPr kumimoji="0" lang="en-US" sz="2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Maturity </a:t>
            </a: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Dat</a:t>
            </a:r>
            <a:r>
              <a:rPr lang="en-US" sz="2800" dirty="0">
                <a:solidFill>
                  <a:prstClr val="black"/>
                </a:solidFill>
              </a:rPr>
              <a:t>e of the new LOC must be the same as the Maturity Date on the oldest LOC involved in the Consolidation.</a:t>
            </a:r>
          </a:p>
          <a:p>
            <a:pPr marL="742950" lvl="1" indent="-285750">
              <a:spcBef>
                <a:spcPts val="300"/>
              </a:spcBef>
              <a:spcAft>
                <a:spcPts val="300"/>
              </a:spcAf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Capitalization of interest is not allowed for a consolidation.</a:t>
            </a:r>
          </a:p>
          <a:p>
            <a:pPr marL="742950" lvl="1" indent="-285750">
              <a:spcBef>
                <a:spcPts val="300"/>
              </a:spcBef>
              <a:spcAft>
                <a:spcPts val="300"/>
              </a:spcAf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If the LOCs are secured by real estate, they cannot be consolidated.</a:t>
            </a:r>
          </a:p>
          <a:p>
            <a:pPr marL="457200" lvl="1" indent="0">
              <a:spcBef>
                <a:spcPts val="300"/>
              </a:spcBef>
              <a:spcAft>
                <a:spcPts val="300"/>
              </a:spcAft>
              <a:buNone/>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Loan Transfers &amp; Assumptions</a:t>
            </a:r>
          </a:p>
          <a:p>
            <a:pPr marL="742950" marR="0" lvl="1" indent="-285750" algn="l"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 Application Package and Approved Loan Guarantee Request must be input into GLS for the Transferee</a:t>
            </a:r>
          </a:p>
          <a:p>
            <a:pPr marL="742950" marR="0" lvl="1" indent="-285750" algn="l" defTabSz="914400" rtl="0" eaLnBrk="1" fontAlgn="auto" latinLnBrk="0" hangingPunct="1">
              <a:lnSpc>
                <a:spcPct val="90000"/>
              </a:lnSpc>
              <a:spcBef>
                <a:spcPts val="300"/>
              </a:spcBef>
              <a:spcAft>
                <a:spcPts val="3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Approval Date on the Loan Guarantee Request in GLS must be &lt; or = to the Date of Transfer &amp; Assumption (Item 12 on Form FSA-2246)</a:t>
            </a:r>
          </a:p>
          <a:p>
            <a:pPr marL="0" indent="0">
              <a:buNone/>
            </a:pPr>
            <a:endParaRPr lang="en-US" sz="2000" b="1" u="sng" dirty="0"/>
          </a:p>
        </p:txBody>
      </p:sp>
    </p:spTree>
    <p:extLst>
      <p:ext uri="{BB962C8B-B14F-4D97-AF65-F5344CB8AC3E}">
        <p14:creationId xmlns:p14="http://schemas.microsoft.com/office/powerpoint/2010/main" val="2759511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341AA2-8BFA-9740-A004-A2F7049CC86F}"/>
              </a:ext>
            </a:extLst>
          </p:cNvPr>
          <p:cNvSpPr>
            <a:spLocks noGrp="1"/>
          </p:cNvSpPr>
          <p:nvPr>
            <p:ph idx="1"/>
          </p:nvPr>
        </p:nvSpPr>
        <p:spPr>
          <a:xfrm>
            <a:off x="152400" y="1842793"/>
            <a:ext cx="11914909" cy="5015207"/>
          </a:xfrm>
        </p:spPr>
        <p:txBody>
          <a:bodyPr>
            <a:normAutofit/>
          </a:bodyPr>
          <a:lstStyle/>
          <a:p>
            <a:pPr marL="285750" indent="-285750">
              <a:spcBef>
                <a:spcPts val="300"/>
              </a:spcBef>
              <a:spcAft>
                <a:spcPts val="300"/>
              </a:spcAft>
            </a:pPr>
            <a:r>
              <a:rPr lang="en-US" sz="2200" b="1" dirty="0">
                <a:latin typeface="Times New Roman" panose="02020603050405020304" pitchFamily="18" charset="0"/>
                <a:cs typeface="Times New Roman" panose="02020603050405020304" pitchFamily="18" charset="0"/>
              </a:rPr>
              <a:t>Loss Recoveries/Voluntary Payments from the Borrower</a:t>
            </a:r>
          </a:p>
          <a:p>
            <a:pPr marL="742950" lvl="1" indent="-285750">
              <a:spcBef>
                <a:spcPts val="300"/>
              </a:spcBef>
              <a:spcAft>
                <a:spcPts val="300"/>
              </a:spcAft>
            </a:pPr>
            <a:r>
              <a:rPr lang="en-US" sz="2200" dirty="0">
                <a:latin typeface="Times New Roman" panose="02020603050405020304" pitchFamily="18" charset="0"/>
                <a:cs typeface="Times New Roman" panose="02020603050405020304" pitchFamily="18" charset="0"/>
              </a:rPr>
              <a:t>Funds should be deposited through NRRS using Collection Code ’33’ for Recoveries, ’80’ for Voluntary collections, or ‘82’ for Debt Settlement payments.</a:t>
            </a:r>
          </a:p>
          <a:p>
            <a:pPr marL="742950" lvl="1" indent="-285750">
              <a:spcBef>
                <a:spcPts val="300"/>
              </a:spcBef>
              <a:spcAft>
                <a:spcPts val="300"/>
              </a:spcAft>
            </a:pPr>
            <a:r>
              <a:rPr lang="en-US" sz="2200" dirty="0">
                <a:latin typeface="Times New Roman" panose="02020603050405020304" pitchFamily="18" charset="0"/>
                <a:cs typeface="Times New Roman" panose="02020603050405020304" pitchFamily="18" charset="0"/>
              </a:rPr>
              <a:t>For loans eligible for Offset, no additional forms are required, and nothing has to be input in GLS. </a:t>
            </a:r>
          </a:p>
          <a:p>
            <a:pPr marL="742950" lvl="1" indent="-285750">
              <a:spcBef>
                <a:spcPts val="300"/>
              </a:spcBef>
              <a:spcAft>
                <a:spcPts val="300"/>
              </a:spcAft>
            </a:pPr>
            <a:r>
              <a:rPr lang="en-US" sz="2200" dirty="0">
                <a:latin typeface="Times New Roman" panose="02020603050405020304" pitchFamily="18" charset="0"/>
                <a:cs typeface="Times New Roman" panose="02020603050405020304" pitchFamily="18" charset="0"/>
              </a:rPr>
              <a:t>For loans that are NOT subject to Offset, the info must be input into GLS using the ‘Click </a:t>
            </a:r>
            <a:r>
              <a:rPr lang="en-US" sz="2200" u="sng" dirty="0">
                <a:latin typeface="Times New Roman" panose="02020603050405020304" pitchFamily="18" charset="0"/>
                <a:cs typeface="Times New Roman" panose="02020603050405020304" pitchFamily="18" charset="0"/>
              </a:rPr>
              <a:t>here</a:t>
            </a:r>
            <a:r>
              <a:rPr lang="en-US" sz="2200" dirty="0">
                <a:latin typeface="Times New Roman" panose="02020603050405020304" pitchFamily="18" charset="0"/>
                <a:cs typeface="Times New Roman" panose="02020603050405020304" pitchFamily="18" charset="0"/>
              </a:rPr>
              <a:t> to add Loss Claim’ hyperlink on the View Loan screen. Select Loss Type ’04’ for Recoveries, ’13’ for Voluntary Payments, or ’14’ for Compromise Offers.  Once the loss is submitted in GLS, Form 2254 should be signed and submitted to GCB for processing.  (Only one FSA signature is required on the form.)</a:t>
            </a:r>
          </a:p>
          <a:p>
            <a:pPr marL="457200" lvl="1" indent="0">
              <a:spcBef>
                <a:spcPts val="300"/>
              </a:spcBef>
              <a:spcAft>
                <a:spcPts val="300"/>
              </a:spcAft>
              <a:buNone/>
            </a:pPr>
            <a:endParaRPr lang="en-US" sz="1800" dirty="0"/>
          </a:p>
          <a:p>
            <a:pPr marL="457200" lvl="1" indent="0">
              <a:buNone/>
            </a:pPr>
            <a:endParaRPr lang="en-US" sz="1800" dirty="0"/>
          </a:p>
          <a:p>
            <a:pPr lvl="1"/>
            <a:endParaRPr lang="en-US" sz="1800" dirty="0"/>
          </a:p>
          <a:p>
            <a:pPr marL="914400" lvl="2" indent="0">
              <a:spcBef>
                <a:spcPts val="300"/>
              </a:spcBef>
              <a:spcAft>
                <a:spcPts val="300"/>
              </a:spcAft>
              <a:buNone/>
            </a:pPr>
            <a:endParaRPr lang="en-US" sz="1600" dirty="0"/>
          </a:p>
        </p:txBody>
      </p:sp>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a:xfrm>
            <a:off x="503583" y="137151"/>
            <a:ext cx="11184834" cy="1325563"/>
          </a:xfrm>
        </p:spPr>
        <p:txBody>
          <a:bodyPr/>
          <a:lstStyle/>
          <a:p>
            <a:r>
              <a:rPr lang="en-US" sz="4000" dirty="0"/>
              <a:t>Reminders (cont.) </a:t>
            </a:r>
            <a:r>
              <a:rPr lang="en-US" dirty="0"/>
              <a:t>– </a:t>
            </a:r>
            <a:r>
              <a:rPr lang="en-US" sz="2400" dirty="0"/>
              <a:t>Guaranteed Commercial Branch</a:t>
            </a:r>
          </a:p>
        </p:txBody>
      </p:sp>
      <p:sp>
        <p:nvSpPr>
          <p:cNvPr id="4" name="Slide Number Placeholder 3">
            <a:extLst>
              <a:ext uri="{FF2B5EF4-FFF2-40B4-BE49-F238E27FC236}">
                <a16:creationId xmlns:a16="http://schemas.microsoft.com/office/drawing/2014/main" id="{B912B98D-BC0E-47BE-BD3F-D82576DD9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2F57941-AC12-4428-8077-BA77F473E56A}"/>
              </a:ext>
            </a:extLst>
          </p:cNvPr>
          <p:cNvPicPr>
            <a:picLocks noChangeAspect="1"/>
          </p:cNvPicPr>
          <p:nvPr/>
        </p:nvPicPr>
        <p:blipFill>
          <a:blip r:embed="rId3"/>
          <a:stretch>
            <a:fillRect/>
          </a:stretch>
        </p:blipFill>
        <p:spPr>
          <a:xfrm>
            <a:off x="1297200" y="4807526"/>
            <a:ext cx="8860770" cy="2050473"/>
          </a:xfrm>
          <a:prstGeom prst="rect">
            <a:avLst/>
          </a:prstGeom>
        </p:spPr>
      </p:pic>
    </p:spTree>
    <p:extLst>
      <p:ext uri="{BB962C8B-B14F-4D97-AF65-F5344CB8AC3E}">
        <p14:creationId xmlns:p14="http://schemas.microsoft.com/office/powerpoint/2010/main" val="2744885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057B40-E235-42F9-931A-F0AB71828ED1}"/>
              </a:ext>
            </a:extLst>
          </p:cNvPr>
          <p:cNvSpPr>
            <a:spLocks noGrp="1"/>
          </p:cNvSpPr>
          <p:nvPr>
            <p:ph idx="1"/>
          </p:nvPr>
        </p:nvSpPr>
        <p:spPr>
          <a:xfrm>
            <a:off x="226096" y="1893661"/>
            <a:ext cx="2372794" cy="4741931"/>
          </a:xfrm>
        </p:spPr>
        <p:txBody>
          <a:bodyPr>
            <a:normAutofit/>
          </a:bodyPr>
          <a:lstStyle/>
          <a:p>
            <a:r>
              <a:rPr lang="en-US" sz="2400" b="1" dirty="0">
                <a:latin typeface="Times New Roman" panose="02020603050405020304" pitchFamily="18" charset="0"/>
                <a:cs typeface="Times New Roman" panose="02020603050405020304" pitchFamily="18" charset="0"/>
              </a:rPr>
              <a:t>De-obligation Requests</a:t>
            </a:r>
          </a:p>
          <a:p>
            <a:pPr marL="0" indent="0">
              <a:buNone/>
            </a:pPr>
            <a:r>
              <a:rPr lang="en-US" sz="2400" dirty="0">
                <a:latin typeface="Times New Roman" panose="02020603050405020304" pitchFamily="18" charset="0"/>
                <a:cs typeface="Times New Roman" panose="02020603050405020304" pitchFamily="18" charset="0"/>
              </a:rPr>
              <a:t>When submitting de-obligation requests, please include the new obligation amount in the comments.</a:t>
            </a:r>
          </a:p>
          <a:p>
            <a:pPr lvl="1"/>
            <a:endParaRPr lang="en-US" sz="1800" dirty="0"/>
          </a:p>
          <a:p>
            <a:pPr lvl="1"/>
            <a:endParaRPr lang="en-US" sz="1800" dirty="0"/>
          </a:p>
        </p:txBody>
      </p:sp>
      <p:sp>
        <p:nvSpPr>
          <p:cNvPr id="3" name="Slide Number Placeholder 2">
            <a:extLst>
              <a:ext uri="{FF2B5EF4-FFF2-40B4-BE49-F238E27FC236}">
                <a16:creationId xmlns:a16="http://schemas.microsoft.com/office/drawing/2014/main" id="{EB1BEAAE-0CF9-46E8-ADF2-C26FD7351F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8292FBAA-1728-4ED4-A052-7CBC1C545D25}"/>
              </a:ext>
            </a:extLst>
          </p:cNvPr>
          <p:cNvSpPr txBox="1">
            <a:spLocks/>
          </p:cNvSpPr>
          <p:nvPr/>
        </p:nvSpPr>
        <p:spPr>
          <a:xfrm>
            <a:off x="503583" y="137151"/>
            <a:ext cx="1118483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Reminders (cont.) </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Guaranteed Commercial Branch</a:t>
            </a:r>
          </a:p>
        </p:txBody>
      </p:sp>
      <p:pic>
        <p:nvPicPr>
          <p:cNvPr id="5" name="Picture 4">
            <a:extLst>
              <a:ext uri="{FF2B5EF4-FFF2-40B4-BE49-F238E27FC236}">
                <a16:creationId xmlns:a16="http://schemas.microsoft.com/office/drawing/2014/main" id="{44BBFA68-B198-4F97-AC1E-475986DFA055}"/>
              </a:ext>
            </a:extLst>
          </p:cNvPr>
          <p:cNvPicPr>
            <a:picLocks noChangeAspect="1"/>
          </p:cNvPicPr>
          <p:nvPr/>
        </p:nvPicPr>
        <p:blipFill>
          <a:blip r:embed="rId3"/>
          <a:stretch>
            <a:fillRect/>
          </a:stretch>
        </p:blipFill>
        <p:spPr>
          <a:xfrm>
            <a:off x="2996000" y="1824238"/>
            <a:ext cx="8754910" cy="4532112"/>
          </a:xfrm>
          <a:prstGeom prst="rect">
            <a:avLst/>
          </a:prstGeom>
        </p:spPr>
      </p:pic>
    </p:spTree>
    <p:extLst>
      <p:ext uri="{BB962C8B-B14F-4D97-AF65-F5344CB8AC3E}">
        <p14:creationId xmlns:p14="http://schemas.microsoft.com/office/powerpoint/2010/main" val="2294382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E1B2F-D09F-4CD5-9AAD-3007334D4DA7}"/>
              </a:ext>
            </a:extLst>
          </p:cNvPr>
          <p:cNvSpPr>
            <a:spLocks noGrp="1"/>
          </p:cNvSpPr>
          <p:nvPr>
            <p:ph type="title"/>
          </p:nvPr>
        </p:nvSpPr>
        <p:spPr/>
        <p:txBody>
          <a:bodyPr>
            <a:normAutofit/>
          </a:bodyPr>
          <a:lstStyle/>
          <a:p>
            <a:r>
              <a:rPr lang="en-US" sz="4000" dirty="0"/>
              <a:t>Lender Interactive Network Connection (LINC) </a:t>
            </a:r>
            <a:r>
              <a:rPr lang="en-US" dirty="0"/>
              <a:t>– </a:t>
            </a:r>
            <a:r>
              <a:rPr lang="en-US" sz="2400" dirty="0"/>
              <a:t>Guaranteed Commercial Branch</a:t>
            </a:r>
          </a:p>
        </p:txBody>
      </p:sp>
      <p:sp>
        <p:nvSpPr>
          <p:cNvPr id="4" name="Content Placeholder 4">
            <a:extLst>
              <a:ext uri="{FF2B5EF4-FFF2-40B4-BE49-F238E27FC236}">
                <a16:creationId xmlns:a16="http://schemas.microsoft.com/office/drawing/2014/main" id="{C54ACDEC-4DE9-405F-A606-802A41A604B3}"/>
              </a:ext>
            </a:extLst>
          </p:cNvPr>
          <p:cNvSpPr>
            <a:spLocks noGrp="1"/>
          </p:cNvSpPr>
          <p:nvPr>
            <p:ph idx="1"/>
          </p:nvPr>
        </p:nvSpPr>
        <p:spPr>
          <a:xfrm>
            <a:off x="838200" y="1979543"/>
            <a:ext cx="10515600" cy="4741931"/>
          </a:xfrm>
        </p:spPr>
        <p:txBody>
          <a:bodyPr/>
          <a:lstStyle/>
          <a:p>
            <a:r>
              <a:rPr lang="en-US" sz="2400" dirty="0">
                <a:latin typeface="Times New Roman" panose="02020603050405020304" pitchFamily="18" charset="0"/>
                <a:cs typeface="Times New Roman" panose="02020603050405020304" pitchFamily="18" charset="0"/>
              </a:rPr>
              <a:t>The Lender Interactive Network Connection (LINC) allows for electronic reporting by lenders to USDA agencies including FSA.</a:t>
            </a:r>
          </a:p>
          <a:p>
            <a:r>
              <a:rPr lang="en-US" sz="2400" dirty="0">
                <a:latin typeface="Times New Roman" panose="02020603050405020304" pitchFamily="18" charset="0"/>
                <a:cs typeface="Times New Roman" panose="02020603050405020304" pitchFamily="18" charset="0"/>
              </a:rPr>
              <a:t>The USDA LINC Home page is located at </a:t>
            </a:r>
            <a:r>
              <a:rPr lang="en-US" sz="2400" dirty="0">
                <a:latin typeface="Times New Roman" panose="02020603050405020304" pitchFamily="18" charset="0"/>
                <a:cs typeface="Times New Roman" panose="02020603050405020304" pitchFamily="18" charset="0"/>
                <a:hlinkClick r:id="rId3"/>
              </a:rPr>
              <a:t>https://usdalinc.sc.egov.usda.gov/</a:t>
            </a:r>
            <a:r>
              <a:rPr lang="en-US" sz="2400" dirty="0">
                <a:latin typeface="Times New Roman" panose="02020603050405020304" pitchFamily="18" charset="0"/>
                <a:cs typeface="Times New Roman" panose="02020603050405020304" pitchFamily="18" charset="0"/>
              </a:rPr>
              <a:t>. Lenders are required to have a level 2 eAuthentication ID and password prior to being authorized in the LINC system. </a:t>
            </a:r>
          </a:p>
          <a:p>
            <a:r>
              <a:rPr lang="en-US" sz="2400" dirty="0">
                <a:latin typeface="Times New Roman" panose="02020603050405020304" pitchFamily="18" charset="0"/>
                <a:cs typeface="Times New Roman" panose="02020603050405020304" pitchFamily="18" charset="0"/>
              </a:rPr>
              <a:t>LINC’s primary electronic reporting functions are:</a:t>
            </a:r>
          </a:p>
          <a:p>
            <a:pPr lvl="1"/>
            <a:r>
              <a:rPr lang="en-US" sz="2400" dirty="0">
                <a:latin typeface="Times New Roman" panose="02020603050405020304" pitchFamily="18" charset="0"/>
                <a:cs typeface="Times New Roman" panose="02020603050405020304" pitchFamily="18" charset="0"/>
              </a:rPr>
              <a:t>Submit status reports (semiannual and default)</a:t>
            </a:r>
          </a:p>
          <a:p>
            <a:pPr lvl="1"/>
            <a:r>
              <a:rPr lang="en-US" sz="2400" dirty="0">
                <a:latin typeface="Times New Roman" panose="02020603050405020304" pitchFamily="18" charset="0"/>
                <a:cs typeface="Times New Roman" panose="02020603050405020304" pitchFamily="18" charset="0"/>
              </a:rPr>
              <a:t>Add loan closing</a:t>
            </a:r>
          </a:p>
          <a:p>
            <a:pPr lvl="1"/>
            <a:r>
              <a:rPr lang="en-US" sz="2400" dirty="0">
                <a:latin typeface="Times New Roman" panose="02020603050405020304" pitchFamily="18" charset="0"/>
                <a:cs typeface="Times New Roman" panose="02020603050405020304" pitchFamily="18" charset="0"/>
              </a:rPr>
              <a:t>View loans</a:t>
            </a:r>
          </a:p>
          <a:p>
            <a:pPr lvl="1"/>
            <a:r>
              <a:rPr lang="en-US" sz="2400" dirty="0">
                <a:latin typeface="Times New Roman" panose="02020603050405020304" pitchFamily="18" charset="0"/>
                <a:cs typeface="Times New Roman" panose="02020603050405020304" pitchFamily="18" charset="0"/>
              </a:rPr>
              <a:t>Lender Pre-Authorized Debit (PAD)</a:t>
            </a:r>
          </a:p>
          <a:p>
            <a:pPr marL="0" indent="0">
              <a:buNone/>
            </a:pPr>
            <a:r>
              <a:rPr lang="en-US" sz="2400" b="1" dirty="0">
                <a:latin typeface="Times New Roman" panose="02020603050405020304" pitchFamily="18" charset="0"/>
                <a:cs typeface="Times New Roman" panose="02020603050405020304" pitchFamily="18" charset="0"/>
              </a:rPr>
              <a:t>To gain access to LINC, Lenders should start on the USDA LINC Home page. For more information, please see the </a:t>
            </a:r>
            <a:r>
              <a:rPr lang="en-US" sz="2400" b="1" dirty="0">
                <a:latin typeface="Times New Roman" panose="02020603050405020304" pitchFamily="18" charset="0"/>
                <a:cs typeface="Times New Roman" panose="02020603050405020304" pitchFamily="18" charset="0"/>
                <a:hlinkClick r:id="rId4" action="ppaction://hlinkfile"/>
              </a:rPr>
              <a:t>LINC Quick Reference Guide</a:t>
            </a:r>
            <a:r>
              <a:rPr lang="en-US" sz="2400" b="1" dirty="0">
                <a:latin typeface="Times New Roman" panose="02020603050405020304" pitchFamily="18" charset="0"/>
                <a:cs typeface="Times New Roman" panose="02020603050405020304" pitchFamily="18" charset="0"/>
              </a:rPr>
              <a:t>.</a:t>
            </a:r>
          </a:p>
          <a:p>
            <a:pPr marL="457200" lvl="1" indent="0">
              <a:buNone/>
            </a:pPr>
            <a:endParaRPr lang="en-US" dirty="0"/>
          </a:p>
          <a:p>
            <a:endParaRPr lang="en-US" dirty="0"/>
          </a:p>
        </p:txBody>
      </p:sp>
    </p:spTree>
    <p:extLst>
      <p:ext uri="{BB962C8B-B14F-4D97-AF65-F5344CB8AC3E}">
        <p14:creationId xmlns:p14="http://schemas.microsoft.com/office/powerpoint/2010/main" val="3399635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6DC74E-F49D-40B1-9237-A48C7F35193F}"/>
              </a:ext>
            </a:extLst>
          </p:cNvPr>
          <p:cNvSpPr>
            <a:spLocks noGrp="1"/>
          </p:cNvSpPr>
          <p:nvPr>
            <p:ph idx="1"/>
          </p:nvPr>
        </p:nvSpPr>
        <p:spPr/>
        <p:txBody>
          <a:bodyPr>
            <a:normAutofit lnSpcReduction="10000"/>
          </a:bodyPr>
          <a:lstStyle/>
          <a:p>
            <a:pPr marL="0" indent="0">
              <a:buNone/>
            </a:pPr>
            <a:r>
              <a:rPr lang="en-US" b="1" u="sng" dirty="0">
                <a:solidFill>
                  <a:schemeClr val="accent1"/>
                </a:solidFill>
              </a:rPr>
              <a:t>Account Creation</a:t>
            </a:r>
          </a:p>
          <a:p>
            <a:pPr lvl="1"/>
            <a:r>
              <a:rPr lang="en-US" sz="1800" dirty="0"/>
              <a:t>Customers must create an eAuthentication ID and complete the level 2 verification process.</a:t>
            </a:r>
          </a:p>
          <a:p>
            <a:pPr lvl="1"/>
            <a:r>
              <a:rPr lang="en-US" sz="1800" dirty="0"/>
              <a:t>Step by step instructions are available in the </a:t>
            </a:r>
            <a:r>
              <a:rPr lang="en-US" sz="1800" u="none" dirty="0">
                <a:solidFill>
                  <a:srgbClr val="0563C1"/>
                </a:solidFill>
                <a:hlinkClick r:id="rId3" tooltip="Quick Reference Guide for Level 2 eAuth Account">
                  <a:extLst>
                    <a:ext uri="{A12FA001-AC4F-418D-AE19-62706E023703}">
                      <ahyp:hlinkClr xmlns:ahyp="http://schemas.microsoft.com/office/drawing/2018/hyperlinkcolor" val="tx"/>
                    </a:ext>
                  </a:extLst>
                </a:hlinkClick>
              </a:rPr>
              <a:t>Quick Reference Guide for Level 2 </a:t>
            </a:r>
            <a:r>
              <a:rPr lang="en-US" sz="1800" u="none" dirty="0">
                <a:solidFill>
                  <a:schemeClr val="accent1"/>
                </a:solidFill>
                <a:hlinkClick r:id="rId3" tooltip="Quick Reference Guide for Level 2 eAuth Account">
                  <a:extLst>
                    <a:ext uri="{A12FA001-AC4F-418D-AE19-62706E023703}">
                      <ahyp:hlinkClr xmlns:ahyp="http://schemas.microsoft.com/office/drawing/2018/hyperlinkcolor" val="tx"/>
                    </a:ext>
                  </a:extLst>
                </a:hlinkClick>
              </a:rPr>
              <a:t>eAuth Accounts</a:t>
            </a:r>
            <a:endParaRPr lang="en-US" sz="1800" u="none" dirty="0">
              <a:solidFill>
                <a:schemeClr val="accent1"/>
              </a:solidFill>
            </a:endParaRPr>
          </a:p>
          <a:p>
            <a:pPr lvl="1"/>
            <a:endParaRPr lang="en-US" dirty="0">
              <a:solidFill>
                <a:schemeClr val="accent1"/>
              </a:solidFill>
            </a:endParaRPr>
          </a:p>
          <a:p>
            <a:pPr marL="0" indent="0">
              <a:buNone/>
            </a:pPr>
            <a:r>
              <a:rPr lang="en-US" b="1" u="sng" dirty="0">
                <a:solidFill>
                  <a:schemeClr val="accent1"/>
                </a:solidFill>
              </a:rPr>
              <a:t>Identity Verification</a:t>
            </a:r>
          </a:p>
          <a:p>
            <a:r>
              <a:rPr lang="en-US" b="1" dirty="0"/>
              <a:t>Successful Online Identity Verification</a:t>
            </a:r>
            <a:r>
              <a:rPr lang="en-US" dirty="0"/>
              <a:t>: </a:t>
            </a:r>
          </a:p>
          <a:p>
            <a:pPr lvl="1"/>
            <a:r>
              <a:rPr lang="en-US" sz="1800" dirty="0"/>
              <a:t>Once the user passes the Online Identity Verification, the eAuth account is ready to get added in AASM for LINC access.</a:t>
            </a:r>
          </a:p>
          <a:p>
            <a:endParaRPr lang="en-US" dirty="0"/>
          </a:p>
          <a:p>
            <a:pPr marL="114300" marR="0">
              <a:lnSpc>
                <a:spcPct val="100000"/>
              </a:lnSpc>
              <a:spcBef>
                <a:spcPts val="0"/>
              </a:spcBef>
              <a:spcAft>
                <a:spcPts val="800"/>
              </a:spcAft>
            </a:pPr>
            <a:r>
              <a:rPr lang="en-US" b="1" dirty="0"/>
              <a:t>Unsuccessful Online Identity Verification</a:t>
            </a:r>
            <a:r>
              <a:rPr lang="en-US" dirty="0"/>
              <a:t>:</a:t>
            </a:r>
          </a:p>
          <a:p>
            <a:pPr marL="571500" lvl="1">
              <a:lnSpc>
                <a:spcPct val="100000"/>
              </a:lnSpc>
              <a:spcBef>
                <a:spcPts val="0"/>
              </a:spcBef>
              <a:spcAft>
                <a:spcPts val="800"/>
              </a:spcAft>
            </a:pPr>
            <a:r>
              <a:rPr lang="en-US" sz="1800" dirty="0"/>
              <a:t>After multiple (3) failed attempts, the user must visit an LRA office to verify their identity in person. The user must take one of the following official government-issued photo identifications:</a:t>
            </a:r>
          </a:p>
          <a:p>
            <a:pPr marL="1257300" lvl="2" indent="-342900">
              <a:lnSpc>
                <a:spcPct val="107000"/>
              </a:lnSpc>
              <a:spcBef>
                <a:spcPts val="0"/>
              </a:spcBef>
              <a:buFont typeface="Courier New" panose="02070309020205020404" pitchFamily="49" charset="0"/>
              <a:buChar char="o"/>
            </a:pPr>
            <a:r>
              <a:rPr lang="en-US" i="1" dirty="0">
                <a:effectLst/>
                <a:latin typeface="Calibri" panose="020F0502020204030204" pitchFamily="34" charset="0"/>
                <a:ea typeface="Calibri" panose="020F0502020204030204" pitchFamily="34" charset="0"/>
                <a:cs typeface="Times New Roman" panose="02020603050405020304" pitchFamily="18" charset="0"/>
              </a:rPr>
              <a:t>State or Province-issued driver's license or photo identification card from the United States or Canada.</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07000"/>
              </a:lnSpc>
              <a:spcBef>
                <a:spcPts val="0"/>
              </a:spcBef>
              <a:buFont typeface="Courier New" panose="02070309020205020404" pitchFamily="49" charset="0"/>
              <a:buChar char="o"/>
            </a:pPr>
            <a:r>
              <a:rPr lang="en-US" i="1" dirty="0">
                <a:effectLst/>
                <a:latin typeface="Calibri" panose="020F0502020204030204" pitchFamily="34" charset="0"/>
                <a:ea typeface="Calibri" panose="020F0502020204030204" pitchFamily="34" charset="0"/>
                <a:cs typeface="Times New Roman" panose="02020603050405020304" pitchFamily="18" charset="0"/>
              </a:rPr>
              <a:t>US Military or US Federal Government employment PIV/CAC (Smart) identification card (DoD, DoS, DHS, etc.)</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07000"/>
              </a:lnSpc>
              <a:spcBef>
                <a:spcPts val="0"/>
              </a:spcBef>
              <a:buFont typeface="Courier New" panose="02070309020205020404" pitchFamily="49" charset="0"/>
              <a:buChar char="o"/>
            </a:pPr>
            <a:r>
              <a:rPr lang="en-US" i="1" dirty="0">
                <a:effectLst/>
                <a:latin typeface="Calibri" panose="020F0502020204030204" pitchFamily="34" charset="0"/>
                <a:ea typeface="Calibri" panose="020F0502020204030204" pitchFamily="34" charset="0"/>
                <a:cs typeface="Times New Roman" panose="02020603050405020304" pitchFamily="18" charset="0"/>
              </a:rPr>
              <a:t>A valid passport issued by any country listed on the U.S. Department of State website.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a:lnSpc>
                <a:spcPct val="107000"/>
              </a:lnSpc>
              <a:spcBef>
                <a:spcPts val="0"/>
              </a:spcBef>
            </a:pPr>
            <a:r>
              <a:rPr lang="en-US" sz="1800" dirty="0">
                <a:effectLst/>
                <a:latin typeface="Calibri" panose="020F0502020204030204" pitchFamily="34" charset="0"/>
                <a:ea typeface="Calibri" panose="020F0502020204030204" pitchFamily="34" charset="0"/>
                <a:cs typeface="Times New Roman" panose="02020603050405020304" pitchFamily="18" charset="0"/>
              </a:rPr>
              <a:t>A list of USDA Service Centers can be found at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https://offices.sc.egov.usda.gov/locator/app?type=lra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en-US" b="1" u="sng" dirty="0"/>
          </a:p>
        </p:txBody>
      </p:sp>
      <p:sp>
        <p:nvSpPr>
          <p:cNvPr id="3" name="Title 2">
            <a:extLst>
              <a:ext uri="{FF2B5EF4-FFF2-40B4-BE49-F238E27FC236}">
                <a16:creationId xmlns:a16="http://schemas.microsoft.com/office/drawing/2014/main" id="{F57C18D7-670F-455B-B70A-6097AE89A34F}"/>
              </a:ext>
            </a:extLst>
          </p:cNvPr>
          <p:cNvSpPr>
            <a:spLocks noGrp="1"/>
          </p:cNvSpPr>
          <p:nvPr>
            <p:ph type="title"/>
          </p:nvPr>
        </p:nvSpPr>
        <p:spPr>
          <a:xfrm>
            <a:off x="838200" y="408653"/>
            <a:ext cx="10515600" cy="1325563"/>
          </a:xfrm>
        </p:spPr>
        <p:txBody>
          <a:bodyPr/>
          <a:lstStyle/>
          <a:p>
            <a:r>
              <a:rPr lang="en-US" sz="4000" dirty="0"/>
              <a:t>eAuthentication (eAuth) Account Setup</a:t>
            </a:r>
            <a:r>
              <a:rPr lang="en-US" dirty="0"/>
              <a:t>– </a:t>
            </a:r>
            <a:r>
              <a:rPr lang="en-US" sz="2400" dirty="0"/>
              <a:t>Guaranteed Commercial Branch</a:t>
            </a:r>
          </a:p>
        </p:txBody>
      </p:sp>
    </p:spTree>
    <p:extLst>
      <p:ext uri="{BB962C8B-B14F-4D97-AF65-F5344CB8AC3E}">
        <p14:creationId xmlns:p14="http://schemas.microsoft.com/office/powerpoint/2010/main" val="1719112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12B98D-BC0E-47BE-BD3F-D82576DD9058}"/>
              </a:ext>
            </a:extLst>
          </p:cNvPr>
          <p:cNvSpPr>
            <a:spLocks noGrp="1"/>
          </p:cNvSpPr>
          <p:nvPr>
            <p:ph type="sldNum" sz="quarter" idx="12"/>
          </p:nvPr>
        </p:nvSpPr>
        <p:spPr/>
        <p:txBody>
          <a:bodyPr/>
          <a:lstStyle/>
          <a:p>
            <a:fld id="{262BAFDC-492D-CB4D-B02A-4A44B4604C8A}" type="slidenum">
              <a:rPr lang="en-US" smtClean="0"/>
              <a:t>15</a:t>
            </a:fld>
            <a:endParaRPr lang="en-US" dirty="0"/>
          </a:p>
        </p:txBody>
      </p:sp>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a:xfrm>
            <a:off x="838200" y="424695"/>
            <a:ext cx="10515600" cy="1325563"/>
          </a:xfrm>
        </p:spPr>
        <p:txBody>
          <a:bodyPr/>
          <a:lstStyle/>
          <a:p>
            <a:r>
              <a:rPr lang="en-US" sz="4000" dirty="0"/>
              <a:t>Application Authorization Security Management(AASM)</a:t>
            </a:r>
            <a:r>
              <a:rPr lang="en-US" dirty="0"/>
              <a:t>– </a:t>
            </a:r>
            <a:r>
              <a:rPr lang="en-US" sz="2400" dirty="0"/>
              <a:t>Guaranteed Commercial Branch</a:t>
            </a:r>
          </a:p>
        </p:txBody>
      </p:sp>
      <p:sp>
        <p:nvSpPr>
          <p:cNvPr id="6" name="Content Placeholder 5">
            <a:extLst>
              <a:ext uri="{FF2B5EF4-FFF2-40B4-BE49-F238E27FC236}">
                <a16:creationId xmlns:a16="http://schemas.microsoft.com/office/drawing/2014/main" id="{59FC6385-8745-4C56-82B4-D333611AD74A}"/>
              </a:ext>
            </a:extLst>
          </p:cNvPr>
          <p:cNvSpPr>
            <a:spLocks noGrp="1"/>
          </p:cNvSpPr>
          <p:nvPr>
            <p:ph idx="1"/>
          </p:nvPr>
        </p:nvSpPr>
        <p:spPr/>
        <p:txBody>
          <a:bodyPr>
            <a:normAutofit fontScale="92500" lnSpcReduction="20000"/>
          </a:bodyPr>
          <a:lstStyle/>
          <a:p>
            <a:pPr marL="0" indent="0">
              <a:buNone/>
            </a:pPr>
            <a:endParaRPr lang="en-US" b="1" u="sng" dirty="0"/>
          </a:p>
          <a:p>
            <a:pPr marL="0" indent="0">
              <a:buNone/>
            </a:pPr>
            <a:r>
              <a:rPr lang="en-US" b="1" u="sng" dirty="0">
                <a:solidFill>
                  <a:schemeClr val="accent1">
                    <a:lumMod val="75000"/>
                  </a:schemeClr>
                </a:solidFill>
              </a:rPr>
              <a:t>Application Authorization Security Management (AASM)</a:t>
            </a:r>
            <a:endParaRPr lang="en-US" b="1" dirty="0">
              <a:solidFill>
                <a:schemeClr val="accent1">
                  <a:lumMod val="75000"/>
                </a:schemeClr>
              </a:solidFill>
              <a:hlinkClick r:id="rId3">
                <a:extLst>
                  <a:ext uri="{A12FA001-AC4F-418D-AE19-62706E023703}">
                    <ahyp:hlinkClr xmlns:ahyp="http://schemas.microsoft.com/office/drawing/2018/hyperlinkcolor" val="tx"/>
                  </a:ext>
                </a:extLst>
              </a:hlinkClick>
            </a:endParaRPr>
          </a:p>
          <a:p>
            <a:r>
              <a:rPr lang="en-US" b="1" dirty="0"/>
              <a:t>Agency’s AASM Responsibility</a:t>
            </a:r>
          </a:p>
          <a:p>
            <a:pPr lvl="1"/>
            <a:r>
              <a:rPr lang="en-US" dirty="0"/>
              <a:t>Grant LINC access to lender-employees who have level 2 users accounts</a:t>
            </a:r>
          </a:p>
          <a:p>
            <a:pPr lvl="1"/>
            <a:r>
              <a:rPr lang="en-US" dirty="0"/>
              <a:t>Assign, remove, and maintain employee security roles in AASM</a:t>
            </a:r>
          </a:p>
          <a:p>
            <a:pPr lvl="1"/>
            <a:r>
              <a:rPr lang="en-US" dirty="0"/>
              <a:t>Maintain employee information (telephone and fax numbers) in AASM</a:t>
            </a:r>
          </a:p>
          <a:p>
            <a:r>
              <a:rPr lang="en-US" b="1" dirty="0"/>
              <a:t>Lender’s AASM Responsibility</a:t>
            </a:r>
          </a:p>
          <a:p>
            <a:pPr lvl="1"/>
            <a:r>
              <a:rPr lang="en-US" dirty="0"/>
              <a:t>Request administrative access to LINC</a:t>
            </a:r>
          </a:p>
          <a:p>
            <a:pPr lvl="1"/>
            <a:r>
              <a:rPr lang="en-US" dirty="0"/>
              <a:t>Assign, remove and maintain employee security roles in AASM</a:t>
            </a:r>
          </a:p>
          <a:p>
            <a:pPr lvl="1"/>
            <a:r>
              <a:rPr lang="en-US" dirty="0"/>
              <a:t>Maintain employee information (telephone and fax numbers) in AASM</a:t>
            </a:r>
          </a:p>
          <a:p>
            <a:pPr lvl="1"/>
            <a:r>
              <a:rPr lang="en-US" b="1" dirty="0"/>
              <a:t>Lender Security Roles in AASM</a:t>
            </a:r>
          </a:p>
          <a:p>
            <a:pPr lvl="2"/>
            <a:r>
              <a:rPr lang="en-US" b="1" dirty="0"/>
              <a:t>Lender Administrator</a:t>
            </a:r>
            <a:r>
              <a:rPr lang="en-US" dirty="0"/>
              <a:t>: Allows the user to grant lender or branch roles to other users assigned to any of the lender’s branches. Also, allows the user to enter transactions for all of the lender’s branches</a:t>
            </a:r>
          </a:p>
          <a:p>
            <a:pPr lvl="2"/>
            <a:r>
              <a:rPr lang="en-US" b="1" dirty="0"/>
              <a:t>Branch Administrator</a:t>
            </a:r>
            <a:r>
              <a:rPr lang="en-US" dirty="0"/>
              <a:t>: Allows the user to grant branch roles for only the lender branch for which the user is associated. Also, allows the user to enter transactions for only the lender branch for which the user is associated.</a:t>
            </a:r>
          </a:p>
          <a:p>
            <a:pPr lvl="2"/>
            <a:r>
              <a:rPr lang="en-US" b="1" dirty="0"/>
              <a:t>Lender Representative</a:t>
            </a:r>
            <a:r>
              <a:rPr lang="en-US" dirty="0"/>
              <a:t>: Allows the user to enter transactions for all of the lender’s branches.</a:t>
            </a:r>
          </a:p>
          <a:p>
            <a:pPr lvl="2"/>
            <a:r>
              <a:rPr lang="en-US" b="1" dirty="0"/>
              <a:t>Branch Representative</a:t>
            </a:r>
            <a:r>
              <a:rPr lang="en-US" dirty="0"/>
              <a:t>: Allows the user to enter transactions for only the lender branch for which the user is associated.</a:t>
            </a:r>
          </a:p>
          <a:p>
            <a:r>
              <a:rPr lang="en-US" dirty="0">
                <a:hlinkClick r:id="rId4" tooltip="Quick Reference Guide for AASM"/>
              </a:rPr>
              <a:t>Quick Reference Guide for Application Authorization Security Management (AASM)</a:t>
            </a:r>
            <a:endParaRPr lang="en-US" dirty="0"/>
          </a:p>
          <a:p>
            <a:r>
              <a:rPr lang="en-US" dirty="0">
                <a:hlinkClick r:id="rId3"/>
              </a:rPr>
              <a:t>GLS Home Page (usda.gov)</a:t>
            </a:r>
            <a:endParaRPr lang="en-US" dirty="0"/>
          </a:p>
          <a:p>
            <a:pPr lvl="1"/>
            <a:endParaRPr lang="en-US" dirty="0"/>
          </a:p>
        </p:txBody>
      </p:sp>
      <p:sp>
        <p:nvSpPr>
          <p:cNvPr id="7" name="Content Placeholder 5">
            <a:extLst>
              <a:ext uri="{FF2B5EF4-FFF2-40B4-BE49-F238E27FC236}">
                <a16:creationId xmlns:a16="http://schemas.microsoft.com/office/drawing/2014/main" id="{7689C949-F756-48B2-8F2E-F73AD06F40C5}"/>
              </a:ext>
            </a:extLst>
          </p:cNvPr>
          <p:cNvSpPr txBox="1">
            <a:spLocks/>
          </p:cNvSpPr>
          <p:nvPr/>
        </p:nvSpPr>
        <p:spPr>
          <a:xfrm>
            <a:off x="838200" y="1979544"/>
            <a:ext cx="10515600" cy="47419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866693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E1B2F-D09F-4CD5-9AAD-3007334D4DA7}"/>
              </a:ext>
            </a:extLst>
          </p:cNvPr>
          <p:cNvSpPr>
            <a:spLocks noGrp="1"/>
          </p:cNvSpPr>
          <p:nvPr>
            <p:ph type="title"/>
          </p:nvPr>
        </p:nvSpPr>
        <p:spPr/>
        <p:txBody>
          <a:bodyPr/>
          <a:lstStyle/>
          <a:p>
            <a:r>
              <a:rPr lang="en-US" sz="4000" dirty="0"/>
              <a:t>Lender Interactive Network Connection (LINC) </a:t>
            </a:r>
            <a:r>
              <a:rPr lang="en-US" dirty="0"/>
              <a:t>– </a:t>
            </a:r>
            <a:r>
              <a:rPr lang="en-US" sz="2400" dirty="0"/>
              <a:t>Guaranteed Commercial Branch</a:t>
            </a:r>
          </a:p>
        </p:txBody>
      </p:sp>
      <p:sp>
        <p:nvSpPr>
          <p:cNvPr id="5" name="TextBox 4">
            <a:extLst>
              <a:ext uri="{FF2B5EF4-FFF2-40B4-BE49-F238E27FC236}">
                <a16:creationId xmlns:a16="http://schemas.microsoft.com/office/drawing/2014/main" id="{5859DCE4-73E9-44AF-BA8B-AD107EB313D3}"/>
              </a:ext>
            </a:extLst>
          </p:cNvPr>
          <p:cNvSpPr txBox="1"/>
          <p:nvPr/>
        </p:nvSpPr>
        <p:spPr>
          <a:xfrm>
            <a:off x="657727" y="2075131"/>
            <a:ext cx="8544572" cy="646331"/>
          </a:xfrm>
          <a:prstGeom prst="rect">
            <a:avLst/>
          </a:prstGeom>
          <a:noFill/>
        </p:spPr>
        <p:txBody>
          <a:bodyPr wrap="square" rtlCol="0">
            <a:spAutoFit/>
          </a:bodyPr>
          <a:lstStyle/>
          <a:p>
            <a:r>
              <a:rPr lang="en-US" b="1" u="sng" dirty="0"/>
              <a:t>FSA LINC Homepage: </a:t>
            </a:r>
            <a:r>
              <a:rPr lang="en-US" b="1" u="sng" dirty="0">
                <a:hlinkClick r:id="rId3"/>
              </a:rPr>
              <a:t>FSA LINC Home (usda.gov)</a:t>
            </a:r>
            <a:endParaRPr lang="en-US" b="1" u="sng" dirty="0"/>
          </a:p>
          <a:p>
            <a:pPr marL="285750" indent="-285750">
              <a:buFont typeface="Arial" panose="020B0604020202020204" pitchFamily="34" charset="0"/>
              <a:buChar char="•"/>
            </a:pPr>
            <a:endParaRPr lang="en-US" dirty="0"/>
          </a:p>
        </p:txBody>
      </p:sp>
      <p:pic>
        <p:nvPicPr>
          <p:cNvPr id="9" name="Picture 8">
            <a:extLst>
              <a:ext uri="{FF2B5EF4-FFF2-40B4-BE49-F238E27FC236}">
                <a16:creationId xmlns:a16="http://schemas.microsoft.com/office/drawing/2014/main" id="{B31125EA-5AC4-4431-B04E-165EB800F08B}"/>
              </a:ext>
            </a:extLst>
          </p:cNvPr>
          <p:cNvPicPr>
            <a:picLocks noChangeAspect="1"/>
          </p:cNvPicPr>
          <p:nvPr/>
        </p:nvPicPr>
        <p:blipFill>
          <a:blip r:embed="rId4"/>
          <a:stretch>
            <a:fillRect/>
          </a:stretch>
        </p:blipFill>
        <p:spPr>
          <a:xfrm>
            <a:off x="2105025" y="2995814"/>
            <a:ext cx="7981950" cy="2590800"/>
          </a:xfrm>
          <a:prstGeom prst="rect">
            <a:avLst/>
          </a:prstGeom>
          <a:ln w="28575">
            <a:solidFill>
              <a:schemeClr val="accent1">
                <a:lumMod val="50000"/>
              </a:schemeClr>
            </a:solidFill>
          </a:ln>
        </p:spPr>
      </p:pic>
      <p:cxnSp>
        <p:nvCxnSpPr>
          <p:cNvPr id="11" name="Straight Arrow Connector 10">
            <a:extLst>
              <a:ext uri="{FF2B5EF4-FFF2-40B4-BE49-F238E27FC236}">
                <a16:creationId xmlns:a16="http://schemas.microsoft.com/office/drawing/2014/main" id="{6C16232D-D7DD-4382-9935-EADF5C891CE5}"/>
              </a:ext>
            </a:extLst>
          </p:cNvPr>
          <p:cNvCxnSpPr/>
          <p:nvPr/>
        </p:nvCxnSpPr>
        <p:spPr>
          <a:xfrm>
            <a:off x="1989221" y="2871537"/>
            <a:ext cx="1331495" cy="8181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27A0E70-358F-48B1-9FA3-6BED8C1422E4}"/>
              </a:ext>
            </a:extLst>
          </p:cNvPr>
          <p:cNvCxnSpPr/>
          <p:nvPr/>
        </p:nvCxnSpPr>
        <p:spPr>
          <a:xfrm>
            <a:off x="1134942" y="4374564"/>
            <a:ext cx="1331495" cy="8181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3974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E1B2F-D09F-4CD5-9AAD-3007334D4DA7}"/>
              </a:ext>
            </a:extLst>
          </p:cNvPr>
          <p:cNvSpPr>
            <a:spLocks noGrp="1"/>
          </p:cNvSpPr>
          <p:nvPr>
            <p:ph type="title"/>
          </p:nvPr>
        </p:nvSpPr>
        <p:spPr/>
        <p:txBody>
          <a:bodyPr/>
          <a:lstStyle/>
          <a:p>
            <a:r>
              <a:rPr lang="en-US" sz="4000" dirty="0"/>
              <a:t>Lender Interactive Network Connection (LINC) cont. </a:t>
            </a:r>
            <a:r>
              <a:rPr lang="en-US" dirty="0"/>
              <a:t>– </a:t>
            </a:r>
            <a:r>
              <a:rPr lang="en-US" sz="2400" dirty="0"/>
              <a:t>Guaranteed Commercial Branch</a:t>
            </a:r>
          </a:p>
        </p:txBody>
      </p:sp>
      <p:sp>
        <p:nvSpPr>
          <p:cNvPr id="5" name="TextBox 4">
            <a:extLst>
              <a:ext uri="{FF2B5EF4-FFF2-40B4-BE49-F238E27FC236}">
                <a16:creationId xmlns:a16="http://schemas.microsoft.com/office/drawing/2014/main" id="{5859DCE4-73E9-44AF-BA8B-AD107EB313D3}"/>
              </a:ext>
            </a:extLst>
          </p:cNvPr>
          <p:cNvSpPr txBox="1"/>
          <p:nvPr/>
        </p:nvSpPr>
        <p:spPr>
          <a:xfrm>
            <a:off x="657727" y="2075131"/>
            <a:ext cx="8544572" cy="646331"/>
          </a:xfrm>
          <a:prstGeom prst="rect">
            <a:avLst/>
          </a:prstGeom>
          <a:noFill/>
        </p:spPr>
        <p:txBody>
          <a:bodyPr wrap="square" rtlCol="0">
            <a:spAutoFit/>
          </a:bodyPr>
          <a:lstStyle/>
          <a:p>
            <a:r>
              <a:rPr lang="en-US" b="1" u="sng" dirty="0"/>
              <a:t>eAuthentication Login</a:t>
            </a:r>
          </a:p>
          <a:p>
            <a:pPr marL="285750" indent="-285750">
              <a:buFont typeface="Arial" panose="020B0604020202020204" pitchFamily="34" charset="0"/>
              <a:buChar char="•"/>
            </a:pPr>
            <a:r>
              <a:rPr lang="en-US" dirty="0"/>
              <a:t>Lender will log into LINC with User ID and Password</a:t>
            </a:r>
          </a:p>
        </p:txBody>
      </p:sp>
      <p:pic>
        <p:nvPicPr>
          <p:cNvPr id="6" name="Picture 5">
            <a:extLst>
              <a:ext uri="{FF2B5EF4-FFF2-40B4-BE49-F238E27FC236}">
                <a16:creationId xmlns:a16="http://schemas.microsoft.com/office/drawing/2014/main" id="{5E2E1989-D6E4-4143-AB77-2B62E43C5DEC}"/>
              </a:ext>
            </a:extLst>
          </p:cNvPr>
          <p:cNvPicPr/>
          <p:nvPr/>
        </p:nvPicPr>
        <p:blipFill>
          <a:blip r:embed="rId3"/>
          <a:stretch>
            <a:fillRect/>
          </a:stretch>
        </p:blipFill>
        <p:spPr>
          <a:xfrm>
            <a:off x="2644672" y="2951154"/>
            <a:ext cx="5895975" cy="3220720"/>
          </a:xfrm>
          <a:prstGeom prst="rect">
            <a:avLst/>
          </a:prstGeom>
          <a:ln w="28575">
            <a:solidFill>
              <a:schemeClr val="accent1">
                <a:lumMod val="50000"/>
              </a:schemeClr>
            </a:solidFill>
          </a:ln>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ED660477-426F-43A6-BD29-B2AB27D51EC0}"/>
              </a:ext>
            </a:extLst>
          </p:cNvPr>
          <p:cNvSpPr/>
          <p:nvPr/>
        </p:nvSpPr>
        <p:spPr>
          <a:xfrm>
            <a:off x="5631808" y="4404220"/>
            <a:ext cx="2231471" cy="6962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endParaRPr>
          </a:p>
        </p:txBody>
      </p:sp>
    </p:spTree>
    <p:extLst>
      <p:ext uri="{BB962C8B-B14F-4D97-AF65-F5344CB8AC3E}">
        <p14:creationId xmlns:p14="http://schemas.microsoft.com/office/powerpoint/2010/main" val="2411250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E1B2F-D09F-4CD5-9AAD-3007334D4DA7}"/>
              </a:ext>
            </a:extLst>
          </p:cNvPr>
          <p:cNvSpPr>
            <a:spLocks noGrp="1"/>
          </p:cNvSpPr>
          <p:nvPr>
            <p:ph type="title"/>
          </p:nvPr>
        </p:nvSpPr>
        <p:spPr/>
        <p:txBody>
          <a:bodyPr/>
          <a:lstStyle/>
          <a:p>
            <a:r>
              <a:rPr lang="en-US" sz="4000" dirty="0"/>
              <a:t>Lender Interactive Network Connection (LINC) cont. </a:t>
            </a:r>
            <a:r>
              <a:rPr lang="en-US" dirty="0"/>
              <a:t>– </a:t>
            </a:r>
            <a:r>
              <a:rPr lang="en-US" sz="2400" dirty="0"/>
              <a:t>Guaranteed Commercial Branch</a:t>
            </a:r>
          </a:p>
        </p:txBody>
      </p:sp>
      <p:pic>
        <p:nvPicPr>
          <p:cNvPr id="4" name="Picture 3">
            <a:extLst>
              <a:ext uri="{FF2B5EF4-FFF2-40B4-BE49-F238E27FC236}">
                <a16:creationId xmlns:a16="http://schemas.microsoft.com/office/drawing/2014/main" id="{C9EBA75B-8F8A-4837-945C-ED96C6674F7D}"/>
              </a:ext>
            </a:extLst>
          </p:cNvPr>
          <p:cNvPicPr>
            <a:picLocks noChangeAspect="1"/>
          </p:cNvPicPr>
          <p:nvPr/>
        </p:nvPicPr>
        <p:blipFill rotWithShape="1">
          <a:blip r:embed="rId3"/>
          <a:srcRect l="616" t="1607" r="1474" b="2029"/>
          <a:stretch/>
        </p:blipFill>
        <p:spPr>
          <a:xfrm>
            <a:off x="2422358" y="3508003"/>
            <a:ext cx="6779941" cy="2542478"/>
          </a:xfrm>
          <a:prstGeom prst="rect">
            <a:avLst/>
          </a:prstGeom>
          <a:ln w="28575">
            <a:solidFill>
              <a:schemeClr val="accent1">
                <a:lumMod val="50000"/>
              </a:schemeClr>
            </a:solidFill>
          </a:ln>
        </p:spPr>
      </p:pic>
      <p:sp>
        <p:nvSpPr>
          <p:cNvPr id="5" name="TextBox 4">
            <a:extLst>
              <a:ext uri="{FF2B5EF4-FFF2-40B4-BE49-F238E27FC236}">
                <a16:creationId xmlns:a16="http://schemas.microsoft.com/office/drawing/2014/main" id="{5859DCE4-73E9-44AF-BA8B-AD107EB313D3}"/>
              </a:ext>
            </a:extLst>
          </p:cNvPr>
          <p:cNvSpPr txBox="1"/>
          <p:nvPr/>
        </p:nvSpPr>
        <p:spPr>
          <a:xfrm>
            <a:off x="667265" y="2075131"/>
            <a:ext cx="10032819" cy="923330"/>
          </a:xfrm>
          <a:prstGeom prst="rect">
            <a:avLst/>
          </a:prstGeom>
          <a:noFill/>
        </p:spPr>
        <p:txBody>
          <a:bodyPr wrap="square" rtlCol="0">
            <a:spAutoFit/>
          </a:bodyPr>
          <a:lstStyle/>
          <a:p>
            <a:r>
              <a:rPr lang="en-US" b="1" u="sng" dirty="0"/>
              <a:t>Lender Profile</a:t>
            </a:r>
          </a:p>
          <a:p>
            <a:pPr marL="285750" indent="-285750">
              <a:buFont typeface="Arial" panose="020B0604020202020204" pitchFamily="34" charset="0"/>
              <a:buChar char="•"/>
            </a:pPr>
            <a:r>
              <a:rPr lang="en-US" dirty="0"/>
              <a:t>Upon Login, if a lender-employee is associated with more than one Lender ID/branch, then the employee must use the Lender Profile screen to switch between Lender IDs/branches</a:t>
            </a:r>
          </a:p>
        </p:txBody>
      </p:sp>
    </p:spTree>
    <p:extLst>
      <p:ext uri="{BB962C8B-B14F-4D97-AF65-F5344CB8AC3E}">
        <p14:creationId xmlns:p14="http://schemas.microsoft.com/office/powerpoint/2010/main" val="3671482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E1B2F-D09F-4CD5-9AAD-3007334D4DA7}"/>
              </a:ext>
            </a:extLst>
          </p:cNvPr>
          <p:cNvSpPr>
            <a:spLocks noGrp="1"/>
          </p:cNvSpPr>
          <p:nvPr>
            <p:ph type="title"/>
          </p:nvPr>
        </p:nvSpPr>
        <p:spPr/>
        <p:txBody>
          <a:bodyPr/>
          <a:lstStyle/>
          <a:p>
            <a:r>
              <a:rPr lang="en-US" sz="4000" dirty="0"/>
              <a:t>Lender Interactive Network Connection (LINC) cont. </a:t>
            </a:r>
            <a:r>
              <a:rPr lang="en-US" dirty="0"/>
              <a:t>– </a:t>
            </a:r>
            <a:r>
              <a:rPr lang="en-US" sz="2400" dirty="0"/>
              <a:t>Guaranteed Commercial Branch</a:t>
            </a:r>
          </a:p>
        </p:txBody>
      </p:sp>
      <p:pic>
        <p:nvPicPr>
          <p:cNvPr id="10" name="Picture 9">
            <a:extLst>
              <a:ext uri="{FF2B5EF4-FFF2-40B4-BE49-F238E27FC236}">
                <a16:creationId xmlns:a16="http://schemas.microsoft.com/office/drawing/2014/main" id="{6D002E07-5EA6-415F-8F9D-D37B66726873}"/>
              </a:ext>
            </a:extLst>
          </p:cNvPr>
          <p:cNvPicPr>
            <a:picLocks noChangeAspect="1"/>
          </p:cNvPicPr>
          <p:nvPr/>
        </p:nvPicPr>
        <p:blipFill rotWithShape="1">
          <a:blip r:embed="rId3"/>
          <a:srcRect r="318" b="618"/>
          <a:stretch/>
        </p:blipFill>
        <p:spPr>
          <a:xfrm>
            <a:off x="1748615" y="2589740"/>
            <a:ext cx="8483647" cy="3672859"/>
          </a:xfrm>
          <a:prstGeom prst="rect">
            <a:avLst/>
          </a:prstGeom>
          <a:ln w="28575">
            <a:solidFill>
              <a:schemeClr val="accent1">
                <a:lumMod val="50000"/>
              </a:schemeClr>
            </a:solidFill>
          </a:ln>
        </p:spPr>
      </p:pic>
      <p:sp>
        <p:nvSpPr>
          <p:cNvPr id="11" name="TextBox 10">
            <a:extLst>
              <a:ext uri="{FF2B5EF4-FFF2-40B4-BE49-F238E27FC236}">
                <a16:creationId xmlns:a16="http://schemas.microsoft.com/office/drawing/2014/main" id="{F1B46091-0F5B-4B33-A353-E3A2F67AE2D1}"/>
              </a:ext>
            </a:extLst>
          </p:cNvPr>
          <p:cNvSpPr txBox="1"/>
          <p:nvPr/>
        </p:nvSpPr>
        <p:spPr>
          <a:xfrm flipH="1">
            <a:off x="679621" y="2143108"/>
            <a:ext cx="8629868" cy="369332"/>
          </a:xfrm>
          <a:prstGeom prst="rect">
            <a:avLst/>
          </a:prstGeom>
          <a:noFill/>
        </p:spPr>
        <p:txBody>
          <a:bodyPr wrap="square" rtlCol="0">
            <a:spAutoFit/>
          </a:bodyPr>
          <a:lstStyle/>
          <a:p>
            <a:r>
              <a:rPr lang="en-US" b="1" u="sng" dirty="0"/>
              <a:t>Lender Status Report List</a:t>
            </a:r>
          </a:p>
        </p:txBody>
      </p:sp>
      <p:cxnSp>
        <p:nvCxnSpPr>
          <p:cNvPr id="13" name="Straight Arrow Connector 12">
            <a:extLst>
              <a:ext uri="{FF2B5EF4-FFF2-40B4-BE49-F238E27FC236}">
                <a16:creationId xmlns:a16="http://schemas.microsoft.com/office/drawing/2014/main" id="{71BCB129-4D44-4465-88B8-C7590A9076F7}"/>
              </a:ext>
            </a:extLst>
          </p:cNvPr>
          <p:cNvCxnSpPr>
            <a:cxnSpLocks/>
          </p:cNvCxnSpPr>
          <p:nvPr/>
        </p:nvCxnSpPr>
        <p:spPr>
          <a:xfrm>
            <a:off x="7631055" y="5267664"/>
            <a:ext cx="465221" cy="7539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C315D35-7DB2-43CE-9543-8266D6AA2B5C}"/>
              </a:ext>
            </a:extLst>
          </p:cNvPr>
          <p:cNvSpPr/>
          <p:nvPr/>
        </p:nvSpPr>
        <p:spPr>
          <a:xfrm>
            <a:off x="6287084" y="4069402"/>
            <a:ext cx="2440807" cy="59355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rgbClr val="FF0000"/>
                </a:solidFill>
              </a:rPr>
              <a:t>Defaulted Search Criteria</a:t>
            </a:r>
          </a:p>
        </p:txBody>
      </p:sp>
    </p:spTree>
    <p:extLst>
      <p:ext uri="{BB962C8B-B14F-4D97-AF65-F5344CB8AC3E}">
        <p14:creationId xmlns:p14="http://schemas.microsoft.com/office/powerpoint/2010/main" val="3639893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7B23D3-1999-4CA0-A431-7DCA874F88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9FC8230-8591-493C-9745-F389D4370076}"/>
              </a:ext>
            </a:extLst>
          </p:cNvPr>
          <p:cNvSpPr>
            <a:spLocks noGrp="1"/>
          </p:cNvSpPr>
          <p:nvPr>
            <p:ph type="title"/>
          </p:nvPr>
        </p:nvSpPr>
        <p:spPr>
          <a:xfrm>
            <a:off x="387927" y="424695"/>
            <a:ext cx="11346874" cy="1325563"/>
          </a:xfrm>
        </p:spPr>
        <p:txBody>
          <a:bodyPr/>
          <a:lstStyle/>
          <a:p>
            <a:r>
              <a:rPr lang="en-US" sz="4000" dirty="0"/>
              <a:t>Contact Information </a:t>
            </a:r>
            <a:r>
              <a:rPr lang="en-US" dirty="0"/>
              <a:t>– </a:t>
            </a:r>
            <a:r>
              <a:rPr lang="en-US" sz="2400" dirty="0"/>
              <a:t>Guaranteed Commercial Branch (GCB)</a:t>
            </a:r>
          </a:p>
        </p:txBody>
      </p:sp>
      <p:graphicFrame>
        <p:nvGraphicFramePr>
          <p:cNvPr id="12" name="Table 11">
            <a:extLst>
              <a:ext uri="{FF2B5EF4-FFF2-40B4-BE49-F238E27FC236}">
                <a16:creationId xmlns:a16="http://schemas.microsoft.com/office/drawing/2014/main" id="{4F3A831F-B1B1-4DB6-A7A9-41E5E3ABBA14}"/>
              </a:ext>
            </a:extLst>
          </p:cNvPr>
          <p:cNvGraphicFramePr>
            <a:graphicFrameLocks noGrp="1"/>
          </p:cNvGraphicFramePr>
          <p:nvPr>
            <p:extLst>
              <p:ext uri="{D42A27DB-BD31-4B8C-83A1-F6EECF244321}">
                <p14:modId xmlns:p14="http://schemas.microsoft.com/office/powerpoint/2010/main" val="714600198"/>
              </p:ext>
            </p:extLst>
          </p:nvPr>
        </p:nvGraphicFramePr>
        <p:xfrm>
          <a:off x="112734" y="1841820"/>
          <a:ext cx="11926866" cy="4994538"/>
        </p:xfrm>
        <a:graphic>
          <a:graphicData uri="http://schemas.openxmlformats.org/drawingml/2006/table">
            <a:tbl>
              <a:tblPr firstRow="1" bandRow="1">
                <a:tableStyleId>{5C22544A-7EE6-4342-B048-85BDC9FD1C3A}</a:tableStyleId>
              </a:tblPr>
              <a:tblGrid>
                <a:gridCol w="2145557">
                  <a:extLst>
                    <a:ext uri="{9D8B030D-6E8A-4147-A177-3AD203B41FA5}">
                      <a16:colId xmlns:a16="http://schemas.microsoft.com/office/drawing/2014/main" val="1820424881"/>
                    </a:ext>
                  </a:extLst>
                </a:gridCol>
                <a:gridCol w="3131127">
                  <a:extLst>
                    <a:ext uri="{9D8B030D-6E8A-4147-A177-3AD203B41FA5}">
                      <a16:colId xmlns:a16="http://schemas.microsoft.com/office/drawing/2014/main" val="92530349"/>
                    </a:ext>
                  </a:extLst>
                </a:gridCol>
                <a:gridCol w="1374637">
                  <a:extLst>
                    <a:ext uri="{9D8B030D-6E8A-4147-A177-3AD203B41FA5}">
                      <a16:colId xmlns:a16="http://schemas.microsoft.com/office/drawing/2014/main" val="697280191"/>
                    </a:ext>
                  </a:extLst>
                </a:gridCol>
                <a:gridCol w="5275545">
                  <a:extLst>
                    <a:ext uri="{9D8B030D-6E8A-4147-A177-3AD203B41FA5}">
                      <a16:colId xmlns:a16="http://schemas.microsoft.com/office/drawing/2014/main" val="1117720858"/>
                    </a:ext>
                  </a:extLst>
                </a:gridCol>
              </a:tblGrid>
              <a:tr h="516937">
                <a:tc>
                  <a:txBody>
                    <a:bodyPr/>
                    <a:lstStyle/>
                    <a:p>
                      <a:pPr marL="0" marR="0">
                        <a:lnSpc>
                          <a:spcPct val="107000"/>
                        </a:lnSpc>
                        <a:spcBef>
                          <a:spcPts val="0"/>
                        </a:spcBef>
                        <a:spcAft>
                          <a:spcPts val="800"/>
                        </a:spcAft>
                      </a:pPr>
                      <a:r>
                        <a:rPr lang="en-US" sz="1600" dirty="0">
                          <a:effectLst/>
                        </a:rPr>
                        <a:t>Name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600" dirty="0">
                          <a:effectLst/>
                        </a:rPr>
                        <a:t>Email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600" dirty="0">
                          <a:effectLst/>
                        </a:rPr>
                        <a:t>Phone Number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600" dirty="0">
                          <a:effectLst/>
                        </a:rPr>
                        <a:t>Assignments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960415315"/>
                  </a:ext>
                </a:extLst>
              </a:tr>
              <a:tr h="346334">
                <a:tc>
                  <a:txBody>
                    <a:bodyPr/>
                    <a:lstStyle/>
                    <a:p>
                      <a:pPr marL="0" marR="0">
                        <a:lnSpc>
                          <a:spcPct val="107000"/>
                        </a:lnSpc>
                        <a:spcBef>
                          <a:spcPts val="0"/>
                        </a:spcBef>
                        <a:spcAft>
                          <a:spcPts val="800"/>
                        </a:spcAft>
                      </a:pPr>
                      <a:r>
                        <a:rPr lang="en-US" sz="1800" b="1" dirty="0">
                          <a:effectLst/>
                        </a:rPr>
                        <a:t>Sharon Sachs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800" u="sng" dirty="0">
                          <a:effectLst/>
                          <a:hlinkClick r:id="rId3"/>
                        </a:rPr>
                        <a:t>sharon.sachs@usda.gov</a:t>
                      </a: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600" dirty="0">
                          <a:effectLst/>
                        </a:rPr>
                        <a:t>314-679-6804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2000" dirty="0">
                          <a:effectLst/>
                        </a:rPr>
                        <a:t>Branch Chief</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642984235"/>
                  </a:ext>
                </a:extLst>
              </a:tr>
              <a:tr h="0">
                <a:tc>
                  <a: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GCB FLP Team</a:t>
                      </a:r>
                    </a:p>
                  </a:txBody>
                  <a:tcPr/>
                </a:tc>
                <a:tc>
                  <a:txBody>
                    <a:bodyPr/>
                    <a:lstStyle/>
                    <a:p>
                      <a:pPr marL="0" marR="0">
                        <a:lnSpc>
                          <a:spcPct val="107000"/>
                        </a:lnSpc>
                        <a:spcBef>
                          <a:spcPts val="0"/>
                        </a:spcBef>
                        <a:spcAft>
                          <a:spcPts val="800"/>
                        </a:spcAft>
                      </a:pPr>
                      <a:r>
                        <a:rPr lang="en-US" sz="1800" u="none" kern="1200" dirty="0">
                          <a:solidFill>
                            <a:schemeClr val="dk1"/>
                          </a:solidFill>
                          <a:effectLst/>
                          <a:latin typeface="+mn-lt"/>
                          <a:ea typeface="+mn-ea"/>
                          <a:cs typeface="+mn-cs"/>
                        </a:rPr>
                        <a:t>Branch email: </a:t>
                      </a:r>
                      <a:r>
                        <a:rPr lang="en-US" sz="1800" u="sng" kern="1200" dirty="0">
                          <a:solidFill>
                            <a:schemeClr val="dk1"/>
                          </a:solidFill>
                          <a:effectLst/>
                          <a:latin typeface="+mn-lt"/>
                          <a:ea typeface="+mn-ea"/>
                          <a:cs typeface="+mn-cs"/>
                          <a:hlinkClick r:id="rId4"/>
                        </a:rPr>
                        <a:t>sm.rd.so.gcb@usda.gov</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Main Line    314-457-6402</a:t>
                      </a:r>
                    </a:p>
                  </a:txBody>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2000" b="0" dirty="0"/>
                        <a:t>ECM Fax:   314-457-4539</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45593097"/>
                  </a:ext>
                </a:extLst>
              </a:tr>
              <a:tr h="516937">
                <a:tc>
                  <a:txBody>
                    <a:bodyPr/>
                    <a:lstStyle/>
                    <a:p>
                      <a:pPr marL="0" marR="0">
                        <a:lnSpc>
                          <a:spcPct val="107000"/>
                        </a:lnSpc>
                        <a:spcBef>
                          <a:spcPts val="0"/>
                        </a:spcBef>
                        <a:spcAft>
                          <a:spcPts val="800"/>
                        </a:spcAft>
                      </a:pPr>
                      <a:r>
                        <a:rPr lang="en-US" sz="1800" b="1" dirty="0">
                          <a:effectLst/>
                        </a:rPr>
                        <a:t>Monique Kelly</a:t>
                      </a:r>
                      <a:br>
                        <a:rPr lang="en-US" sz="1800" b="1" dirty="0">
                          <a:effectLst/>
                        </a:rPr>
                      </a:br>
                      <a:r>
                        <a:rPr lang="en-US" sz="1800" b="0" dirty="0">
                          <a:effectLst/>
                        </a:rPr>
                        <a:t>FLP Lead Accountant</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800" u="sng" dirty="0">
                          <a:effectLst/>
                          <a:hlinkClick r:id="rId5"/>
                        </a:rPr>
                        <a:t>monique.kelly@usda.gov</a:t>
                      </a: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600" dirty="0">
                          <a:effectLst/>
                        </a:rPr>
                        <a:t>314-457-4103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2000" dirty="0">
                          <a:effectLst/>
                        </a:rPr>
                        <a:t>MN, NY, WV</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699271952"/>
                  </a:ext>
                </a:extLst>
              </a:tr>
              <a:tr h="741115">
                <a:tc>
                  <a:txBody>
                    <a:bodyPr/>
                    <a:lstStyle/>
                    <a:p>
                      <a:pPr marL="0" marR="0">
                        <a:lnSpc>
                          <a:spcPct val="107000"/>
                        </a:lnSpc>
                        <a:spcBef>
                          <a:spcPts val="0"/>
                        </a:spcBef>
                        <a:spcAft>
                          <a:spcPts val="800"/>
                        </a:spcAft>
                      </a:pPr>
                      <a:r>
                        <a:rPr lang="en-US" sz="1800" b="1" dirty="0">
                          <a:effectLst/>
                        </a:rPr>
                        <a:t>Mattie Bedwell </a:t>
                      </a:r>
                      <a:r>
                        <a:rPr lang="en-US" sz="1800" b="0" dirty="0">
                          <a:effectLst/>
                        </a:rPr>
                        <a:t>Accountant</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800" u="sng" dirty="0">
                          <a:effectLst/>
                          <a:hlinkClick r:id="rId6"/>
                        </a:rPr>
                        <a:t>madeline.bedwell@usda.gov</a:t>
                      </a: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600" dirty="0">
                          <a:effectLst/>
                        </a:rPr>
                        <a:t>314-457-4036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2000" dirty="0">
                          <a:effectLst/>
                        </a:rPr>
                        <a:t>AR, CO, IA, LA, OK, OR, TN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452101422"/>
                  </a:ext>
                </a:extLst>
              </a:tr>
              <a:tr h="777588">
                <a:tc>
                  <a:txBody>
                    <a:bodyPr/>
                    <a:lstStyle/>
                    <a:p>
                      <a:pPr marL="0" marR="0">
                        <a:lnSpc>
                          <a:spcPct val="107000"/>
                        </a:lnSpc>
                        <a:spcBef>
                          <a:spcPts val="0"/>
                        </a:spcBef>
                        <a:spcAft>
                          <a:spcPts val="800"/>
                        </a:spcAft>
                      </a:pPr>
                      <a:r>
                        <a:rPr lang="en-US" sz="1800" b="1" dirty="0">
                          <a:effectLst/>
                        </a:rPr>
                        <a:t>Mary Jordan </a:t>
                      </a:r>
                      <a:r>
                        <a:rPr lang="en-US" sz="1800" b="0" dirty="0">
                          <a:effectLst/>
                        </a:rPr>
                        <a:t>Accounting Technician</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800" u="sng" dirty="0">
                          <a:effectLst/>
                          <a:hlinkClick r:id="rId7"/>
                        </a:rPr>
                        <a:t>mary.jordan@usda.gov</a:t>
                      </a: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600" dirty="0">
                          <a:effectLst/>
                        </a:rPr>
                        <a:t>314-679-6831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2000" dirty="0">
                          <a:effectLst/>
                        </a:rPr>
                        <a:t>AZ, CA, CT, DE, FL, GA, IL, KS, ME, MD, MA, MT, NE, NH, NM, NV, RI, SC, SD, VT, AK, HI, WP, PR, VI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97651997"/>
                  </a:ext>
                </a:extLst>
              </a:tr>
              <a:tr h="906753">
                <a:tc>
                  <a:txBody>
                    <a:bodyPr/>
                    <a:lstStyle/>
                    <a:p>
                      <a:pPr marL="0" marR="0">
                        <a:lnSpc>
                          <a:spcPct val="107000"/>
                        </a:lnSpc>
                        <a:spcBef>
                          <a:spcPts val="0"/>
                        </a:spcBef>
                        <a:spcAft>
                          <a:spcPts val="800"/>
                        </a:spcAft>
                      </a:pPr>
                      <a:r>
                        <a:rPr lang="en-US" sz="1800" b="1" dirty="0">
                          <a:effectLst/>
                        </a:rPr>
                        <a:t>Barbara Jungenberg </a:t>
                      </a:r>
                      <a:r>
                        <a:rPr lang="en-US" sz="1800" b="0" dirty="0">
                          <a:effectLst/>
                        </a:rPr>
                        <a:t>Financial Specialist, ECM Contact</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800" u="sng" dirty="0">
                          <a:effectLst/>
                          <a:hlinkClick r:id="rId8"/>
                        </a:rPr>
                        <a:t>barbara.jungenberg@usda.gov</a:t>
                      </a: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600" dirty="0">
                          <a:effectLst/>
                        </a:rPr>
                        <a:t>314-679-6805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2000" dirty="0">
                          <a:effectLst/>
                        </a:rPr>
                        <a:t>AL, ID, IN, KY, MI, MS, MO, NC, ND, NJ, OH, PA, TX, UT, VA, WA, WI, WY    </a:t>
                      </a:r>
                    </a:p>
                  </a:txBody>
                  <a:tcPr/>
                </a:tc>
                <a:extLst>
                  <a:ext uri="{0D108BD9-81ED-4DB2-BD59-A6C34878D82A}">
                    <a16:rowId xmlns:a16="http://schemas.microsoft.com/office/drawing/2014/main" val="2905142889"/>
                  </a:ext>
                </a:extLst>
              </a:tr>
            </a:tbl>
          </a:graphicData>
        </a:graphic>
      </p:graphicFrame>
    </p:spTree>
    <p:extLst>
      <p:ext uri="{BB962C8B-B14F-4D97-AF65-F5344CB8AC3E}">
        <p14:creationId xmlns:p14="http://schemas.microsoft.com/office/powerpoint/2010/main" val="1514108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E1B2F-D09F-4CD5-9AAD-3007334D4DA7}"/>
              </a:ext>
            </a:extLst>
          </p:cNvPr>
          <p:cNvSpPr>
            <a:spLocks noGrp="1"/>
          </p:cNvSpPr>
          <p:nvPr>
            <p:ph type="title"/>
          </p:nvPr>
        </p:nvSpPr>
        <p:spPr/>
        <p:txBody>
          <a:bodyPr/>
          <a:lstStyle/>
          <a:p>
            <a:r>
              <a:rPr lang="en-US" sz="4000" dirty="0"/>
              <a:t>Lender Interactive Network Connection (LINC) cont. </a:t>
            </a:r>
            <a:r>
              <a:rPr lang="en-US" dirty="0"/>
              <a:t>– </a:t>
            </a:r>
            <a:r>
              <a:rPr lang="en-US" sz="2400" dirty="0"/>
              <a:t>Guaranteed Commercial Branch</a:t>
            </a:r>
          </a:p>
        </p:txBody>
      </p:sp>
      <p:sp>
        <p:nvSpPr>
          <p:cNvPr id="11" name="TextBox 10">
            <a:extLst>
              <a:ext uri="{FF2B5EF4-FFF2-40B4-BE49-F238E27FC236}">
                <a16:creationId xmlns:a16="http://schemas.microsoft.com/office/drawing/2014/main" id="{F1B46091-0F5B-4B33-A353-E3A2F67AE2D1}"/>
              </a:ext>
            </a:extLst>
          </p:cNvPr>
          <p:cNvSpPr txBox="1"/>
          <p:nvPr/>
        </p:nvSpPr>
        <p:spPr>
          <a:xfrm flipH="1">
            <a:off x="679622" y="2066830"/>
            <a:ext cx="8787627" cy="369332"/>
          </a:xfrm>
          <a:prstGeom prst="rect">
            <a:avLst/>
          </a:prstGeom>
          <a:noFill/>
        </p:spPr>
        <p:txBody>
          <a:bodyPr wrap="square" rtlCol="0">
            <a:spAutoFit/>
          </a:bodyPr>
          <a:lstStyle/>
          <a:p>
            <a:r>
              <a:rPr lang="en-US" b="1" u="sng" dirty="0"/>
              <a:t>Lender Status Report </a:t>
            </a:r>
          </a:p>
        </p:txBody>
      </p:sp>
      <p:pic>
        <p:nvPicPr>
          <p:cNvPr id="9" name="Picture 8">
            <a:extLst>
              <a:ext uri="{FF2B5EF4-FFF2-40B4-BE49-F238E27FC236}">
                <a16:creationId xmlns:a16="http://schemas.microsoft.com/office/drawing/2014/main" id="{1B850331-99F1-42BF-ACB1-339D382B7A87}"/>
              </a:ext>
            </a:extLst>
          </p:cNvPr>
          <p:cNvPicPr>
            <a:picLocks noChangeAspect="1"/>
          </p:cNvPicPr>
          <p:nvPr/>
        </p:nvPicPr>
        <p:blipFill>
          <a:blip r:embed="rId3"/>
          <a:stretch>
            <a:fillRect/>
          </a:stretch>
        </p:blipFill>
        <p:spPr>
          <a:xfrm>
            <a:off x="2724751" y="2535016"/>
            <a:ext cx="5697796" cy="4245419"/>
          </a:xfrm>
          <a:prstGeom prst="rect">
            <a:avLst/>
          </a:prstGeom>
          <a:ln w="28575">
            <a:solidFill>
              <a:schemeClr val="accent1">
                <a:lumMod val="50000"/>
              </a:schemeClr>
            </a:solidFill>
          </a:ln>
        </p:spPr>
      </p:pic>
    </p:spTree>
    <p:extLst>
      <p:ext uri="{BB962C8B-B14F-4D97-AF65-F5344CB8AC3E}">
        <p14:creationId xmlns:p14="http://schemas.microsoft.com/office/powerpoint/2010/main" val="4283685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6943054-9D20-461B-89CB-C5AD2A82AA83}"/>
              </a:ext>
            </a:extLst>
          </p:cNvPr>
          <p:cNvSpPr>
            <a:spLocks noGrp="1"/>
          </p:cNvSpPr>
          <p:nvPr>
            <p:ph idx="1"/>
          </p:nvPr>
        </p:nvSpPr>
        <p:spPr>
          <a:xfrm>
            <a:off x="667171" y="2116069"/>
            <a:ext cx="10515600" cy="4741931"/>
          </a:xfrm>
        </p:spPr>
        <p:txBody>
          <a:bodyPr numCol="2" spcCol="457200"/>
          <a:lstStyle/>
          <a:p>
            <a:pPr marL="0" indent="0">
              <a:buNone/>
            </a:pPr>
            <a:r>
              <a:rPr lang="en-US" b="1" u="sng" dirty="0"/>
              <a:t>Historical Report List</a:t>
            </a:r>
          </a:p>
          <a:p>
            <a:pPr lvl="1"/>
            <a:r>
              <a:rPr lang="en-US" dirty="0"/>
              <a:t>This search allows the Lender to view a list of all status reports that fall within a specified date range.</a:t>
            </a:r>
          </a:p>
          <a:p>
            <a:pPr lvl="1"/>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b="1" u="sng" dirty="0"/>
              <a:t>Submitted Status Report List</a:t>
            </a:r>
          </a:p>
          <a:p>
            <a:pPr lvl="1"/>
            <a:r>
              <a:rPr lang="en-US" dirty="0"/>
              <a:t>This search allows the Lender to view a list of submitted status reports from a specified date on and by loan type.</a:t>
            </a:r>
          </a:p>
        </p:txBody>
      </p:sp>
      <p:sp>
        <p:nvSpPr>
          <p:cNvPr id="3" name="Title 2">
            <a:extLst>
              <a:ext uri="{FF2B5EF4-FFF2-40B4-BE49-F238E27FC236}">
                <a16:creationId xmlns:a16="http://schemas.microsoft.com/office/drawing/2014/main" id="{E62E1B2F-D09F-4CD5-9AAD-3007334D4DA7}"/>
              </a:ext>
            </a:extLst>
          </p:cNvPr>
          <p:cNvSpPr>
            <a:spLocks noGrp="1"/>
          </p:cNvSpPr>
          <p:nvPr>
            <p:ph type="title"/>
          </p:nvPr>
        </p:nvSpPr>
        <p:spPr/>
        <p:txBody>
          <a:bodyPr>
            <a:normAutofit/>
          </a:bodyPr>
          <a:lstStyle/>
          <a:p>
            <a:r>
              <a:rPr lang="en-US" sz="4000" dirty="0"/>
              <a:t>Additional Status Report Features </a:t>
            </a:r>
            <a:r>
              <a:rPr lang="en-US" dirty="0"/>
              <a:t>– </a:t>
            </a:r>
            <a:r>
              <a:rPr lang="en-US" sz="2400" dirty="0"/>
              <a:t>Guaranteed Commercial Branch</a:t>
            </a:r>
          </a:p>
        </p:txBody>
      </p:sp>
      <p:pic>
        <p:nvPicPr>
          <p:cNvPr id="9" name="Picture 8">
            <a:extLst>
              <a:ext uri="{FF2B5EF4-FFF2-40B4-BE49-F238E27FC236}">
                <a16:creationId xmlns:a16="http://schemas.microsoft.com/office/drawing/2014/main" id="{5C1DED74-B8B1-4D58-A721-A99EF11BC2F7}"/>
              </a:ext>
            </a:extLst>
          </p:cNvPr>
          <p:cNvPicPr>
            <a:picLocks noChangeAspect="1"/>
          </p:cNvPicPr>
          <p:nvPr/>
        </p:nvPicPr>
        <p:blipFill>
          <a:blip r:embed="rId3"/>
          <a:stretch>
            <a:fillRect/>
          </a:stretch>
        </p:blipFill>
        <p:spPr>
          <a:xfrm>
            <a:off x="7021832" y="3619541"/>
            <a:ext cx="4160939" cy="2486024"/>
          </a:xfrm>
          <a:prstGeom prst="rect">
            <a:avLst/>
          </a:prstGeom>
          <a:ln w="28575">
            <a:solidFill>
              <a:schemeClr val="accent1">
                <a:lumMod val="50000"/>
              </a:schemeClr>
            </a:solidFill>
          </a:ln>
        </p:spPr>
      </p:pic>
      <p:pic>
        <p:nvPicPr>
          <p:cNvPr id="12" name="Picture 11">
            <a:extLst>
              <a:ext uri="{FF2B5EF4-FFF2-40B4-BE49-F238E27FC236}">
                <a16:creationId xmlns:a16="http://schemas.microsoft.com/office/drawing/2014/main" id="{C5F09512-4D8D-4305-9C8A-4764408E1E31}"/>
              </a:ext>
            </a:extLst>
          </p:cNvPr>
          <p:cNvPicPr>
            <a:picLocks noChangeAspect="1"/>
          </p:cNvPicPr>
          <p:nvPr/>
        </p:nvPicPr>
        <p:blipFill>
          <a:blip r:embed="rId4"/>
          <a:stretch>
            <a:fillRect/>
          </a:stretch>
        </p:blipFill>
        <p:spPr>
          <a:xfrm>
            <a:off x="1631433" y="3619541"/>
            <a:ext cx="4160939" cy="2338118"/>
          </a:xfrm>
          <a:prstGeom prst="rect">
            <a:avLst/>
          </a:prstGeom>
          <a:ln w="28575">
            <a:solidFill>
              <a:schemeClr val="accent1">
                <a:lumMod val="50000"/>
              </a:schemeClr>
            </a:solidFill>
          </a:ln>
        </p:spPr>
      </p:pic>
    </p:spTree>
    <p:extLst>
      <p:ext uri="{BB962C8B-B14F-4D97-AF65-F5344CB8AC3E}">
        <p14:creationId xmlns:p14="http://schemas.microsoft.com/office/powerpoint/2010/main" val="2079093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398F3D-3FF4-4A41-BDA5-3257F1E29617}"/>
              </a:ext>
            </a:extLst>
          </p:cNvPr>
          <p:cNvSpPr>
            <a:spLocks noGrp="1"/>
          </p:cNvSpPr>
          <p:nvPr>
            <p:ph type="title"/>
          </p:nvPr>
        </p:nvSpPr>
        <p:spPr/>
        <p:txBody>
          <a:bodyPr/>
          <a:lstStyle/>
          <a:p>
            <a:r>
              <a:rPr lang="en-US" dirty="0"/>
              <a:t>Lender Interactive Network Connection (LINC) cont. – Guaranteed Commercial Branch</a:t>
            </a:r>
          </a:p>
        </p:txBody>
      </p:sp>
      <p:sp>
        <p:nvSpPr>
          <p:cNvPr id="6" name="Content Placeholder 5">
            <a:extLst>
              <a:ext uri="{FF2B5EF4-FFF2-40B4-BE49-F238E27FC236}">
                <a16:creationId xmlns:a16="http://schemas.microsoft.com/office/drawing/2014/main" id="{D2E8C4E0-FB5C-4B03-B13C-1785DE147588}"/>
              </a:ext>
            </a:extLst>
          </p:cNvPr>
          <p:cNvSpPr>
            <a:spLocks noGrp="1"/>
          </p:cNvSpPr>
          <p:nvPr>
            <p:ph idx="1"/>
          </p:nvPr>
        </p:nvSpPr>
        <p:spPr>
          <a:xfrm>
            <a:off x="679508" y="2155971"/>
            <a:ext cx="10674292" cy="4639113"/>
          </a:xfrm>
        </p:spPr>
        <p:txBody>
          <a:bodyPr>
            <a:normAutofit fontScale="92500" lnSpcReduction="20000"/>
          </a:bodyPr>
          <a:lstStyle/>
          <a:p>
            <a:pPr marL="0" indent="0">
              <a:buNone/>
            </a:pPr>
            <a:r>
              <a:rPr lang="en-US" b="1" u="sng" dirty="0"/>
              <a:t>Pre-Authorized Debit Account</a:t>
            </a:r>
          </a:p>
          <a:p>
            <a:r>
              <a:rPr lang="en-US" dirty="0"/>
              <a:t>Lenders can add a PAD Account to be used for Guaranteed Loan Fee Submissions by selecting the Lender PAD Account Maintenance hyperlink at </a:t>
            </a:r>
            <a:r>
              <a:rPr lang="en-US" dirty="0">
                <a:hlinkClick r:id="rId3"/>
              </a:rPr>
              <a:t>FSA LINC Home (usda.gov)</a:t>
            </a:r>
            <a:r>
              <a:rPr lang="en-US" dirty="0"/>
              <a:t>.</a:t>
            </a:r>
            <a:endParaRPr lang="en-US" dirty="0">
              <a:highlight>
                <a:srgbClr val="FFFF00"/>
              </a:highlight>
            </a:endParaRPr>
          </a:p>
          <a:p>
            <a:pPr marL="0" indent="0">
              <a:buNone/>
            </a:pPr>
            <a:endParaRPr lang="en-US" dirty="0"/>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For more information on how use the PAD Account to process a Guarantee Loan Fee Payment or for information on FSA employees can add a Lender PAD Account in GLS, please see the </a:t>
            </a:r>
            <a:r>
              <a:rPr lang="en-US" dirty="0">
                <a:hlinkClick r:id="rId4" tooltip="Quick Reference Guide for Lender PAD Account in GLS"/>
              </a:rPr>
              <a:t>Quick Reference Guide for Guaranteed Lender PAD in GLS</a:t>
            </a:r>
            <a:endParaRPr lang="en-US" dirty="0"/>
          </a:p>
        </p:txBody>
      </p:sp>
      <p:pic>
        <p:nvPicPr>
          <p:cNvPr id="8" name="Picture 7">
            <a:extLst>
              <a:ext uri="{FF2B5EF4-FFF2-40B4-BE49-F238E27FC236}">
                <a16:creationId xmlns:a16="http://schemas.microsoft.com/office/drawing/2014/main" id="{6AE0E45D-1FF3-40DA-BF13-80D3D639FD20}"/>
              </a:ext>
            </a:extLst>
          </p:cNvPr>
          <p:cNvPicPr>
            <a:picLocks noChangeAspect="1"/>
          </p:cNvPicPr>
          <p:nvPr/>
        </p:nvPicPr>
        <p:blipFill>
          <a:blip r:embed="rId5"/>
          <a:stretch>
            <a:fillRect/>
          </a:stretch>
        </p:blipFill>
        <p:spPr>
          <a:xfrm>
            <a:off x="5674453" y="2965508"/>
            <a:ext cx="5340292" cy="3020037"/>
          </a:xfrm>
          <a:prstGeom prst="rect">
            <a:avLst/>
          </a:prstGeom>
          <a:ln w="28575">
            <a:solidFill>
              <a:schemeClr val="tx1"/>
            </a:solidFill>
          </a:ln>
        </p:spPr>
      </p:pic>
      <p:pic>
        <p:nvPicPr>
          <p:cNvPr id="10" name="Picture 9">
            <a:extLst>
              <a:ext uri="{FF2B5EF4-FFF2-40B4-BE49-F238E27FC236}">
                <a16:creationId xmlns:a16="http://schemas.microsoft.com/office/drawing/2014/main" id="{B11B7B45-536F-48B6-93B0-D02FA9F5E56F}"/>
              </a:ext>
            </a:extLst>
          </p:cNvPr>
          <p:cNvPicPr>
            <a:picLocks noChangeAspect="1"/>
          </p:cNvPicPr>
          <p:nvPr/>
        </p:nvPicPr>
        <p:blipFill>
          <a:blip r:embed="rId6"/>
          <a:stretch>
            <a:fillRect/>
          </a:stretch>
        </p:blipFill>
        <p:spPr>
          <a:xfrm>
            <a:off x="1083403" y="4369511"/>
            <a:ext cx="4411386" cy="1616034"/>
          </a:xfrm>
          <a:prstGeom prst="rect">
            <a:avLst/>
          </a:prstGeom>
          <a:ln w="28575">
            <a:solidFill>
              <a:schemeClr val="tx1"/>
            </a:solidFill>
          </a:ln>
        </p:spPr>
      </p:pic>
      <p:pic>
        <p:nvPicPr>
          <p:cNvPr id="12" name="Picture 11">
            <a:extLst>
              <a:ext uri="{FF2B5EF4-FFF2-40B4-BE49-F238E27FC236}">
                <a16:creationId xmlns:a16="http://schemas.microsoft.com/office/drawing/2014/main" id="{411CBDC3-C48D-4733-AD00-6C966D45B798}"/>
              </a:ext>
            </a:extLst>
          </p:cNvPr>
          <p:cNvPicPr>
            <a:picLocks noChangeAspect="1"/>
          </p:cNvPicPr>
          <p:nvPr/>
        </p:nvPicPr>
        <p:blipFill>
          <a:blip r:embed="rId7"/>
          <a:stretch>
            <a:fillRect/>
          </a:stretch>
        </p:blipFill>
        <p:spPr>
          <a:xfrm>
            <a:off x="1083403" y="2964744"/>
            <a:ext cx="4411386" cy="1246529"/>
          </a:xfrm>
          <a:prstGeom prst="rect">
            <a:avLst/>
          </a:prstGeom>
          <a:ln w="28575">
            <a:solidFill>
              <a:srgbClr val="182B4C"/>
            </a:solidFill>
          </a:ln>
        </p:spPr>
      </p:pic>
      <p:cxnSp>
        <p:nvCxnSpPr>
          <p:cNvPr id="14" name="Straight Arrow Connector 13">
            <a:extLst>
              <a:ext uri="{FF2B5EF4-FFF2-40B4-BE49-F238E27FC236}">
                <a16:creationId xmlns:a16="http://schemas.microsoft.com/office/drawing/2014/main" id="{87ADC417-B8F4-472F-AF35-C6A3B6304618}"/>
              </a:ext>
            </a:extLst>
          </p:cNvPr>
          <p:cNvCxnSpPr>
            <a:cxnSpLocks/>
          </p:cNvCxnSpPr>
          <p:nvPr/>
        </p:nvCxnSpPr>
        <p:spPr>
          <a:xfrm>
            <a:off x="838200" y="3562460"/>
            <a:ext cx="462094" cy="5900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899FB26-3312-4ABE-B2FE-0D62393916F2}"/>
              </a:ext>
            </a:extLst>
          </p:cNvPr>
          <p:cNvCxnSpPr>
            <a:cxnSpLocks/>
          </p:cNvCxnSpPr>
          <p:nvPr/>
        </p:nvCxnSpPr>
        <p:spPr>
          <a:xfrm>
            <a:off x="2206305" y="5540928"/>
            <a:ext cx="419449" cy="3691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3922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8ADDFB-4870-498A-915B-9D8C21B5DE2F}"/>
              </a:ext>
            </a:extLst>
          </p:cNvPr>
          <p:cNvSpPr>
            <a:spLocks noGrp="1"/>
          </p:cNvSpPr>
          <p:nvPr>
            <p:ph type="title"/>
          </p:nvPr>
        </p:nvSpPr>
        <p:spPr/>
        <p:txBody>
          <a:bodyPr/>
          <a:lstStyle/>
          <a:p>
            <a:r>
              <a:rPr lang="en-US" sz="4000" dirty="0">
                <a:solidFill>
                  <a:prstClr val="white"/>
                </a:solidFill>
              </a:rPr>
              <a:t>Lender Interactive Network Connection (LINC) cont. </a:t>
            </a:r>
            <a:r>
              <a:rPr lang="en-US" dirty="0">
                <a:solidFill>
                  <a:prstClr val="white"/>
                </a:solidFill>
              </a:rPr>
              <a:t>– </a:t>
            </a:r>
            <a:r>
              <a:rPr lang="en-US" sz="2400" dirty="0">
                <a:solidFill>
                  <a:prstClr val="white"/>
                </a:solidFill>
              </a:rPr>
              <a:t>Guaranteed Commercial Branch</a:t>
            </a:r>
            <a:endParaRPr lang="en-US" dirty="0"/>
          </a:p>
        </p:txBody>
      </p:sp>
      <p:sp>
        <p:nvSpPr>
          <p:cNvPr id="4" name="Content Placeholder 5">
            <a:extLst>
              <a:ext uri="{FF2B5EF4-FFF2-40B4-BE49-F238E27FC236}">
                <a16:creationId xmlns:a16="http://schemas.microsoft.com/office/drawing/2014/main" id="{6F26EA1A-49BB-44DE-BFF7-F86593850F42}"/>
              </a:ext>
            </a:extLst>
          </p:cNvPr>
          <p:cNvSpPr txBox="1">
            <a:spLocks/>
          </p:cNvSpPr>
          <p:nvPr/>
        </p:nvSpPr>
        <p:spPr>
          <a:xfrm>
            <a:off x="838200" y="1979544"/>
            <a:ext cx="10515600" cy="47419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5" name="Content Placeholder 5">
            <a:extLst>
              <a:ext uri="{FF2B5EF4-FFF2-40B4-BE49-F238E27FC236}">
                <a16:creationId xmlns:a16="http://schemas.microsoft.com/office/drawing/2014/main" id="{2718E309-F038-40F8-B6FB-475BDCF1322F}"/>
              </a:ext>
            </a:extLst>
          </p:cNvPr>
          <p:cNvSpPr txBox="1">
            <a:spLocks/>
          </p:cNvSpPr>
          <p:nvPr/>
        </p:nvSpPr>
        <p:spPr>
          <a:xfrm>
            <a:off x="694038" y="2116069"/>
            <a:ext cx="10515600" cy="47419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u="sng" dirty="0"/>
              <a:t>Other LINC Topics</a:t>
            </a:r>
          </a:p>
          <a:p>
            <a:pPr lvl="1"/>
            <a:r>
              <a:rPr lang="en-US" dirty="0"/>
              <a:t>Any Lender Branch with LINC access will not receive paper status reports in the mail. For example, if a user is set up as a Lender Administrator under branch 001, then the lender will not receive paper statuses and should process statuses for all branches electronically on LINC. However, if a lender only has a user set up as a Branch Administrator under branch 3, then the lender will receive hard copy 2241 forms for all other branches no user roles associated. </a:t>
            </a:r>
          </a:p>
          <a:p>
            <a:pPr lvl="1"/>
            <a:r>
              <a:rPr lang="en-US" dirty="0"/>
              <a:t>There are two types of user accounts:</a:t>
            </a:r>
          </a:p>
          <a:p>
            <a:pPr lvl="2"/>
            <a:r>
              <a:rPr lang="en-US" dirty="0"/>
              <a:t>eAuthentication Accounts established post June 24, 2020</a:t>
            </a:r>
          </a:p>
          <a:p>
            <a:pPr lvl="3"/>
            <a:r>
              <a:rPr lang="en-US" dirty="0"/>
              <a:t>Each new eAuthentication account must have a unique email address</a:t>
            </a:r>
          </a:p>
          <a:p>
            <a:pPr lvl="3"/>
            <a:r>
              <a:rPr lang="en-US" dirty="0"/>
              <a:t>Reset Password: New self-service password reset process; email is sent with Reset Password link</a:t>
            </a:r>
          </a:p>
          <a:p>
            <a:pPr lvl="2"/>
            <a:r>
              <a:rPr lang="en-US" dirty="0"/>
              <a:t>Accounts established prior to June 24, 2020</a:t>
            </a:r>
          </a:p>
          <a:p>
            <a:pPr lvl="3"/>
            <a:r>
              <a:rPr lang="en-US" dirty="0"/>
              <a:t>Reset Password: Legacy process using security questions if the account does not have a unique email address. Otherwise, the new self-service password reset process can be used.</a:t>
            </a:r>
          </a:p>
          <a:p>
            <a:pPr lvl="3"/>
            <a:r>
              <a:rPr lang="en-US" dirty="0"/>
              <a:t>Legacy accounts will keep existing user ID</a:t>
            </a:r>
          </a:p>
          <a:p>
            <a:pPr lvl="1"/>
            <a:r>
              <a:rPr lang="en-US" dirty="0"/>
              <a:t>Microsoft Edge is the recommended browser for GLS and LINC. For optimal performance, the Edge browser can be run in Internet Explorer mode.</a:t>
            </a:r>
          </a:p>
          <a:p>
            <a:pPr lvl="1"/>
            <a:endParaRPr lang="en-US" dirty="0"/>
          </a:p>
          <a:p>
            <a:pPr lvl="3"/>
            <a:endParaRPr lang="en-US" dirty="0"/>
          </a:p>
          <a:p>
            <a:pPr lvl="3"/>
            <a:endParaRPr lang="en-US" dirty="0"/>
          </a:p>
        </p:txBody>
      </p:sp>
    </p:spTree>
    <p:extLst>
      <p:ext uri="{BB962C8B-B14F-4D97-AF65-F5344CB8AC3E}">
        <p14:creationId xmlns:p14="http://schemas.microsoft.com/office/powerpoint/2010/main" val="2363300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0AEC91C-FA35-4D6D-8190-2660F7EE01BA}"/>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10501" b="4913"/>
          <a:stretch/>
        </p:blipFill>
        <p:spPr>
          <a:xfrm>
            <a:off x="20" y="10"/>
            <a:ext cx="12191980" cy="6857990"/>
          </a:xfrm>
          <a:prstGeom prst="rect">
            <a:avLst/>
          </a:prstGeom>
        </p:spPr>
      </p:pic>
      <p:sp>
        <p:nvSpPr>
          <p:cNvPr id="6" name="TextBox 5">
            <a:extLst>
              <a:ext uri="{FF2B5EF4-FFF2-40B4-BE49-F238E27FC236}">
                <a16:creationId xmlns:a16="http://schemas.microsoft.com/office/drawing/2014/main" id="{A1D3038B-752E-4502-BAD3-E116FC500465}"/>
              </a:ext>
            </a:extLst>
          </p:cNvPr>
          <p:cNvSpPr txBox="1"/>
          <p:nvPr/>
        </p:nvSpPr>
        <p:spPr>
          <a:xfrm>
            <a:off x="9884958" y="6657945"/>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www.picpedia.org/highway-signs/q/questions.html">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862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F14DB-582F-7E4C-ADF4-0D46391A08C8}"/>
              </a:ext>
            </a:extLst>
          </p:cNvPr>
          <p:cNvSpPr>
            <a:spLocks noGrp="1"/>
          </p:cNvSpPr>
          <p:nvPr>
            <p:ph type="ctrTitle"/>
          </p:nvPr>
        </p:nvSpPr>
        <p:spPr>
          <a:xfrm>
            <a:off x="4747846" y="4853465"/>
            <a:ext cx="7403631" cy="654716"/>
          </a:xfrm>
        </p:spPr>
        <p:txBody>
          <a:bodyPr/>
          <a:lstStyle/>
          <a:p>
            <a:r>
              <a:rPr lang="en-US" dirty="0"/>
              <a:t>Servicing Office</a:t>
            </a:r>
          </a:p>
        </p:txBody>
      </p:sp>
      <p:sp>
        <p:nvSpPr>
          <p:cNvPr id="3" name="Subtitle 2">
            <a:extLst>
              <a:ext uri="{FF2B5EF4-FFF2-40B4-BE49-F238E27FC236}">
                <a16:creationId xmlns:a16="http://schemas.microsoft.com/office/drawing/2014/main" id="{301E5EA6-6F2F-CC48-9751-DFD88AA2E485}"/>
              </a:ext>
            </a:extLst>
          </p:cNvPr>
          <p:cNvSpPr>
            <a:spLocks noGrp="1"/>
          </p:cNvSpPr>
          <p:nvPr>
            <p:ph type="subTitle" idx="1"/>
          </p:nvPr>
        </p:nvSpPr>
        <p:spPr>
          <a:xfrm>
            <a:off x="4747846" y="5405588"/>
            <a:ext cx="6841861" cy="1327637"/>
          </a:xfrm>
        </p:spPr>
        <p:txBody>
          <a:bodyPr>
            <a:normAutofit/>
          </a:bodyPr>
          <a:lstStyle/>
          <a:p>
            <a:r>
              <a:rPr lang="en-US" sz="2400" i="1" dirty="0"/>
              <a:t>Farm Loan Branch Overview</a:t>
            </a:r>
          </a:p>
          <a:p>
            <a:endParaRPr lang="en-US" dirty="0"/>
          </a:p>
          <a:p>
            <a:endParaRPr lang="en-US" dirty="0"/>
          </a:p>
          <a:p>
            <a:endParaRPr lang="en-US" dirty="0"/>
          </a:p>
        </p:txBody>
      </p:sp>
    </p:spTree>
    <p:extLst>
      <p:ext uri="{BB962C8B-B14F-4D97-AF65-F5344CB8AC3E}">
        <p14:creationId xmlns:p14="http://schemas.microsoft.com/office/powerpoint/2010/main" val="2165713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BC499-87DD-4E77-95D5-8F5CB391E59D}"/>
              </a:ext>
            </a:extLst>
          </p:cNvPr>
          <p:cNvSpPr>
            <a:spLocks noGrp="1"/>
          </p:cNvSpPr>
          <p:nvPr>
            <p:ph type="title"/>
          </p:nvPr>
        </p:nvSpPr>
        <p:spPr/>
        <p:txBody>
          <a:bodyPr/>
          <a:lstStyle/>
          <a:p>
            <a:pPr algn="ctr"/>
            <a:r>
              <a:rPr lang="en-US" dirty="0"/>
              <a:t>Servicing Office</a:t>
            </a:r>
          </a:p>
        </p:txBody>
      </p:sp>
      <p:sp>
        <p:nvSpPr>
          <p:cNvPr id="3" name="Content Placeholder 2">
            <a:extLst>
              <a:ext uri="{FF2B5EF4-FFF2-40B4-BE49-F238E27FC236}">
                <a16:creationId xmlns:a16="http://schemas.microsoft.com/office/drawing/2014/main" id="{4CAAC0F2-6070-461B-AB4C-88CDF732AA30}"/>
              </a:ext>
            </a:extLst>
          </p:cNvPr>
          <p:cNvSpPr>
            <a:spLocks noGrp="1"/>
          </p:cNvSpPr>
          <p:nvPr>
            <p:ph idx="1"/>
          </p:nvPr>
        </p:nvSpPr>
        <p:spPr/>
        <p:txBody>
          <a:bodyPr>
            <a:normAutofit fontScale="92500" lnSpcReduction="20000"/>
          </a:bodyPr>
          <a:lstStyle/>
          <a:p>
            <a:r>
              <a:rPr lang="en-US" sz="2400" dirty="0"/>
              <a:t>In December 2020, the National Financial Accounting and Operations Center (NFAOC) was reorganized into two new organizations: The Servicing Office and the Finance Office; both report to the Rural Development Business Center.</a:t>
            </a:r>
          </a:p>
          <a:p>
            <a:endParaRPr lang="en-US" sz="2400" dirty="0"/>
          </a:p>
          <a:p>
            <a:endParaRPr lang="en-US" sz="2400" dirty="0"/>
          </a:p>
          <a:p>
            <a:endParaRPr lang="en-US" sz="2400" dirty="0"/>
          </a:p>
          <a:p>
            <a:endParaRPr lang="en-US" sz="2400" dirty="0"/>
          </a:p>
          <a:p>
            <a:endParaRPr lang="en-US" sz="2400" dirty="0"/>
          </a:p>
          <a:p>
            <a:r>
              <a:rPr lang="en-US" sz="2400" b="1" dirty="0"/>
              <a:t>Servicing Office mission</a:t>
            </a:r>
            <a:r>
              <a:rPr lang="en-US" sz="2400" dirty="0"/>
              <a:t>: Provide loan servicing performance and efficiency for Rural Development (RD) and Farm Service Agency (FSA) programs through exemplary customer service and fiscal stewardship while cultivating a highly productive workforce.</a:t>
            </a:r>
          </a:p>
          <a:p>
            <a:r>
              <a:rPr lang="en-US" sz="2400" dirty="0"/>
              <a:t>Even though organizationally separate, our functions to support FSA continue to be intertwined; therefore, we will continue to provide exceptional loan servicing and financial services.</a:t>
            </a:r>
          </a:p>
        </p:txBody>
      </p:sp>
      <p:sp>
        <p:nvSpPr>
          <p:cNvPr id="4" name="Flowchart: Connector 3">
            <a:extLst>
              <a:ext uri="{FF2B5EF4-FFF2-40B4-BE49-F238E27FC236}">
                <a16:creationId xmlns:a16="http://schemas.microsoft.com/office/drawing/2014/main" id="{81310BDF-15BD-4235-905F-F41C533E247B}"/>
              </a:ext>
            </a:extLst>
          </p:cNvPr>
          <p:cNvSpPr/>
          <p:nvPr/>
        </p:nvSpPr>
        <p:spPr>
          <a:xfrm>
            <a:off x="2331218" y="3205425"/>
            <a:ext cx="1507253" cy="126441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Servicing Office</a:t>
            </a:r>
          </a:p>
        </p:txBody>
      </p:sp>
      <p:sp>
        <p:nvSpPr>
          <p:cNvPr id="5" name="Flowchart: Connector 4">
            <a:extLst>
              <a:ext uri="{FF2B5EF4-FFF2-40B4-BE49-F238E27FC236}">
                <a16:creationId xmlns:a16="http://schemas.microsoft.com/office/drawing/2014/main" id="{88160C71-5543-4D4A-AB5F-8638A4804A82}"/>
              </a:ext>
            </a:extLst>
          </p:cNvPr>
          <p:cNvSpPr/>
          <p:nvPr/>
        </p:nvSpPr>
        <p:spPr>
          <a:xfrm>
            <a:off x="5950299" y="3205425"/>
            <a:ext cx="1507254" cy="126441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Finance Office</a:t>
            </a:r>
          </a:p>
        </p:txBody>
      </p:sp>
      <p:sp>
        <p:nvSpPr>
          <p:cNvPr id="6" name="Flowchart: Connector 5">
            <a:extLst>
              <a:ext uri="{FF2B5EF4-FFF2-40B4-BE49-F238E27FC236}">
                <a16:creationId xmlns:a16="http://schemas.microsoft.com/office/drawing/2014/main" id="{2CDC7F7C-0508-4BE1-9FF2-7456DBEA6C74}"/>
              </a:ext>
            </a:extLst>
          </p:cNvPr>
          <p:cNvSpPr/>
          <p:nvPr/>
        </p:nvSpPr>
        <p:spPr>
          <a:xfrm>
            <a:off x="4180952" y="2691283"/>
            <a:ext cx="1426866" cy="118570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RD Business Center</a:t>
            </a:r>
          </a:p>
        </p:txBody>
      </p:sp>
      <p:cxnSp>
        <p:nvCxnSpPr>
          <p:cNvPr id="8" name="Straight Arrow Connector 7">
            <a:extLst>
              <a:ext uri="{FF2B5EF4-FFF2-40B4-BE49-F238E27FC236}">
                <a16:creationId xmlns:a16="http://schemas.microsoft.com/office/drawing/2014/main" id="{D45DBF30-A370-49C8-B5D0-8F3F3B22B786}"/>
              </a:ext>
            </a:extLst>
          </p:cNvPr>
          <p:cNvCxnSpPr/>
          <p:nvPr/>
        </p:nvCxnSpPr>
        <p:spPr>
          <a:xfrm flipV="1">
            <a:off x="3838471" y="3429000"/>
            <a:ext cx="221063" cy="1080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FF90BE9-AFCA-4CCE-AD81-6CEFBA8EF6B2}"/>
              </a:ext>
            </a:extLst>
          </p:cNvPr>
          <p:cNvCxnSpPr>
            <a:cxnSpLocks/>
          </p:cNvCxnSpPr>
          <p:nvPr/>
        </p:nvCxnSpPr>
        <p:spPr>
          <a:xfrm flipH="1" flipV="1">
            <a:off x="5668527" y="3429000"/>
            <a:ext cx="206410" cy="1080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5859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50C79-2516-1146-95D6-5E843BA25869}"/>
              </a:ext>
            </a:extLst>
          </p:cNvPr>
          <p:cNvSpPr>
            <a:spLocks noGrp="1"/>
          </p:cNvSpPr>
          <p:nvPr>
            <p:ph type="title"/>
          </p:nvPr>
        </p:nvSpPr>
        <p:spPr/>
        <p:txBody>
          <a:bodyPr/>
          <a:lstStyle/>
          <a:p>
            <a:pPr algn="ctr"/>
            <a:r>
              <a:rPr lang="en-US" dirty="0"/>
              <a:t>Overview of the Farm Loan Branch (FLB)</a:t>
            </a:r>
          </a:p>
        </p:txBody>
      </p:sp>
      <p:sp>
        <p:nvSpPr>
          <p:cNvPr id="3" name="Content Placeholder 2">
            <a:extLst>
              <a:ext uri="{FF2B5EF4-FFF2-40B4-BE49-F238E27FC236}">
                <a16:creationId xmlns:a16="http://schemas.microsoft.com/office/drawing/2014/main" id="{0CFDE48F-965B-1545-8D86-E1FDF3DC85BE}"/>
              </a:ext>
            </a:extLst>
          </p:cNvPr>
          <p:cNvSpPr>
            <a:spLocks noGrp="1"/>
          </p:cNvSpPr>
          <p:nvPr>
            <p:ph idx="1"/>
          </p:nvPr>
        </p:nvSpPr>
        <p:spPr/>
        <p:txBody>
          <a:bodyPr>
            <a:normAutofit/>
          </a:bodyPr>
          <a:lstStyle/>
          <a:p>
            <a:pPr marL="0" indent="0">
              <a:buNone/>
            </a:pPr>
            <a:endParaRPr lang="en-US" dirty="0"/>
          </a:p>
          <a:p>
            <a:pPr lvl="1"/>
            <a:r>
              <a:rPr lang="en-US" sz="2400" dirty="0"/>
              <a:t>The Farm Service Agency offers loans to help farmers and ranchers get the financing they need to start, expand or maintain a family farm. FLB has a “Service Level Agreement” with the Farm Service Agency to provide servicing and financial reporting functions for the Farm Loan Program portfolio. </a:t>
            </a:r>
          </a:p>
          <a:p>
            <a:pPr marL="457200" lvl="1" indent="0">
              <a:buNone/>
            </a:pPr>
            <a:r>
              <a:rPr lang="en-US" sz="2400" dirty="0"/>
              <a:t> </a:t>
            </a:r>
          </a:p>
          <a:p>
            <a:pPr lvl="1"/>
            <a:r>
              <a:rPr lang="en-US" sz="2400" dirty="0"/>
              <a:t>The Farm Loan Branch is mainly responsible for planning, organizing, directing, and coordinating loan servicing and management reporting activities related to the development, maintenance, and operation of the detail “accounting systems” for direct loans in the Farm Loan Portfolio.</a:t>
            </a:r>
          </a:p>
        </p:txBody>
      </p:sp>
    </p:spTree>
    <p:extLst>
      <p:ext uri="{BB962C8B-B14F-4D97-AF65-F5344CB8AC3E}">
        <p14:creationId xmlns:p14="http://schemas.microsoft.com/office/powerpoint/2010/main" val="196446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50C79-2516-1146-95D6-5E843BA25869}"/>
              </a:ext>
            </a:extLst>
          </p:cNvPr>
          <p:cNvSpPr>
            <a:spLocks noGrp="1"/>
          </p:cNvSpPr>
          <p:nvPr>
            <p:ph type="title"/>
          </p:nvPr>
        </p:nvSpPr>
        <p:spPr/>
        <p:txBody>
          <a:bodyPr/>
          <a:lstStyle/>
          <a:p>
            <a:pPr algn="ctr"/>
            <a:r>
              <a:rPr lang="en-US" dirty="0"/>
              <a:t>Overview of the Farm Loan Branch (FLB) – Cont.</a:t>
            </a:r>
          </a:p>
        </p:txBody>
      </p:sp>
      <p:sp>
        <p:nvSpPr>
          <p:cNvPr id="3" name="Content Placeholder 2">
            <a:extLst>
              <a:ext uri="{FF2B5EF4-FFF2-40B4-BE49-F238E27FC236}">
                <a16:creationId xmlns:a16="http://schemas.microsoft.com/office/drawing/2014/main" id="{0CFDE48F-965B-1545-8D86-E1FDF3DC85BE}"/>
              </a:ext>
            </a:extLst>
          </p:cNvPr>
          <p:cNvSpPr>
            <a:spLocks noGrp="1"/>
          </p:cNvSpPr>
          <p:nvPr>
            <p:ph idx="1"/>
          </p:nvPr>
        </p:nvSpPr>
        <p:spPr/>
        <p:txBody>
          <a:bodyPr>
            <a:normAutofit/>
          </a:bodyPr>
          <a:lstStyle/>
          <a:p>
            <a:pPr marL="0" indent="0">
              <a:buNone/>
            </a:pPr>
            <a:endParaRPr lang="en-US" dirty="0"/>
          </a:p>
          <a:p>
            <a:pPr lvl="1"/>
            <a:r>
              <a:rPr lang="en-US" sz="2400" dirty="0"/>
              <a:t>Team members process a full range of borrower accounting transactions for all direct loans serviced by the Farm Loan Program portfolio, such as discrepancy processing, consolidations, re-amortizations, refunds and changes in application of payments.</a:t>
            </a:r>
          </a:p>
          <a:p>
            <a:pPr marL="457200" lvl="1" indent="0">
              <a:buNone/>
            </a:pPr>
            <a:endParaRPr lang="en-US" sz="2400" dirty="0"/>
          </a:p>
          <a:p>
            <a:pPr lvl="1"/>
            <a:r>
              <a:rPr lang="en-US" sz="2400" dirty="0"/>
              <a:t>FLB currently processes transactions out of two systems which are the Program Loan Accounting System (PLAS) and Direct Loan System (DLS).</a:t>
            </a:r>
          </a:p>
          <a:p>
            <a:pPr lvl="1"/>
            <a:endParaRPr lang="en-US" sz="2400" dirty="0"/>
          </a:p>
        </p:txBody>
      </p:sp>
    </p:spTree>
    <p:extLst>
      <p:ext uri="{BB962C8B-B14F-4D97-AF65-F5344CB8AC3E}">
        <p14:creationId xmlns:p14="http://schemas.microsoft.com/office/powerpoint/2010/main" val="20907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A50C79-2516-1146-95D6-5E843BA2586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dirty="0">
                <a:solidFill>
                  <a:srgbClr val="FFFFFF"/>
                </a:solidFill>
                <a:latin typeface="+mj-lt"/>
                <a:ea typeface="+mj-ea"/>
                <a:cs typeface="+mj-cs"/>
              </a:rPr>
              <a:t>Farm Loan Portfolio Stats as of </a:t>
            </a:r>
            <a:br>
              <a:rPr lang="en-US" sz="3300" kern="1200" dirty="0">
                <a:solidFill>
                  <a:srgbClr val="FFFFFF"/>
                </a:solidFill>
                <a:latin typeface="+mj-lt"/>
                <a:ea typeface="+mj-ea"/>
                <a:cs typeface="+mj-cs"/>
              </a:rPr>
            </a:br>
            <a:r>
              <a:rPr lang="en-US" sz="3300" dirty="0">
                <a:solidFill>
                  <a:srgbClr val="FFFFFF"/>
                </a:solidFill>
                <a:latin typeface="+mj-lt"/>
                <a:cs typeface="+mj-cs"/>
              </a:rPr>
              <a:t>March</a:t>
            </a:r>
            <a:r>
              <a:rPr lang="en-US" sz="3300" kern="1200" dirty="0">
                <a:solidFill>
                  <a:srgbClr val="FFFFFF"/>
                </a:solidFill>
                <a:latin typeface="+mj-lt"/>
                <a:ea typeface="+mj-ea"/>
                <a:cs typeface="+mj-cs"/>
              </a:rPr>
              <a:t> 31, 2022</a:t>
            </a:r>
          </a:p>
        </p:txBody>
      </p:sp>
      <p:graphicFrame>
        <p:nvGraphicFramePr>
          <p:cNvPr id="6" name="Table 6">
            <a:extLst>
              <a:ext uri="{FF2B5EF4-FFF2-40B4-BE49-F238E27FC236}">
                <a16:creationId xmlns:a16="http://schemas.microsoft.com/office/drawing/2014/main" id="{BAA0BE92-64FA-4209-81E1-A32EC5247AF8}"/>
              </a:ext>
            </a:extLst>
          </p:cNvPr>
          <p:cNvGraphicFramePr>
            <a:graphicFrameLocks noGrp="1"/>
          </p:cNvGraphicFramePr>
          <p:nvPr>
            <p:ph idx="1"/>
          </p:nvPr>
        </p:nvGraphicFramePr>
        <p:xfrm>
          <a:off x="5175969" y="2655170"/>
          <a:ext cx="5599014" cy="1547660"/>
        </p:xfrm>
        <a:graphic>
          <a:graphicData uri="http://schemas.openxmlformats.org/drawingml/2006/table">
            <a:tbl>
              <a:tblPr firstRow="1" bandRow="1">
                <a:tableStyleId>{5C22544A-7EE6-4342-B048-85BDC9FD1C3A}</a:tableStyleId>
              </a:tblPr>
              <a:tblGrid>
                <a:gridCol w="1866338">
                  <a:extLst>
                    <a:ext uri="{9D8B030D-6E8A-4147-A177-3AD203B41FA5}">
                      <a16:colId xmlns:a16="http://schemas.microsoft.com/office/drawing/2014/main" val="1703722722"/>
                    </a:ext>
                  </a:extLst>
                </a:gridCol>
                <a:gridCol w="2513675">
                  <a:extLst>
                    <a:ext uri="{9D8B030D-6E8A-4147-A177-3AD203B41FA5}">
                      <a16:colId xmlns:a16="http://schemas.microsoft.com/office/drawing/2014/main" val="452238989"/>
                    </a:ext>
                  </a:extLst>
                </a:gridCol>
                <a:gridCol w="1219001">
                  <a:extLst>
                    <a:ext uri="{9D8B030D-6E8A-4147-A177-3AD203B41FA5}">
                      <a16:colId xmlns:a16="http://schemas.microsoft.com/office/drawing/2014/main" val="3996584872"/>
                    </a:ext>
                  </a:extLst>
                </a:gridCol>
              </a:tblGrid>
              <a:tr h="684695">
                <a:tc>
                  <a:txBody>
                    <a:bodyPr/>
                    <a:lstStyle/>
                    <a:p>
                      <a:pPr algn="l" rtl="0" fontAlgn="b"/>
                      <a:r>
                        <a:rPr lang="en-US" sz="2800" b="1" i="0" u="none" strike="noStrike" dirty="0">
                          <a:solidFill>
                            <a:srgbClr val="FFFFFF"/>
                          </a:solidFill>
                          <a:effectLst/>
                          <a:latin typeface="Calibri" panose="020F0502020204030204" pitchFamily="34" charset="0"/>
                        </a:rPr>
                        <a:t>Portfolio</a:t>
                      </a:r>
                    </a:p>
                  </a:txBody>
                  <a:tcPr marL="9525" marR="9525" marT="9525" marB="0" anchor="b"/>
                </a:tc>
                <a:tc>
                  <a:txBody>
                    <a:bodyPr/>
                    <a:lstStyle/>
                    <a:p>
                      <a:pPr algn="ctr" rtl="0" fontAlgn="b"/>
                      <a:r>
                        <a:rPr lang="en-US" sz="2800" b="1" i="0" u="none" strike="noStrike" dirty="0">
                          <a:solidFill>
                            <a:srgbClr val="FFFFFF"/>
                          </a:solidFill>
                          <a:effectLst/>
                          <a:latin typeface="Calibri" panose="020F0502020204030204" pitchFamily="34" charset="0"/>
                        </a:rPr>
                        <a:t>Unpaid Principal Balance</a:t>
                      </a:r>
                    </a:p>
                  </a:txBody>
                  <a:tcPr marL="9525" marR="9525" marT="9525" marB="0" anchor="b"/>
                </a:tc>
                <a:tc>
                  <a:txBody>
                    <a:bodyPr/>
                    <a:lstStyle/>
                    <a:p>
                      <a:pPr algn="ctr" rtl="0" fontAlgn="b"/>
                      <a:r>
                        <a:rPr lang="en-US" sz="2800" b="1" i="0" u="none" strike="noStrike" dirty="0">
                          <a:solidFill>
                            <a:srgbClr val="FFFFFF"/>
                          </a:solidFill>
                          <a:effectLst/>
                          <a:latin typeface="Calibri" panose="020F0502020204030204" pitchFamily="34" charset="0"/>
                        </a:rPr>
                        <a:t># of loans</a:t>
                      </a:r>
                    </a:p>
                  </a:txBody>
                  <a:tcPr marL="9525" marR="9525" marT="9525" marB="0" anchor="b"/>
                </a:tc>
                <a:extLst>
                  <a:ext uri="{0D108BD9-81ED-4DB2-BD59-A6C34878D82A}">
                    <a16:rowId xmlns:a16="http://schemas.microsoft.com/office/drawing/2014/main" val="4251271155"/>
                  </a:ext>
                </a:extLst>
              </a:tr>
              <a:tr h="684695">
                <a:tc>
                  <a:txBody>
                    <a:bodyPr/>
                    <a:lstStyle/>
                    <a:p>
                      <a:pPr algn="l" rtl="0" fontAlgn="b"/>
                      <a:r>
                        <a:rPr lang="en-US" sz="2800" b="0" i="0" u="none" strike="noStrike">
                          <a:solidFill>
                            <a:srgbClr val="000000"/>
                          </a:solidFill>
                          <a:effectLst/>
                          <a:latin typeface="Calibri" panose="020F0502020204030204" pitchFamily="34" charset="0"/>
                        </a:rPr>
                        <a:t>FSA </a:t>
                      </a:r>
                    </a:p>
                  </a:txBody>
                  <a:tcPr marL="9525" marR="9525" marT="9525" marB="0" anchor="b"/>
                </a:tc>
                <a:tc>
                  <a:txBody>
                    <a:bodyPr/>
                    <a:lstStyle/>
                    <a:p>
                      <a:pPr algn="r" rtl="0" fontAlgn="b"/>
                      <a:r>
                        <a:rPr lang="en-US" sz="2800" b="0" i="0" u="none" strike="noStrike">
                          <a:solidFill>
                            <a:srgbClr val="000000"/>
                          </a:solidFill>
                          <a:effectLst/>
                          <a:latin typeface="Calibri" panose="020F0502020204030204" pitchFamily="34" charset="0"/>
                        </a:rPr>
                        <a:t>$14,369,915,527 </a:t>
                      </a:r>
                    </a:p>
                  </a:txBody>
                  <a:tcPr marL="9525" marR="9525" marT="9525" marB="0" anchor="b"/>
                </a:tc>
                <a:tc>
                  <a:txBody>
                    <a:bodyPr/>
                    <a:lstStyle/>
                    <a:p>
                      <a:pPr algn="ctr" rtl="0" fontAlgn="b"/>
                      <a:r>
                        <a:rPr lang="en-US" sz="2800" b="0" i="0" u="none" strike="noStrike" dirty="0">
                          <a:solidFill>
                            <a:srgbClr val="000000"/>
                          </a:solidFill>
                          <a:effectLst/>
                          <a:latin typeface="Calibri" panose="020F0502020204030204" pitchFamily="34" charset="0"/>
                        </a:rPr>
                        <a:t>144,422</a:t>
                      </a:r>
                    </a:p>
                  </a:txBody>
                  <a:tcPr marL="9525" marR="9525" marT="9525" marB="0" anchor="b"/>
                </a:tc>
                <a:extLst>
                  <a:ext uri="{0D108BD9-81ED-4DB2-BD59-A6C34878D82A}">
                    <a16:rowId xmlns:a16="http://schemas.microsoft.com/office/drawing/2014/main" val="3325233722"/>
                  </a:ext>
                </a:extLst>
              </a:tr>
            </a:tbl>
          </a:graphicData>
        </a:graphic>
      </p:graphicFrame>
    </p:spTree>
    <p:extLst>
      <p:ext uri="{BB962C8B-B14F-4D97-AF65-F5344CB8AC3E}">
        <p14:creationId xmlns:p14="http://schemas.microsoft.com/office/powerpoint/2010/main" val="3436846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a:xfrm>
            <a:off x="503583" y="137151"/>
            <a:ext cx="11184834" cy="1325563"/>
          </a:xfrm>
        </p:spPr>
        <p:txBody>
          <a:bodyPr/>
          <a:lstStyle/>
          <a:p>
            <a:r>
              <a:rPr lang="en-US" sz="4000" dirty="0"/>
              <a:t>GLS Race/Ethnicity/Gender Changes – </a:t>
            </a:r>
            <a:r>
              <a:rPr lang="en-US" sz="2400" dirty="0"/>
              <a:t>Guaranteed Commercial Branch</a:t>
            </a:r>
          </a:p>
        </p:txBody>
      </p:sp>
      <p:sp>
        <p:nvSpPr>
          <p:cNvPr id="4" name="Slide Number Placeholder 3">
            <a:extLst>
              <a:ext uri="{FF2B5EF4-FFF2-40B4-BE49-F238E27FC236}">
                <a16:creationId xmlns:a16="http://schemas.microsoft.com/office/drawing/2014/main" id="{B912B98D-BC0E-47BE-BD3F-D82576DD9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Content Placeholder 1">
            <a:extLst>
              <a:ext uri="{FF2B5EF4-FFF2-40B4-BE49-F238E27FC236}">
                <a16:creationId xmlns:a16="http://schemas.microsoft.com/office/drawing/2014/main" id="{F6D1E5C2-EBF4-4FE7-9FE7-AA204D780827}"/>
              </a:ext>
            </a:extLst>
          </p:cNvPr>
          <p:cNvSpPr>
            <a:spLocks noGrp="1"/>
          </p:cNvSpPr>
          <p:nvPr>
            <p:ph idx="1"/>
          </p:nvPr>
        </p:nvSpPr>
        <p:spPr>
          <a:xfrm>
            <a:off x="290945" y="1800225"/>
            <a:ext cx="11665414" cy="4921250"/>
          </a:xfrm>
        </p:spPr>
        <p:txBody>
          <a:bodyPr>
            <a:normAutofit/>
          </a:bodyPr>
          <a:lstStyle/>
          <a:p>
            <a:pPr marL="0" indent="0">
              <a:buNone/>
            </a:pPr>
            <a:r>
              <a:rPr lang="en-US" sz="2000" b="1" u="sng" dirty="0"/>
              <a:t>Borrower Race/Ethnicity/Gender Changes - implemented in GLS 2/17/22</a:t>
            </a:r>
          </a:p>
          <a:p>
            <a:pPr marL="342900" marR="0" lvl="0" indent="-342900">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A new gender option of “non-binary” was added.</a:t>
            </a:r>
          </a:p>
          <a:p>
            <a:pPr marL="0" marR="0" lvl="0" indent="0">
              <a:spcBef>
                <a:spcPts val="0"/>
              </a:spcBef>
              <a:spcAft>
                <a:spcPts val="0"/>
              </a:spcAft>
              <a:buNone/>
            </a:pP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A Guaranteed loan may now be obligated without race/ethnicity/gender information. In those instances, the user will be required to indicate why there is no race/ethnicity/gender data.  The options are either that the respective sections of application form were left blank or that the applicant specifically indicated that they did not wish to share the information.</a:t>
            </a:r>
          </a:p>
          <a:p>
            <a:pPr marL="0" marR="0" lvl="0" indent="0">
              <a:spcBef>
                <a:spcPts val="0"/>
              </a:spcBef>
              <a:spcAft>
                <a:spcPts val="0"/>
              </a:spcAft>
              <a:buNone/>
            </a:pPr>
            <a:endParaRPr lang="en-US" sz="2400" dirty="0">
              <a:effectLst/>
              <a:latin typeface="Times New Roman" panose="02020603050405020304" pitchFamily="18" charset="0"/>
              <a:ea typeface="Times New Roman" panose="02020603050405020304" pitchFamily="18" charset="0"/>
            </a:endParaRPr>
          </a:p>
          <a:p>
            <a:pPr marL="342900" indent="-342900">
              <a:spcBef>
                <a:spcPts val="0"/>
              </a:spcBef>
              <a:buFont typeface="Symbol" panose="05050102010706020507" pitchFamily="18" charset="2"/>
              <a:buChar char=""/>
            </a:pPr>
            <a:r>
              <a:rPr lang="en-US" sz="2400" dirty="0">
                <a:effectLst/>
                <a:latin typeface="Times New Roman" panose="02020603050405020304" pitchFamily="18" charset="0"/>
                <a:ea typeface="Calibri" panose="020F0502020204030204" pitchFamily="34" charset="0"/>
              </a:rPr>
              <a:t>Form FSA-2211 “Application for Guarantee” was revised 3/9/22 to reflect these changes.  </a:t>
            </a:r>
            <a:endParaRPr lang="en-US" dirty="0"/>
          </a:p>
        </p:txBody>
      </p:sp>
      <p:pic>
        <p:nvPicPr>
          <p:cNvPr id="2" name="Picture 1">
            <a:extLst>
              <a:ext uri="{FF2B5EF4-FFF2-40B4-BE49-F238E27FC236}">
                <a16:creationId xmlns:a16="http://schemas.microsoft.com/office/drawing/2014/main" id="{106A7D4B-E6D9-45A7-BFBF-16AE735D2BF2}"/>
              </a:ext>
            </a:extLst>
          </p:cNvPr>
          <p:cNvPicPr>
            <a:picLocks noChangeAspect="1"/>
          </p:cNvPicPr>
          <p:nvPr/>
        </p:nvPicPr>
        <p:blipFill>
          <a:blip r:embed="rId3"/>
          <a:stretch>
            <a:fillRect/>
          </a:stretch>
        </p:blipFill>
        <p:spPr>
          <a:xfrm>
            <a:off x="709935" y="4746533"/>
            <a:ext cx="10827434" cy="1792379"/>
          </a:xfrm>
          <a:prstGeom prst="rect">
            <a:avLst/>
          </a:prstGeom>
        </p:spPr>
      </p:pic>
    </p:spTree>
    <p:extLst>
      <p:ext uri="{BB962C8B-B14F-4D97-AF65-F5344CB8AC3E}">
        <p14:creationId xmlns:p14="http://schemas.microsoft.com/office/powerpoint/2010/main" val="3225371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50C79-2516-1146-95D6-5E843BA25869}"/>
              </a:ext>
            </a:extLst>
          </p:cNvPr>
          <p:cNvSpPr>
            <a:spLocks noGrp="1"/>
          </p:cNvSpPr>
          <p:nvPr>
            <p:ph type="title"/>
          </p:nvPr>
        </p:nvSpPr>
        <p:spPr/>
        <p:txBody>
          <a:bodyPr/>
          <a:lstStyle/>
          <a:p>
            <a:pPr algn="ctr"/>
            <a:r>
              <a:rPr lang="en-US" dirty="0"/>
              <a:t>FY22 Outreach Initiatives</a:t>
            </a:r>
          </a:p>
        </p:txBody>
      </p:sp>
      <p:sp>
        <p:nvSpPr>
          <p:cNvPr id="3" name="Content Placeholder 2">
            <a:extLst>
              <a:ext uri="{FF2B5EF4-FFF2-40B4-BE49-F238E27FC236}">
                <a16:creationId xmlns:a16="http://schemas.microsoft.com/office/drawing/2014/main" id="{0CFDE48F-965B-1545-8D86-E1FDF3DC85BE}"/>
              </a:ext>
            </a:extLst>
          </p:cNvPr>
          <p:cNvSpPr>
            <a:spLocks noGrp="1"/>
          </p:cNvSpPr>
          <p:nvPr>
            <p:ph idx="1"/>
          </p:nvPr>
        </p:nvSpPr>
        <p:spPr/>
        <p:txBody>
          <a:bodyPr>
            <a:normAutofit/>
          </a:bodyPr>
          <a:lstStyle/>
          <a:p>
            <a:endParaRPr lang="en-US" sz="2400" b="1" dirty="0"/>
          </a:p>
          <a:p>
            <a:r>
              <a:rPr lang="en-US" sz="2400" b="1" dirty="0"/>
              <a:t>Bi-monthly Status updates on servicing requests in the Enterprise Content Management System (ECM) and Automated Discrepancy Processing System (ADPS)cash lines over 30 days old</a:t>
            </a:r>
            <a:endParaRPr lang="en-US" sz="2400" dirty="0"/>
          </a:p>
          <a:p>
            <a:endParaRPr lang="en-US" sz="2400" b="1" dirty="0"/>
          </a:p>
          <a:p>
            <a:r>
              <a:rPr lang="en-US" sz="2400" b="1" dirty="0"/>
              <a:t>Smaller Outreach Meetings</a:t>
            </a:r>
          </a:p>
          <a:p>
            <a:endParaRPr lang="en-US" sz="2400" b="1" dirty="0"/>
          </a:p>
          <a:p>
            <a:r>
              <a:rPr lang="en-US" sz="2400" b="1" dirty="0"/>
              <a:t>Daily Reports of Tech ADPS Processing and ECM completions</a:t>
            </a:r>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278600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1FD417-1C11-4E74-B134-775FE359BDBD}"/>
              </a:ext>
            </a:extLst>
          </p:cNvPr>
          <p:cNvSpPr>
            <a:spLocks noGrp="1"/>
          </p:cNvSpPr>
          <p:nvPr>
            <p:ph type="title"/>
          </p:nvPr>
        </p:nvSpPr>
        <p:spPr/>
        <p:txBody>
          <a:bodyPr/>
          <a:lstStyle/>
          <a:p>
            <a:endParaRPr lang="en-US"/>
          </a:p>
        </p:txBody>
      </p:sp>
      <p:pic>
        <p:nvPicPr>
          <p:cNvPr id="11" name="Content Placeholder 10">
            <a:extLst>
              <a:ext uri="{FF2B5EF4-FFF2-40B4-BE49-F238E27FC236}">
                <a16:creationId xmlns:a16="http://schemas.microsoft.com/office/drawing/2014/main" id="{81A0F156-F682-4288-8A9E-DB074EDA3892}"/>
              </a:ext>
            </a:extLst>
          </p:cNvPr>
          <p:cNvPicPr>
            <a:picLocks noGrp="1" noChangeAspect="1"/>
          </p:cNvPicPr>
          <p:nvPr>
            <p:ph idx="1"/>
          </p:nvPr>
        </p:nvPicPr>
        <p:blipFill>
          <a:blip r:embed="rId3"/>
          <a:stretch>
            <a:fillRect/>
          </a:stretch>
        </p:blipFill>
        <p:spPr>
          <a:xfrm>
            <a:off x="185530" y="198438"/>
            <a:ext cx="11714922" cy="6523037"/>
          </a:xfrm>
        </p:spPr>
      </p:pic>
    </p:spTree>
    <p:extLst>
      <p:ext uri="{BB962C8B-B14F-4D97-AF65-F5344CB8AC3E}">
        <p14:creationId xmlns:p14="http://schemas.microsoft.com/office/powerpoint/2010/main" val="2101170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24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a:xfrm>
            <a:off x="503583" y="137151"/>
            <a:ext cx="11184834" cy="1325563"/>
          </a:xfrm>
        </p:spPr>
        <p:txBody>
          <a:bodyPr>
            <a:normAutofit/>
          </a:bodyPr>
          <a:lstStyle/>
          <a:p>
            <a:r>
              <a:rPr lang="en-US" sz="4000" dirty="0"/>
              <a:t>GLS Borrower Page: Race/Ethnicity/Gender Changes </a:t>
            </a:r>
            <a:r>
              <a:rPr lang="en-US" dirty="0"/>
              <a:t>– </a:t>
            </a:r>
            <a:r>
              <a:rPr lang="en-US" sz="2400" dirty="0"/>
              <a:t>Guaranteed Commercial Branch</a:t>
            </a:r>
          </a:p>
        </p:txBody>
      </p:sp>
      <p:sp>
        <p:nvSpPr>
          <p:cNvPr id="4" name="Slide Number Placeholder 3">
            <a:extLst>
              <a:ext uri="{FF2B5EF4-FFF2-40B4-BE49-F238E27FC236}">
                <a16:creationId xmlns:a16="http://schemas.microsoft.com/office/drawing/2014/main" id="{B912B98D-BC0E-47BE-BD3F-D82576DD9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BBDC9799-F263-469B-8186-1E0C2FBB7D01}"/>
              </a:ext>
            </a:extLst>
          </p:cNvPr>
          <p:cNvSpPr>
            <a:spLocks noGrp="1"/>
          </p:cNvSpPr>
          <p:nvPr>
            <p:ph idx="1"/>
          </p:nvPr>
        </p:nvSpPr>
        <p:spPr>
          <a:xfrm>
            <a:off x="168966" y="1828800"/>
            <a:ext cx="12023034" cy="4892049"/>
          </a:xfrm>
        </p:spPr>
        <p:txBody>
          <a:bodyPr/>
          <a:lstStyle/>
          <a:p>
            <a:endParaRPr lang="en-US" dirty="0"/>
          </a:p>
          <a:p>
            <a:pPr marL="0" indent="0">
              <a:buNone/>
            </a:pPr>
            <a:endParaRPr lang="en-US" dirty="0"/>
          </a:p>
          <a:p>
            <a:pPr marL="0" indent="0">
              <a:buNone/>
            </a:pPr>
            <a:endParaRPr lang="en-US" dirty="0"/>
          </a:p>
        </p:txBody>
      </p:sp>
      <p:pic>
        <p:nvPicPr>
          <p:cNvPr id="15" name="Picture 14">
            <a:extLst>
              <a:ext uri="{FF2B5EF4-FFF2-40B4-BE49-F238E27FC236}">
                <a16:creationId xmlns:a16="http://schemas.microsoft.com/office/drawing/2014/main" id="{888C54A0-08FF-4B69-846B-288CD8CF1317}"/>
              </a:ext>
            </a:extLst>
          </p:cNvPr>
          <p:cNvPicPr>
            <a:picLocks noChangeAspect="1"/>
          </p:cNvPicPr>
          <p:nvPr/>
        </p:nvPicPr>
        <p:blipFill>
          <a:blip r:embed="rId3"/>
          <a:stretch>
            <a:fillRect/>
          </a:stretch>
        </p:blipFill>
        <p:spPr>
          <a:xfrm>
            <a:off x="0" y="2258291"/>
            <a:ext cx="12192000" cy="4280621"/>
          </a:xfrm>
          <a:prstGeom prst="rect">
            <a:avLst/>
          </a:prstGeom>
        </p:spPr>
      </p:pic>
    </p:spTree>
    <p:extLst>
      <p:ext uri="{BB962C8B-B14F-4D97-AF65-F5344CB8AC3E}">
        <p14:creationId xmlns:p14="http://schemas.microsoft.com/office/powerpoint/2010/main" val="3938544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a:xfrm>
            <a:off x="503583" y="137151"/>
            <a:ext cx="11184834" cy="1325563"/>
          </a:xfrm>
        </p:spPr>
        <p:txBody>
          <a:bodyPr/>
          <a:lstStyle/>
          <a:p>
            <a:r>
              <a:rPr lang="en-US" sz="4000" dirty="0"/>
              <a:t>Unique Entity Identifier (UEI) – </a:t>
            </a:r>
            <a:r>
              <a:rPr lang="en-US" sz="2400" dirty="0"/>
              <a:t>Guaranteed Commercial Branch</a:t>
            </a:r>
          </a:p>
        </p:txBody>
      </p:sp>
      <p:sp>
        <p:nvSpPr>
          <p:cNvPr id="4" name="Slide Number Placeholder 3">
            <a:extLst>
              <a:ext uri="{FF2B5EF4-FFF2-40B4-BE49-F238E27FC236}">
                <a16:creationId xmlns:a16="http://schemas.microsoft.com/office/drawing/2014/main" id="{B912B98D-BC0E-47BE-BD3F-D82576DD9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Content Placeholder 1">
            <a:extLst>
              <a:ext uri="{FF2B5EF4-FFF2-40B4-BE49-F238E27FC236}">
                <a16:creationId xmlns:a16="http://schemas.microsoft.com/office/drawing/2014/main" id="{F6D1E5C2-EBF4-4FE7-9FE7-AA204D780827}"/>
              </a:ext>
            </a:extLst>
          </p:cNvPr>
          <p:cNvSpPr>
            <a:spLocks noGrp="1"/>
          </p:cNvSpPr>
          <p:nvPr>
            <p:ph idx="1"/>
          </p:nvPr>
        </p:nvSpPr>
        <p:spPr>
          <a:xfrm>
            <a:off x="290945" y="1800225"/>
            <a:ext cx="11665414" cy="4921250"/>
          </a:xfrm>
        </p:spPr>
        <p:txBody>
          <a:bodyPr>
            <a:normAutofit/>
          </a:bodyPr>
          <a:lstStyle/>
          <a:p>
            <a:pPr marL="342900" marR="0" lvl="0" indent="-342900">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UEI will be added to the Borrower and Lender screens in GLS.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UEI is not required for FSA, but if you want to enter it, you will need to select from the list.  The list is generated based on DUNS, Tax ID and address.</a:t>
            </a:r>
          </a:p>
          <a:p>
            <a:pPr marL="342900" marR="0" lvl="0" indent="-342900">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Target Date for implementation is Sept 7th</a:t>
            </a:r>
          </a:p>
          <a:p>
            <a:pPr marL="342900" marR="0" lvl="0" indent="-342900">
              <a:spcBef>
                <a:spcPts val="0"/>
              </a:spcBef>
              <a:spcAft>
                <a:spcPts val="0"/>
              </a:spcAft>
              <a:buFont typeface="Symbol" panose="05050102010706020507" pitchFamily="18" charset="2"/>
              <a:buChar char=""/>
            </a:pPr>
            <a:endParaRPr lang="en-US" sz="24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2400"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EB2E2F91-2EB5-415C-8FB8-A9F3AD244C71}"/>
              </a:ext>
            </a:extLst>
          </p:cNvPr>
          <p:cNvPicPr>
            <a:picLocks noChangeAspect="1"/>
          </p:cNvPicPr>
          <p:nvPr/>
        </p:nvPicPr>
        <p:blipFill>
          <a:blip r:embed="rId3"/>
          <a:stretch>
            <a:fillRect/>
          </a:stretch>
        </p:blipFill>
        <p:spPr>
          <a:xfrm>
            <a:off x="503583" y="3745308"/>
            <a:ext cx="11367652" cy="2273531"/>
          </a:xfrm>
          <a:prstGeom prst="rect">
            <a:avLst/>
          </a:prstGeom>
        </p:spPr>
      </p:pic>
    </p:spTree>
    <p:extLst>
      <p:ext uri="{BB962C8B-B14F-4D97-AF65-F5344CB8AC3E}">
        <p14:creationId xmlns:p14="http://schemas.microsoft.com/office/powerpoint/2010/main" val="37375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a:xfrm>
            <a:off x="503583" y="137151"/>
            <a:ext cx="11184834" cy="1325563"/>
          </a:xfrm>
        </p:spPr>
        <p:txBody>
          <a:bodyPr/>
          <a:lstStyle/>
          <a:p>
            <a:r>
              <a:rPr lang="en-US" sz="4000" dirty="0"/>
              <a:t>GLS Reports </a:t>
            </a:r>
            <a:r>
              <a:rPr lang="en-US" dirty="0"/>
              <a:t>– </a:t>
            </a:r>
            <a:r>
              <a:rPr lang="en-US" sz="2400" dirty="0"/>
              <a:t>Guaranteed Commercial Branch</a:t>
            </a:r>
          </a:p>
        </p:txBody>
      </p:sp>
      <p:sp>
        <p:nvSpPr>
          <p:cNvPr id="4" name="Slide Number Placeholder 3">
            <a:extLst>
              <a:ext uri="{FF2B5EF4-FFF2-40B4-BE49-F238E27FC236}">
                <a16:creationId xmlns:a16="http://schemas.microsoft.com/office/drawing/2014/main" id="{B912B98D-BC0E-47BE-BD3F-D82576DD9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C870405-C83A-4291-8E00-E9632E5FE7DD}"/>
              </a:ext>
            </a:extLst>
          </p:cNvPr>
          <p:cNvSpPr txBox="1"/>
          <p:nvPr/>
        </p:nvSpPr>
        <p:spPr>
          <a:xfrm>
            <a:off x="2567354" y="3552092"/>
            <a:ext cx="5275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ontent Placeholder 1">
            <a:extLst>
              <a:ext uri="{FF2B5EF4-FFF2-40B4-BE49-F238E27FC236}">
                <a16:creationId xmlns:a16="http://schemas.microsoft.com/office/drawing/2014/main" id="{CBF9C6FE-D869-43BB-8DCC-924548533A3E}"/>
              </a:ext>
            </a:extLst>
          </p:cNvPr>
          <p:cNvSpPr>
            <a:spLocks noGrp="1"/>
          </p:cNvSpPr>
          <p:nvPr>
            <p:ph idx="1"/>
          </p:nvPr>
        </p:nvSpPr>
        <p:spPr>
          <a:xfrm>
            <a:off x="503583" y="1796981"/>
            <a:ext cx="11184834" cy="4741931"/>
          </a:xfrm>
        </p:spPr>
        <p:txBody>
          <a:bodyPr>
            <a:noAutofit/>
          </a:bodyPr>
          <a:lstStyle/>
          <a:p>
            <a:pPr marL="0" indent="0">
              <a:buNone/>
            </a:pPr>
            <a:r>
              <a:rPr lang="en-US" sz="2000" b="1" u="sng" dirty="0">
                <a:latin typeface="Times New Roman" panose="02020603050405020304" pitchFamily="18" charset="0"/>
                <a:cs typeface="Times New Roman" panose="02020603050405020304" pitchFamily="18" charset="0"/>
              </a:rPr>
              <a:t>GLS WebFocus reports</a:t>
            </a:r>
          </a:p>
          <a:p>
            <a:r>
              <a:rPr lang="en-US" sz="2000" dirty="0">
                <a:latin typeface="Times New Roman" panose="02020603050405020304" pitchFamily="18" charset="0"/>
                <a:cs typeface="Times New Roman" panose="02020603050405020304" pitchFamily="18" charset="0"/>
              </a:rPr>
              <a:t>Issue # 1: Excel Format Does not work in Edge or Chrome unless you opt to have the report emailed.</a:t>
            </a:r>
          </a:p>
          <a:p>
            <a:r>
              <a:rPr lang="en-US" sz="2000" dirty="0">
                <a:latin typeface="Times New Roman" panose="02020603050405020304" pitchFamily="18" charset="0"/>
                <a:cs typeface="Times New Roman" panose="02020603050405020304" pitchFamily="18" charset="0"/>
              </a:rPr>
              <a:t>Issue # 2: Frequent Credential Validation Requests </a:t>
            </a:r>
          </a:p>
          <a:p>
            <a:r>
              <a:rPr lang="en-US" sz="2000" dirty="0">
                <a:latin typeface="Times New Roman" panose="02020603050405020304" pitchFamily="18" charset="0"/>
                <a:cs typeface="Times New Roman" panose="02020603050405020304" pitchFamily="18" charset="0"/>
              </a:rPr>
              <a:t>Issue #3:  Information not secure notifications</a:t>
            </a:r>
          </a:p>
          <a:p>
            <a:r>
              <a:rPr lang="en-US" sz="2200" b="1" dirty="0">
                <a:latin typeface="Times New Roman" panose="02020603050405020304" pitchFamily="18" charset="0"/>
                <a:cs typeface="Times New Roman" panose="02020603050405020304" pitchFamily="18" charset="0"/>
              </a:rPr>
              <a:t>Temporary Solution: </a:t>
            </a:r>
            <a:r>
              <a:rPr lang="en-US" sz="2200" dirty="0">
                <a:latin typeface="Times New Roman" panose="02020603050405020304" pitchFamily="18" charset="0"/>
                <a:cs typeface="Times New Roman" panose="02020603050405020304" pitchFamily="18" charset="0"/>
              </a:rPr>
              <a:t>In Microsoft Edge: Use the option to “Load in Internet Explorer Mode”.  This is done by clicking on the ellipse (3 dots) in the upper righthand corner of the Edge browser.  Select ‘Settings” and then “Default Browser”. Then click on the ‘Add’ button and enter </a:t>
            </a:r>
            <a:r>
              <a:rPr lang="en-US" sz="2200" dirty="0">
                <a:latin typeface="Times New Roman" panose="02020603050405020304" pitchFamily="18" charset="0"/>
                <a:cs typeface="Times New Roman" panose="02020603050405020304" pitchFamily="18" charset="0"/>
                <a:hlinkClick r:id="rId3"/>
              </a:rPr>
              <a:t>https://gls.sc.egov.usda.gov/default.asp</a:t>
            </a:r>
            <a:r>
              <a:rPr lang="en-US" sz="2200" dirty="0">
                <a:latin typeface="Times New Roman" panose="02020603050405020304" pitchFamily="18" charset="0"/>
                <a:cs typeface="Times New Roman" panose="02020603050405020304" pitchFamily="18" charset="0"/>
              </a:rPr>
              <a:t> to add the GLS site to the list of pages that will automatically open in Internet Explorer mode.  Users will need to update the list of sites every 30 days.</a:t>
            </a:r>
          </a:p>
          <a:p>
            <a:r>
              <a:rPr lang="en-US" sz="2200" b="1" dirty="0">
                <a:latin typeface="Times New Roman" panose="02020603050405020304" pitchFamily="18" charset="0"/>
                <a:cs typeface="Times New Roman" panose="02020603050405020304" pitchFamily="18" charset="0"/>
              </a:rPr>
              <a:t>Long Term Solution: </a:t>
            </a:r>
            <a:r>
              <a:rPr lang="en-US" sz="2200" dirty="0">
                <a:latin typeface="Times New Roman" panose="02020603050405020304" pitchFamily="18" charset="0"/>
                <a:cs typeface="Times New Roman" panose="02020603050405020304" pitchFamily="18" charset="0"/>
              </a:rPr>
              <a:t>We are working on a project with the FSA program staff to convert the GLS reports to a new reporting platform, Tableau. The revised Target Date for implementation is March 2023</a:t>
            </a:r>
            <a:r>
              <a:rPr lang="en-US"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27623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a:xfrm>
            <a:off x="503583" y="137151"/>
            <a:ext cx="11184834" cy="1325563"/>
          </a:xfrm>
        </p:spPr>
        <p:txBody>
          <a:bodyPr/>
          <a:lstStyle/>
          <a:p>
            <a:r>
              <a:rPr lang="en-US" sz="4000" dirty="0"/>
              <a:t>GLS Forms </a:t>
            </a:r>
            <a:r>
              <a:rPr lang="en-US" dirty="0"/>
              <a:t>– </a:t>
            </a:r>
            <a:r>
              <a:rPr lang="en-US" sz="2400" dirty="0"/>
              <a:t>Guaranteed Commercial Branch</a:t>
            </a:r>
          </a:p>
        </p:txBody>
      </p:sp>
      <p:sp>
        <p:nvSpPr>
          <p:cNvPr id="4" name="Slide Number Placeholder 3">
            <a:extLst>
              <a:ext uri="{FF2B5EF4-FFF2-40B4-BE49-F238E27FC236}">
                <a16:creationId xmlns:a16="http://schemas.microsoft.com/office/drawing/2014/main" id="{B912B98D-BC0E-47BE-BD3F-D82576DD9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C870405-C83A-4291-8E00-E9632E5FE7DD}"/>
              </a:ext>
            </a:extLst>
          </p:cNvPr>
          <p:cNvSpPr txBox="1"/>
          <p:nvPr/>
        </p:nvSpPr>
        <p:spPr>
          <a:xfrm>
            <a:off x="2567354" y="3552092"/>
            <a:ext cx="5275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ontent Placeholder 1">
            <a:extLst>
              <a:ext uri="{FF2B5EF4-FFF2-40B4-BE49-F238E27FC236}">
                <a16:creationId xmlns:a16="http://schemas.microsoft.com/office/drawing/2014/main" id="{CBF9C6FE-D869-43BB-8DCC-924548533A3E}"/>
              </a:ext>
            </a:extLst>
          </p:cNvPr>
          <p:cNvSpPr>
            <a:spLocks noGrp="1"/>
          </p:cNvSpPr>
          <p:nvPr>
            <p:ph idx="1"/>
          </p:nvPr>
        </p:nvSpPr>
        <p:spPr>
          <a:xfrm>
            <a:off x="503583" y="1979543"/>
            <a:ext cx="11184834" cy="4741931"/>
          </a:xfrm>
        </p:spPr>
        <p:txBody>
          <a:bodyPr>
            <a:normAutofit/>
          </a:bodyPr>
          <a:lstStyle/>
          <a:p>
            <a:pPr marL="0" indent="0">
              <a:buNone/>
            </a:pPr>
            <a:r>
              <a:rPr lang="en-US" sz="2000" b="1" u="sng" dirty="0">
                <a:latin typeface="Times New Roman" panose="02020603050405020304" pitchFamily="18" charset="0"/>
                <a:cs typeface="Times New Roman" panose="02020603050405020304" pitchFamily="18" charset="0"/>
              </a:rPr>
              <a:t>GLS Data-Filled Forms</a:t>
            </a:r>
          </a:p>
          <a:p>
            <a:r>
              <a:rPr lang="en-US" sz="2000" dirty="0">
                <a:latin typeface="Times New Roman" panose="02020603050405020304" pitchFamily="18" charset="0"/>
                <a:cs typeface="Times New Roman" panose="02020603050405020304" pitchFamily="18" charset="0"/>
              </a:rPr>
              <a:t>FSA 2231: Opens in Microsoft Edge-Internet Explorer mode only. See Temporary Solution below.</a:t>
            </a:r>
          </a:p>
          <a:p>
            <a:r>
              <a:rPr lang="en-US" sz="2000" dirty="0">
                <a:latin typeface="Times New Roman" panose="02020603050405020304" pitchFamily="18" charset="0"/>
                <a:cs typeface="Times New Roman" panose="02020603050405020304" pitchFamily="18" charset="0"/>
              </a:rPr>
              <a:t>FSA 2232: Opens in Microsoft Edge, Google Chrome &amp; Firefox (*For Edge, you will need to exit IE mode)</a:t>
            </a:r>
          </a:p>
          <a:p>
            <a:r>
              <a:rPr lang="en-US" sz="2000" dirty="0">
                <a:latin typeface="Times New Roman" panose="02020603050405020304" pitchFamily="18" charset="0"/>
                <a:cs typeface="Times New Roman" panose="02020603050405020304" pitchFamily="18" charset="0"/>
              </a:rPr>
              <a:t>FSA 2235: Opens in Microsoft Edge, Google Chrome &amp; Firefox (*For Edge, you will need to exit IE mode)</a:t>
            </a:r>
          </a:p>
          <a:p>
            <a:r>
              <a:rPr lang="en-US" sz="2000" dirty="0">
                <a:latin typeface="Times New Roman" panose="02020603050405020304" pitchFamily="18" charset="0"/>
                <a:cs typeface="Times New Roman" panose="02020603050405020304" pitchFamily="18" charset="0"/>
              </a:rPr>
              <a:t>FSA 2254: Opens in Microsoft Edge-Internet Explorer mode only. See Temporary Solution below.</a:t>
            </a:r>
          </a:p>
          <a:p>
            <a:pPr marL="0" indent="0">
              <a:buNone/>
            </a:pPr>
            <a:endParaRPr lang="en-US"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Temporary Solution: </a:t>
            </a:r>
            <a:r>
              <a:rPr lang="en-US" sz="2000" dirty="0">
                <a:latin typeface="Times New Roman" panose="02020603050405020304" pitchFamily="18" charset="0"/>
                <a:cs typeface="Times New Roman" panose="02020603050405020304" pitchFamily="18" charset="0"/>
              </a:rPr>
              <a:t>In Microsoft Edge: Use the option to “Load in Internet Explorer Mode”.  This is done by clicking on the ellipse (3 dots) in the upper righthand corner of the Edge browser.  Select ‘Settings” and then “Default Browser”. Then click on the ‘Add’ button and enter </a:t>
            </a:r>
            <a:r>
              <a:rPr lang="en-US" sz="2000" dirty="0">
                <a:latin typeface="Times New Roman" panose="02020603050405020304" pitchFamily="18" charset="0"/>
                <a:cs typeface="Times New Roman" panose="02020603050405020304" pitchFamily="18" charset="0"/>
                <a:hlinkClick r:id="rId3"/>
              </a:rPr>
              <a:t>https://gls.sc.egov.usda.gov/default.asp</a:t>
            </a:r>
            <a:r>
              <a:rPr lang="en-US" sz="2000" dirty="0">
                <a:latin typeface="Times New Roman" panose="02020603050405020304" pitchFamily="18" charset="0"/>
                <a:cs typeface="Times New Roman" panose="02020603050405020304" pitchFamily="18" charset="0"/>
              </a:rPr>
              <a:t> to add the GLS site to the list of pages that will automatically open in Internet Explorer mode.  Users will need to update the list of sites every 30 days</a:t>
            </a:r>
          </a:p>
        </p:txBody>
      </p:sp>
    </p:spTree>
    <p:extLst>
      <p:ext uri="{BB962C8B-B14F-4D97-AF65-F5344CB8AC3E}">
        <p14:creationId xmlns:p14="http://schemas.microsoft.com/office/powerpoint/2010/main" val="3910268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a:xfrm>
            <a:off x="503583" y="137151"/>
            <a:ext cx="11184834" cy="1325563"/>
          </a:xfrm>
        </p:spPr>
        <p:txBody>
          <a:bodyPr/>
          <a:lstStyle/>
          <a:p>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Quick Reference Guides </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Guaranteed Commercial Branch</a:t>
            </a:r>
            <a:endParaRPr lang="en-US" sz="2400" dirty="0"/>
          </a:p>
        </p:txBody>
      </p:sp>
      <p:sp>
        <p:nvSpPr>
          <p:cNvPr id="4" name="Slide Number Placeholder 3">
            <a:extLst>
              <a:ext uri="{FF2B5EF4-FFF2-40B4-BE49-F238E27FC236}">
                <a16:creationId xmlns:a16="http://schemas.microsoft.com/office/drawing/2014/main" id="{B912B98D-BC0E-47BE-BD3F-D82576DD9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C870405-C83A-4291-8E00-E9632E5FE7DD}"/>
              </a:ext>
            </a:extLst>
          </p:cNvPr>
          <p:cNvSpPr txBox="1"/>
          <p:nvPr/>
        </p:nvSpPr>
        <p:spPr>
          <a:xfrm>
            <a:off x="2567354" y="3552092"/>
            <a:ext cx="5275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ontent Placeholder 1">
            <a:extLst>
              <a:ext uri="{FF2B5EF4-FFF2-40B4-BE49-F238E27FC236}">
                <a16:creationId xmlns:a16="http://schemas.microsoft.com/office/drawing/2014/main" id="{CBF9C6FE-D869-43BB-8DCC-924548533A3E}"/>
              </a:ext>
            </a:extLst>
          </p:cNvPr>
          <p:cNvSpPr>
            <a:spLocks noGrp="1"/>
          </p:cNvSpPr>
          <p:nvPr>
            <p:ph idx="1"/>
          </p:nvPr>
        </p:nvSpPr>
        <p:spPr>
          <a:xfrm>
            <a:off x="235527" y="1856510"/>
            <a:ext cx="11596256" cy="4864340"/>
          </a:xfrm>
        </p:spPr>
        <p:txBody>
          <a:bodyPr>
            <a:normAutofit fontScale="62500" lnSpcReduction="20000"/>
          </a:bodyPr>
          <a:lstStyle/>
          <a:p>
            <a:pPr marL="0" marR="0" indent="0">
              <a:spcBef>
                <a:spcPts val="0"/>
              </a:spcBef>
              <a:spcAft>
                <a:spcPts val="0"/>
              </a:spcAft>
              <a:buNone/>
            </a:pP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The GLS Quick Reference Guides are available at </a:t>
            </a:r>
            <a:r>
              <a:rPr lang="en-US" sz="40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Training (usda.gov)</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under Training Guides and Software User Guides. </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3800" dirty="0">
                <a:effectLst/>
                <a:latin typeface="Times New Roman" panose="02020603050405020304" pitchFamily="18" charset="0"/>
                <a:ea typeface="Times New Roman" panose="02020603050405020304" pitchFamily="18" charset="0"/>
                <a:cs typeface="Times New Roman" panose="02020603050405020304" pitchFamily="18" charset="0"/>
              </a:rPr>
              <a:t>4A-Change in Case Number &amp; Loan Number</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3800" dirty="0">
                <a:effectLst/>
                <a:latin typeface="Times New Roman" panose="02020603050405020304" pitchFamily="18" charset="0"/>
                <a:ea typeface="Times New Roman" panose="02020603050405020304" pitchFamily="18" charset="0"/>
                <a:cs typeface="Times New Roman" panose="02020603050405020304" pitchFamily="18" charset="0"/>
              </a:rPr>
              <a:t>4D-Change in Case Number, Name &amp; Address</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3800" dirty="0">
                <a:effectLst/>
                <a:latin typeface="Times New Roman" panose="02020603050405020304" pitchFamily="18" charset="0"/>
                <a:ea typeface="Times New Roman" panose="02020603050405020304" pitchFamily="18" charset="0"/>
                <a:cs typeface="Times New Roman" panose="02020603050405020304" pitchFamily="18" charset="0"/>
              </a:rPr>
              <a:t>9G-Change in Borrower Mail Code GLS transactions</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3800" dirty="0">
                <a:effectLst/>
                <a:latin typeface="Times New Roman" panose="02020603050405020304" pitchFamily="18" charset="0"/>
                <a:ea typeface="Times New Roman" panose="02020603050405020304" pitchFamily="18" charset="0"/>
                <a:cs typeface="Times New Roman" panose="02020603050405020304" pitchFamily="18" charset="0"/>
              </a:rPr>
              <a:t>Application Authorization Security Management (AASM)</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3800" dirty="0">
                <a:effectLst/>
                <a:latin typeface="Times New Roman" panose="02020603050405020304" pitchFamily="18" charset="0"/>
                <a:ea typeface="Times New Roman" panose="02020603050405020304" pitchFamily="18" charset="0"/>
                <a:cs typeface="Times New Roman" panose="02020603050405020304" pitchFamily="18" charset="0"/>
              </a:rPr>
              <a:t>Guaranteed Farm Loan Systems</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3800" dirty="0">
                <a:effectLst/>
                <a:latin typeface="Times New Roman" panose="02020603050405020304" pitchFamily="18" charset="0"/>
                <a:ea typeface="Times New Roman" panose="02020603050405020304" pitchFamily="18" charset="0"/>
                <a:cs typeface="Times New Roman" panose="02020603050405020304" pitchFamily="18" charset="0"/>
              </a:rPr>
              <a:t>Guaranteed Loan Debt Offsets</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3800" dirty="0">
                <a:effectLst/>
                <a:latin typeface="Times New Roman" panose="02020603050405020304" pitchFamily="18" charset="0"/>
                <a:ea typeface="Times New Roman" panose="02020603050405020304" pitchFamily="18" charset="0"/>
                <a:cs typeface="Times New Roman" panose="02020603050405020304" pitchFamily="18" charset="0"/>
              </a:rPr>
              <a:t>Guaranteed Consolidations</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3800" dirty="0">
                <a:effectLst/>
                <a:latin typeface="Times New Roman" panose="02020603050405020304" pitchFamily="18" charset="0"/>
                <a:ea typeface="Times New Roman" panose="02020603050405020304" pitchFamily="18" charset="0"/>
                <a:cs typeface="Times New Roman" panose="02020603050405020304" pitchFamily="18" charset="0"/>
              </a:rPr>
              <a:t>Guaranteed Loan Closings in GLS</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3800" dirty="0">
                <a:effectLst/>
                <a:latin typeface="Times New Roman" panose="02020603050405020304" pitchFamily="18" charset="0"/>
                <a:ea typeface="Times New Roman" panose="02020603050405020304" pitchFamily="18" charset="0"/>
                <a:cs typeface="Times New Roman" panose="02020603050405020304" pitchFamily="18" charset="0"/>
              </a:rPr>
              <a:t>Guaranteed Lender PAD in GLS</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3800" dirty="0">
                <a:effectLst/>
                <a:latin typeface="Times New Roman" panose="02020603050405020304" pitchFamily="18" charset="0"/>
                <a:ea typeface="Times New Roman" panose="02020603050405020304" pitchFamily="18" charset="0"/>
                <a:cs typeface="Times New Roman" panose="02020603050405020304" pitchFamily="18" charset="0"/>
              </a:rPr>
              <a:t>Guaranteed Loan Restructures in GLS</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3800" dirty="0">
                <a:effectLst/>
                <a:latin typeface="Times New Roman" panose="02020603050405020304" pitchFamily="18" charset="0"/>
                <a:ea typeface="Times New Roman" panose="02020603050405020304" pitchFamily="18" charset="0"/>
                <a:cs typeface="Times New Roman" panose="02020603050405020304" pitchFamily="18" charset="0"/>
              </a:rPr>
              <a:t>Guaranteed Transfers &amp; Assumptions in GLS</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3800" dirty="0">
                <a:effectLst/>
                <a:latin typeface="Times New Roman" panose="02020603050405020304" pitchFamily="18" charset="0"/>
                <a:ea typeface="Times New Roman" panose="02020603050405020304" pitchFamily="18" charset="0"/>
                <a:cs typeface="Times New Roman" panose="02020603050405020304" pitchFamily="18" charset="0"/>
              </a:rPr>
              <a:t>Guaranteed Loan Borrower Adjustments FSA-2247</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3800" dirty="0">
                <a:effectLst/>
                <a:latin typeface="Times New Roman" panose="02020603050405020304" pitchFamily="18" charset="0"/>
                <a:ea typeface="Times New Roman" panose="02020603050405020304" pitchFamily="18" charset="0"/>
                <a:cs typeface="Times New Roman" panose="02020603050405020304" pitchFamily="18" charset="0"/>
              </a:rPr>
              <a:t>EFT for Guaranteed Loans</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3800" dirty="0">
                <a:effectLst/>
                <a:latin typeface="Times New Roman" panose="02020603050405020304" pitchFamily="18" charset="0"/>
                <a:ea typeface="Times New Roman" panose="02020603050405020304" pitchFamily="18" charset="0"/>
                <a:cs typeface="Times New Roman" panose="02020603050405020304" pitchFamily="18" charset="0"/>
              </a:rPr>
              <a:t>LINC for Lenders</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3800" dirty="0">
                <a:effectLst/>
                <a:latin typeface="Times New Roman" panose="02020603050405020304" pitchFamily="18" charset="0"/>
                <a:ea typeface="Times New Roman" panose="02020603050405020304" pitchFamily="18" charset="0"/>
                <a:cs typeface="Times New Roman" panose="02020603050405020304" pitchFamily="18" charset="0"/>
              </a:rPr>
              <a:t>Level 2 eAuth Accounts</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3800" dirty="0">
                <a:effectLst/>
                <a:latin typeface="Times New Roman" panose="02020603050405020304" pitchFamily="18" charset="0"/>
                <a:ea typeface="Times New Roman" panose="02020603050405020304" pitchFamily="18" charset="0"/>
                <a:cs typeface="Times New Roman" panose="02020603050405020304" pitchFamily="18" charset="0"/>
              </a:rPr>
              <a:t>Semi-Annual Status Reports</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0861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341AA2-8BFA-9740-A004-A2F7049CC86F}"/>
              </a:ext>
            </a:extLst>
          </p:cNvPr>
          <p:cNvSpPr>
            <a:spLocks noGrp="1"/>
          </p:cNvSpPr>
          <p:nvPr>
            <p:ph idx="1"/>
          </p:nvPr>
        </p:nvSpPr>
        <p:spPr>
          <a:xfrm>
            <a:off x="263236" y="1842655"/>
            <a:ext cx="11596255" cy="5015345"/>
          </a:xfrm>
        </p:spPr>
        <p:txBody>
          <a:bodyPr>
            <a:normAutofit/>
          </a:bodyPr>
          <a:lstStyle/>
          <a:p>
            <a:pPr marL="285750" indent="-285750">
              <a:spcBef>
                <a:spcPts val="300"/>
              </a:spcBef>
              <a:spcAft>
                <a:spcPts val="300"/>
              </a:spcAft>
            </a:pPr>
            <a:r>
              <a:rPr lang="en-US" sz="2400" b="1" dirty="0">
                <a:latin typeface="Times New Roman" panose="02020603050405020304" pitchFamily="18" charset="0"/>
                <a:cs typeface="Times New Roman" panose="02020603050405020304" pitchFamily="18" charset="0"/>
              </a:rPr>
              <a:t>Loan Closing</a:t>
            </a:r>
          </a:p>
          <a:p>
            <a:pPr marL="742950" lvl="1" indent="-285750">
              <a:spcBef>
                <a:spcPts val="300"/>
              </a:spcBef>
              <a:spcAft>
                <a:spcPts val="300"/>
              </a:spcAft>
            </a:pPr>
            <a:r>
              <a:rPr lang="en-US" sz="2400" dirty="0">
                <a:latin typeface="Times New Roman" panose="02020603050405020304" pitchFamily="18" charset="0"/>
                <a:cs typeface="Times New Roman" panose="02020603050405020304" pitchFamily="18" charset="0"/>
              </a:rPr>
              <a:t>Please be sure to include the correct advance amount when processing a loan closing in GLS.  This will help reduce errors on the Status Reports.</a:t>
            </a:r>
          </a:p>
          <a:p>
            <a:pPr marL="742950" lvl="1" indent="-285750">
              <a:spcBef>
                <a:spcPts val="300"/>
              </a:spcBef>
              <a:spcAft>
                <a:spcPts val="300"/>
              </a:spcAft>
            </a:pPr>
            <a:r>
              <a:rPr lang="en-US" sz="2400" dirty="0">
                <a:latin typeface="Times New Roman" panose="02020603050405020304" pitchFamily="18" charset="0"/>
                <a:cs typeface="Times New Roman" panose="02020603050405020304" pitchFamily="18" charset="0"/>
              </a:rPr>
              <a:t>The Maturity Date and Period of Advances entered on the Loan Closing should reflect the entire term of the Line-of-Credit.</a:t>
            </a:r>
          </a:p>
          <a:p>
            <a:pPr marL="742950" lvl="1" indent="-285750">
              <a:spcBef>
                <a:spcPts val="300"/>
              </a:spcBef>
              <a:spcAft>
                <a:spcPts val="300"/>
              </a:spcAft>
            </a:pPr>
            <a:endParaRPr lang="en-US" sz="2400" dirty="0">
              <a:latin typeface="Times New Roman" panose="02020603050405020304" pitchFamily="18" charset="0"/>
              <a:cs typeface="Times New Roman" panose="02020603050405020304" pitchFamily="18" charset="0"/>
            </a:endParaRPr>
          </a:p>
          <a:p>
            <a:pPr marL="285750" indent="-285750">
              <a:spcBef>
                <a:spcPts val="300"/>
              </a:spcBef>
              <a:spcAft>
                <a:spcPts val="300"/>
              </a:spcAft>
            </a:pPr>
            <a:r>
              <a:rPr lang="en-US" sz="2400" b="1" dirty="0">
                <a:latin typeface="Times New Roman" panose="02020603050405020304" pitchFamily="18" charset="0"/>
                <a:cs typeface="Times New Roman" panose="02020603050405020304" pitchFamily="18" charset="0"/>
              </a:rPr>
              <a:t>Loan Restructures</a:t>
            </a:r>
          </a:p>
          <a:p>
            <a:pPr marL="742950" lvl="1" indent="-285750">
              <a:spcBef>
                <a:spcPts val="300"/>
              </a:spcBef>
              <a:spcAft>
                <a:spcPts val="300"/>
              </a:spcAft>
            </a:pPr>
            <a:r>
              <a:rPr lang="en-US" sz="2400" dirty="0">
                <a:latin typeface="Times New Roman" panose="02020603050405020304" pitchFamily="18" charset="0"/>
                <a:cs typeface="Times New Roman" panose="02020603050405020304" pitchFamily="18" charset="0"/>
              </a:rPr>
              <a:t>Form FSA-2249 is required any time the lender restructures the loan, even if the lender is just extending the Maturity Date. The lender can also restructure to adjust the interest rates.</a:t>
            </a:r>
          </a:p>
          <a:p>
            <a:pPr marL="742950" lvl="1" indent="-285750">
              <a:spcBef>
                <a:spcPts val="300"/>
              </a:spcBef>
              <a:spcAft>
                <a:spcPts val="300"/>
              </a:spcAft>
            </a:pPr>
            <a:r>
              <a:rPr lang="en-US" sz="2400" dirty="0">
                <a:latin typeface="Times New Roman" panose="02020603050405020304" pitchFamily="18" charset="0"/>
                <a:cs typeface="Times New Roman" panose="02020603050405020304" pitchFamily="18" charset="0"/>
              </a:rPr>
              <a:t>Once a Line-of-Credit (LOC) is restructured, the lender can no longer advance additional funds  </a:t>
            </a:r>
          </a:p>
          <a:p>
            <a:pPr marL="742950" lvl="1" indent="-285750">
              <a:spcBef>
                <a:spcPts val="300"/>
              </a:spcBef>
              <a:spcAft>
                <a:spcPts val="300"/>
              </a:spcAft>
            </a:pPr>
            <a:r>
              <a:rPr lang="en-US" sz="2400" dirty="0">
                <a:latin typeface="Times New Roman" panose="02020603050405020304" pitchFamily="18" charset="0"/>
                <a:cs typeface="Times New Roman" panose="02020603050405020304" pitchFamily="18" charset="0"/>
              </a:rPr>
              <a:t>When submitting Form 2249, please be sure to complete the full form, items 1-13.</a:t>
            </a:r>
            <a:endParaRPr lang="en-US" sz="2400" b="1" dirty="0">
              <a:latin typeface="Times New Roman" panose="02020603050405020304" pitchFamily="18" charset="0"/>
              <a:cs typeface="Times New Roman" panose="02020603050405020304" pitchFamily="18" charset="0"/>
            </a:endParaRPr>
          </a:p>
          <a:p>
            <a:pPr marL="0" indent="0">
              <a:spcBef>
                <a:spcPts val="300"/>
              </a:spcBef>
              <a:spcAft>
                <a:spcPts val="300"/>
              </a:spcAft>
              <a:buNone/>
            </a:pPr>
            <a:endParaRPr lang="en-US" sz="1900" b="1" dirty="0"/>
          </a:p>
        </p:txBody>
      </p:sp>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a:xfrm>
            <a:off x="503583" y="137151"/>
            <a:ext cx="11184834" cy="1325563"/>
          </a:xfrm>
        </p:spPr>
        <p:txBody>
          <a:bodyPr/>
          <a:lstStyle/>
          <a:p>
            <a:r>
              <a:rPr lang="en-US" sz="4000" dirty="0"/>
              <a:t>Reminders </a:t>
            </a:r>
            <a:r>
              <a:rPr lang="en-US" dirty="0"/>
              <a:t>– </a:t>
            </a:r>
            <a:r>
              <a:rPr lang="en-US" sz="2400" dirty="0"/>
              <a:t>Guaranteed Commercial Branch</a:t>
            </a:r>
          </a:p>
        </p:txBody>
      </p:sp>
      <p:sp>
        <p:nvSpPr>
          <p:cNvPr id="4" name="Slide Number Placeholder 3">
            <a:extLst>
              <a:ext uri="{FF2B5EF4-FFF2-40B4-BE49-F238E27FC236}">
                <a16:creationId xmlns:a16="http://schemas.microsoft.com/office/drawing/2014/main" id="{B912B98D-BC0E-47BE-BD3F-D82576DD9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BAFDC-492D-CB4D-B02A-4A44B4604C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93146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18071</TotalTime>
  <Words>4152</Words>
  <Application>Microsoft Office PowerPoint</Application>
  <PresentationFormat>Widescreen</PresentationFormat>
  <Paragraphs>365</Paragraphs>
  <Slides>32</Slides>
  <Notes>31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32</vt:i4>
      </vt:variant>
    </vt:vector>
  </HeadingPairs>
  <TitlesOfParts>
    <vt:vector size="41" baseType="lpstr">
      <vt:lpstr>Arial</vt:lpstr>
      <vt:lpstr>Calibri</vt:lpstr>
      <vt:lpstr>Calibri Light</vt:lpstr>
      <vt:lpstr>Courier New</vt:lpstr>
      <vt:lpstr>Symbol</vt:lpstr>
      <vt:lpstr>Times New Roman</vt:lpstr>
      <vt:lpstr>Wingdings</vt:lpstr>
      <vt:lpstr>1_Office Theme</vt:lpstr>
      <vt:lpstr>Office Theme</vt:lpstr>
      <vt:lpstr>Rural Development Business Center – Servicing &amp; Asset Management Office </vt:lpstr>
      <vt:lpstr>Contact Information – Guaranteed Commercial Branch (GCB)</vt:lpstr>
      <vt:lpstr>GLS Race/Ethnicity/Gender Changes – Guaranteed Commercial Branch</vt:lpstr>
      <vt:lpstr>GLS Borrower Page: Race/Ethnicity/Gender Changes – Guaranteed Commercial Branch</vt:lpstr>
      <vt:lpstr>Unique Entity Identifier (UEI) – Guaranteed Commercial Branch</vt:lpstr>
      <vt:lpstr>GLS Reports – Guaranteed Commercial Branch</vt:lpstr>
      <vt:lpstr>GLS Forms – Guaranteed Commercial Branch</vt:lpstr>
      <vt:lpstr>Quick Reference Guides – Guaranteed Commercial Branch</vt:lpstr>
      <vt:lpstr>Reminders – Guaranteed Commercial Branch</vt:lpstr>
      <vt:lpstr>Reminders (cont.) – Guaranteed Commercial Branch</vt:lpstr>
      <vt:lpstr>Reminders (cont.) – Guaranteed Commercial Branch</vt:lpstr>
      <vt:lpstr>PowerPoint Presentation</vt:lpstr>
      <vt:lpstr>Lender Interactive Network Connection (LINC) – Guaranteed Commercial Branch</vt:lpstr>
      <vt:lpstr>eAuthentication (eAuth) Account Setup– Guaranteed Commercial Branch</vt:lpstr>
      <vt:lpstr>Application Authorization Security Management(AASM)– Guaranteed Commercial Branch</vt:lpstr>
      <vt:lpstr>Lender Interactive Network Connection (LINC) – Guaranteed Commercial Branch</vt:lpstr>
      <vt:lpstr>Lender Interactive Network Connection (LINC) cont. – Guaranteed Commercial Branch</vt:lpstr>
      <vt:lpstr>Lender Interactive Network Connection (LINC) cont. – Guaranteed Commercial Branch</vt:lpstr>
      <vt:lpstr>Lender Interactive Network Connection (LINC) cont. – Guaranteed Commercial Branch</vt:lpstr>
      <vt:lpstr>Lender Interactive Network Connection (LINC) cont. – Guaranteed Commercial Branch</vt:lpstr>
      <vt:lpstr>Additional Status Report Features – Guaranteed Commercial Branch</vt:lpstr>
      <vt:lpstr>Lender Interactive Network Connection (LINC) cont. – Guaranteed Commercial Branch</vt:lpstr>
      <vt:lpstr>Lender Interactive Network Connection (LINC) cont. – Guaranteed Commercial Branch</vt:lpstr>
      <vt:lpstr>PowerPoint Presentation</vt:lpstr>
      <vt:lpstr>Servicing Office</vt:lpstr>
      <vt:lpstr>Servicing Office</vt:lpstr>
      <vt:lpstr>Overview of the Farm Loan Branch (FLB)</vt:lpstr>
      <vt:lpstr>Overview of the Farm Loan Branch (FLB) – Cont.</vt:lpstr>
      <vt:lpstr>Farm Loan Portfolio Stats as of  March 31, 2022</vt:lpstr>
      <vt:lpstr>FY22 Outreach Initiatives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Rural Development Business Center – Servicing &amp; Asset Management Office</dc:title>
  <dc:creator>Sachs, Sharon - RD, National Office</dc:creator>
  <cp:lastModifiedBy>Herink, Ben - FSA, Lincoln, NE</cp:lastModifiedBy>
  <cp:revision>62</cp:revision>
  <dcterms:created xsi:type="dcterms:W3CDTF">2022-05-18T19:47:48Z</dcterms:created>
  <dcterms:modified xsi:type="dcterms:W3CDTF">2022-06-27T15:25:51Z</dcterms:modified>
</cp:coreProperties>
</file>