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556" r:id="rId5"/>
    <p:sldId id="557" r:id="rId6"/>
    <p:sldId id="589" r:id="rId7"/>
    <p:sldId id="571" r:id="rId8"/>
    <p:sldId id="590" r:id="rId9"/>
    <p:sldId id="591" r:id="rId10"/>
    <p:sldId id="592" r:id="rId11"/>
    <p:sldId id="593" r:id="rId12"/>
    <p:sldId id="594" r:id="rId13"/>
    <p:sldId id="595" r:id="rId14"/>
    <p:sldId id="596" r:id="rId15"/>
    <p:sldId id="597" r:id="rId16"/>
    <p:sldId id="588" r:id="rId17"/>
    <p:sldId id="577" r:id="rId18"/>
    <p:sldId id="578" r:id="rId1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4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C. Venable, Ph.D." initials="JCV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FF"/>
    <a:srgbClr val="2683C6"/>
    <a:srgbClr val="FFC000"/>
    <a:srgbClr val="000000"/>
    <a:srgbClr val="56C2EB"/>
    <a:srgbClr val="0E5772"/>
    <a:srgbClr val="FF0000"/>
    <a:srgbClr val="33CC33"/>
    <a:srgbClr val="27CE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80" y="64"/>
      </p:cViewPr>
      <p:guideLst>
        <p:guide orient="horz" pos="4124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sdagcc-my.sharepoint.com/personal/joice_trout_usda_gov/Documents/Desktop/FSA%20Info/Copy%20of%20OBS%20Several%20Occs%20including%201165s%20and%20457s%205%20yrs%20v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Onboard Strength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4551377150730631E-2"/>
          <c:y val="0.29316285673628217"/>
          <c:w val="0.95037220843672454"/>
          <c:h val="0.60176244419904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'1165 OBS_Attrition'!$N$40:$N$41</c:f>
              <c:strCache>
                <c:ptCount val="2"/>
                <c:pt idx="0">
                  <c:v>GS 12 &amp; below</c:v>
                </c:pt>
              </c:strCache>
            </c:strRef>
          </c:tx>
          <c:spPr>
            <a:solidFill>
              <a:schemeClr val="accent3">
                <a:shade val="58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'1165 OBS_Attrition'!$M$42:$M$46</c:f>
              <c:strCache>
                <c:ptCount val="5"/>
                <c:pt idx="0">
                  <c:v>FY2017</c:v>
                </c:pt>
                <c:pt idx="1">
                  <c:v>FY2018</c:v>
                </c:pt>
                <c:pt idx="2">
                  <c:v>FY2019</c:v>
                </c:pt>
                <c:pt idx="3">
                  <c:v>FY2020</c:v>
                </c:pt>
                <c:pt idx="4">
                  <c:v>FY2021</c:v>
                </c:pt>
              </c:strCache>
              <c:extLst/>
            </c:strRef>
          </c:cat>
          <c:val>
            <c:numRef>
              <c:f>'1165 OBS_Attrition'!$N$42:$N$46</c:f>
              <c:numCache>
                <c:formatCode>0%</c:formatCode>
                <c:ptCount val="5"/>
                <c:pt idx="0">
                  <c:v>0.94360902255639101</c:v>
                </c:pt>
                <c:pt idx="1">
                  <c:v>0.94263565891472867</c:v>
                </c:pt>
                <c:pt idx="2">
                  <c:v>0.94557823129251706</c:v>
                </c:pt>
                <c:pt idx="3">
                  <c:v>0.94748358862144422</c:v>
                </c:pt>
                <c:pt idx="4">
                  <c:v>0.94302410518626734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760-428E-9D84-47A4138FED26}"/>
            </c:ext>
          </c:extLst>
        </c:ser>
        <c:ser>
          <c:idx val="2"/>
          <c:order val="2"/>
          <c:tx>
            <c:strRef>
              <c:f>'1165 OBS_Attrition'!$P$40:$P$41</c:f>
              <c:strCache>
                <c:ptCount val="2"/>
                <c:pt idx="0">
                  <c:v>GS 13 &amp; above</c:v>
                </c:pt>
              </c:strCache>
            </c:strRef>
          </c:tx>
          <c:spPr>
            <a:solidFill>
              <a:schemeClr val="accent3">
                <a:tint val="86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5.9955100336280244E-2"/>
                      <c:h val="8.41741458174115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760-428E-9D84-47A4138FED2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'1165 OBS_Attrition'!$M$42:$M$46</c:f>
              <c:strCache>
                <c:ptCount val="5"/>
                <c:pt idx="0">
                  <c:v>FY2017</c:v>
                </c:pt>
                <c:pt idx="1">
                  <c:v>FY2018</c:v>
                </c:pt>
                <c:pt idx="2">
                  <c:v>FY2019</c:v>
                </c:pt>
                <c:pt idx="3">
                  <c:v>FY2020</c:v>
                </c:pt>
                <c:pt idx="4">
                  <c:v>FY2021</c:v>
                </c:pt>
              </c:strCache>
              <c:extLst/>
            </c:strRef>
          </c:cat>
          <c:val>
            <c:numRef>
              <c:f>'1165 OBS_Attrition'!$P$42:$P$46</c:f>
              <c:numCache>
                <c:formatCode>0%</c:formatCode>
                <c:ptCount val="5"/>
                <c:pt idx="0">
                  <c:v>5.6000000000000001E-2</c:v>
                </c:pt>
                <c:pt idx="1">
                  <c:v>5.5813953488372092E-2</c:v>
                </c:pt>
                <c:pt idx="2">
                  <c:v>5.2910052910052907E-2</c:v>
                </c:pt>
                <c:pt idx="3">
                  <c:v>5.1057622173595912E-2</c:v>
                </c:pt>
                <c:pt idx="4">
                  <c:v>5.6245434623813005E-2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A760-428E-9D84-47A4138FED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201090623"/>
        <c:axId val="201081887"/>
        <c:extLst/>
      </c:bar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090623"/>
        <c:axId val="201081887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'1165 OBS_Attrition'!$O$40:$O$41</c15:sqref>
                        </c15:formulaRef>
                      </c:ext>
                    </c:extLst>
                    <c:strCache>
                      <c:ptCount val="2"/>
                      <c:pt idx="0">
                        <c:v>GS 12 &amp; below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shade val="86000"/>
                      </a:schemeClr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circle"/>
                  <c:size val="5"/>
                  <c:spPr>
                    <a:solidFill>
                      <a:schemeClr val="accent3">
                        <a:shade val="86000"/>
                      </a:schemeClr>
                    </a:solidFill>
                    <a:ln w="9525">
                      <a:solidFill>
                        <a:schemeClr val="accent3">
                          <a:shade val="86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-1.5177832919768404E-2"/>
                        <c:y val="-5.6562685962173676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3-A760-428E-9D84-47A4138FED26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'1165 OBS_Attrition'!$M$42:$M$46</c15:sqref>
                        </c15:formulaRef>
                      </c:ext>
                    </c:extLst>
                    <c:strCache>
                      <c:ptCount val="5"/>
                      <c:pt idx="0">
                        <c:v>FY2017</c:v>
                      </c:pt>
                      <c:pt idx="1">
                        <c:v>FY2018</c:v>
                      </c:pt>
                      <c:pt idx="2">
                        <c:v>FY2019</c:v>
                      </c:pt>
                      <c:pt idx="3">
                        <c:v>FY2020</c:v>
                      </c:pt>
                      <c:pt idx="4">
                        <c:v>FY2021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'1165 OBS_Attrition'!$O$42:$O$46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0.8728813559322034</c:v>
                      </c:pt>
                      <c:pt idx="1">
                        <c:v>0.9173553719008265</c:v>
                      </c:pt>
                      <c:pt idx="2">
                        <c:v>0.92727272727272725</c:v>
                      </c:pt>
                      <c:pt idx="3">
                        <c:v>0.96116504854368934</c:v>
                      </c:pt>
                      <c:pt idx="4">
                        <c:v>0.91851851851851851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A760-428E-9D84-47A4138FED26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'1165 OBS_Attrition'!$Q$40:$Q$41</c15:sqref>
                        </c15:formulaRef>
                      </c:ext>
                    </c:extLst>
                    <c:strCache>
                      <c:ptCount val="2"/>
                      <c:pt idx="0">
                        <c:v>GS 13 &amp; above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tint val="58000"/>
                      </a:schemeClr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circle"/>
                  <c:size val="5"/>
                  <c:spPr>
                    <a:solidFill>
                      <a:schemeClr val="accent3">
                        <a:tint val="58000"/>
                      </a:schemeClr>
                    </a:solidFill>
                    <a:ln w="9525">
                      <a:solidFill>
                        <a:schemeClr val="accent3">
                          <a:tint val="58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-5.940946282461757E-3"/>
                        <c:y val="-3.8191744680646192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5-A760-428E-9D84-47A4138FED26}"/>
                      </c:ext>
                    </c:extLst>
                  </c:dLbl>
                  <c:dLbl>
                    <c:idx val="1"/>
                    <c:layout>
                      <c:manualLayout>
                        <c:x val="-5.4429028815368846E-3"/>
                        <c:y val="-5.3477589987891795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6-A760-428E-9D84-47A4138FED26}"/>
                      </c:ext>
                    </c:extLst>
                  </c:dLbl>
                  <c:dLbl>
                    <c:idx val="2"/>
                    <c:layout>
                      <c:manualLayout>
                        <c:x val="-1.0779082177161153E-2"/>
                        <c:y val="-5.042042092644259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7-A760-428E-9D84-47A4138FED26}"/>
                      </c:ext>
                    </c:extLst>
                  </c:dLbl>
                  <c:dLbl>
                    <c:idx val="3"/>
                    <c:layout>
                      <c:manualLayout>
                        <c:x val="-1.0779082177161153E-2"/>
                        <c:y val="-5.6534759049340785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8-A760-428E-9D84-47A4138FED26}"/>
                      </c:ext>
                    </c:extLst>
                  </c:dLbl>
                  <c:dLbl>
                    <c:idx val="4"/>
                    <c:layout>
                      <c:manualLayout>
                        <c:x val="-9.0003557452863741E-3"/>
                        <c:y val="-5.042042092644259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9-A760-428E-9D84-47A4138FED26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'1165 OBS_Attrition'!$M$42:$M$46</c15:sqref>
                        </c15:formulaRef>
                      </c:ext>
                    </c:extLst>
                    <c:strCache>
                      <c:ptCount val="5"/>
                      <c:pt idx="0">
                        <c:v>FY2017</c:v>
                      </c:pt>
                      <c:pt idx="1">
                        <c:v>FY2018</c:v>
                      </c:pt>
                      <c:pt idx="2">
                        <c:v>FY2019</c:v>
                      </c:pt>
                      <c:pt idx="3">
                        <c:v>FY2020</c:v>
                      </c:pt>
                      <c:pt idx="4">
                        <c:v>FY2021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'1165 OBS_Attrition'!$Q$42:$Q$46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0.1271186440677966</c:v>
                      </c:pt>
                      <c:pt idx="1">
                        <c:v>8.2644628099173556E-2</c:v>
                      </c:pt>
                      <c:pt idx="2">
                        <c:v>7.2727272727272724E-2</c:v>
                      </c:pt>
                      <c:pt idx="3">
                        <c:v>3.8834951456310676E-2</c:v>
                      </c:pt>
                      <c:pt idx="4">
                        <c:v>8.1481481481481488E-2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A760-428E-9D84-47A4138FED26}"/>
                  </c:ext>
                </c:extLst>
              </c15:ser>
            </c15:filteredLineSeries>
          </c:ext>
        </c:extLst>
      </c:lineChart>
      <c:catAx>
        <c:axId val="20109062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081887"/>
        <c:crosses val="autoZero"/>
        <c:auto val="1"/>
        <c:lblAlgn val="ctr"/>
        <c:lblOffset val="100"/>
        <c:noMultiLvlLbl val="0"/>
      </c:catAx>
      <c:valAx>
        <c:axId val="201081887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201090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5819441928076E-2"/>
          <c:y val="3.6628498806372797E-2"/>
          <c:w val="0.18432526829626461"/>
          <c:h val="0.180832056626405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C17504-7503-46B4-9505-4FCC969EDA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/>
              <a:t>McAllister &amp; Quinn System Overview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5A403B-DF0A-4C78-B997-4C7E169F02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2F4FDA7-73FE-42C9-8385-13B734F8A1C5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48EFE0-0AC3-4068-8373-F9038292F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/>
              <a:t>Dartmouth College, Nov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48F3CC-4CF5-4742-8362-D66634F5E7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4B9FDF4-D850-49AE-8EE0-F9E62A457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1925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/>
              <a:t>McAllister &amp; Quinn System Overview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5B0C9A9-9DC2-4010-96CF-36FAB7B6BCB5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/>
              <a:t>Dartmouth College, Nov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F73133C-55AF-49B7-B4D8-621C4476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6018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 with image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McAllister &amp; Quinn System Overview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Dartmouth College, Nov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133C-55AF-49B7-B4D8-621C447639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22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Simple</a:t>
            </a:r>
            <a:r>
              <a:rPr lang="en-US" b="0" baseline="0" dirty="0"/>
              <a:t> Bullet Point </a:t>
            </a:r>
            <a:r>
              <a:rPr lang="en-US" b="0" baseline="0"/>
              <a:t>Slide example</a:t>
            </a:r>
            <a:endParaRPr lang="en-US" b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McAllister &amp; Quinn System Overview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Dartmouth College, Nov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133C-55AF-49B7-B4D8-621C447639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75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Simple</a:t>
            </a:r>
            <a:r>
              <a:rPr lang="en-US" b="0" baseline="0" dirty="0"/>
              <a:t> Bullet Point </a:t>
            </a:r>
            <a:r>
              <a:rPr lang="en-US" b="0" baseline="0"/>
              <a:t>Slide example</a:t>
            </a:r>
            <a:endParaRPr lang="en-US" b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McAllister &amp; Quinn System Overview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Dartmouth College, Nov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133C-55AF-49B7-B4D8-621C447639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27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Simple</a:t>
            </a:r>
            <a:r>
              <a:rPr lang="en-US" b="0" baseline="0" dirty="0"/>
              <a:t> Bullet Point </a:t>
            </a:r>
            <a:r>
              <a:rPr lang="en-US" b="0" baseline="0"/>
              <a:t>Slide example</a:t>
            </a:r>
            <a:endParaRPr lang="en-US" b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McAllister &amp; Quinn System Overview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Dartmouth College, Nov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133C-55AF-49B7-B4D8-621C447639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90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Simple</a:t>
            </a:r>
            <a:r>
              <a:rPr lang="en-US" b="0" baseline="0" dirty="0"/>
              <a:t> Bullet Point </a:t>
            </a:r>
            <a:r>
              <a:rPr lang="en-US" b="0" baseline="0"/>
              <a:t>Slide example</a:t>
            </a:r>
            <a:endParaRPr lang="en-US" b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McAllister &amp; Quinn System Overview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Dartmouth College, Nov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133C-55AF-49B7-B4D8-621C447639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68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Questions?</a:t>
            </a:r>
            <a:r>
              <a:rPr lang="en-US" baseline="0" dirty="0"/>
              <a:t> Slide Draft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McAllister &amp; Quinn System Overview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Dartmouth College, Nov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133C-55AF-49B7-B4D8-621C447639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22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Ending Slide Draft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McAllister &amp; Quinn System Overview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Dartmouth College, Nov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133C-55AF-49B7-B4D8-621C4476396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2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 with image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McAllister &amp; Quinn System Overview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Dartmouth College, Nov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133C-55AF-49B7-B4D8-621C447639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22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Simple</a:t>
            </a:r>
            <a:r>
              <a:rPr lang="en-US" b="0" baseline="0" dirty="0"/>
              <a:t> Bullet Point </a:t>
            </a:r>
            <a:r>
              <a:rPr lang="en-US" b="0" baseline="0"/>
              <a:t>Slide example</a:t>
            </a:r>
            <a:endParaRPr lang="en-US" b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McAllister &amp; Quinn System Overview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Dartmouth College, Nov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133C-55AF-49B7-B4D8-621C447639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54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Simple</a:t>
            </a:r>
            <a:r>
              <a:rPr lang="en-US" b="0" baseline="0" dirty="0"/>
              <a:t> Bullet Point </a:t>
            </a:r>
            <a:r>
              <a:rPr lang="en-US" b="0" baseline="0"/>
              <a:t>Slide example</a:t>
            </a:r>
            <a:endParaRPr lang="en-US" b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McAllister &amp; Quinn System Overview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Dartmouth College, Nov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133C-55AF-49B7-B4D8-621C447639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42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Simple</a:t>
            </a:r>
            <a:r>
              <a:rPr lang="en-US" b="0" baseline="0" dirty="0"/>
              <a:t> Bullet Point </a:t>
            </a:r>
            <a:r>
              <a:rPr lang="en-US" b="0" baseline="0"/>
              <a:t>Slide example</a:t>
            </a:r>
            <a:endParaRPr lang="en-US" b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McAllister &amp; Quinn System Overview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Dartmouth College, Nov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133C-55AF-49B7-B4D8-621C447639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10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Simple</a:t>
            </a:r>
            <a:r>
              <a:rPr lang="en-US" b="0" baseline="0" dirty="0"/>
              <a:t> Bullet Point </a:t>
            </a:r>
            <a:r>
              <a:rPr lang="en-US" b="0" baseline="0"/>
              <a:t>Slide example</a:t>
            </a:r>
            <a:endParaRPr lang="en-US" b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McAllister &amp; Quinn System Overview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Dartmouth College, Nov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133C-55AF-49B7-B4D8-621C447639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12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Simple</a:t>
            </a:r>
            <a:r>
              <a:rPr lang="en-US" b="0" baseline="0" dirty="0"/>
              <a:t> Bullet Point </a:t>
            </a:r>
            <a:r>
              <a:rPr lang="en-US" b="0" baseline="0"/>
              <a:t>Slide example</a:t>
            </a:r>
            <a:endParaRPr lang="en-US" b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McAllister &amp; Quinn System Overview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Dartmouth College, Nov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133C-55AF-49B7-B4D8-621C447639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89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Simple</a:t>
            </a:r>
            <a:r>
              <a:rPr lang="en-US" b="0" baseline="0" dirty="0"/>
              <a:t> Bullet Point </a:t>
            </a:r>
            <a:r>
              <a:rPr lang="en-US" b="0" baseline="0"/>
              <a:t>Slide example</a:t>
            </a:r>
            <a:endParaRPr lang="en-US" b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McAllister &amp; Quinn System Overview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Dartmouth College, Nov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133C-55AF-49B7-B4D8-621C447639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41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Simple</a:t>
            </a:r>
            <a:r>
              <a:rPr lang="en-US" b="0" baseline="0" dirty="0"/>
              <a:t> Bullet Point </a:t>
            </a:r>
            <a:r>
              <a:rPr lang="en-US" b="0" baseline="0"/>
              <a:t>Slide example</a:t>
            </a:r>
            <a:endParaRPr lang="en-US" b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McAllister &amp; Quinn System Overview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Dartmouth College, Nov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133C-55AF-49B7-B4D8-621C447639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37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B7899-608E-4767-B51D-C7DB1EAE84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499195"/>
            <a:ext cx="12192000" cy="1542929"/>
          </a:xfrm>
          <a:solidFill>
            <a:schemeClr val="accent1">
              <a:lumMod val="75000"/>
            </a:schemeClr>
          </a:solidFill>
        </p:spPr>
        <p:txBody>
          <a:bodyPr lIns="1005840" anchor="b">
            <a:normAutofit/>
          </a:bodyPr>
          <a:lstStyle>
            <a:lvl1pPr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defRPr sz="440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60EF8-9AD0-4618-8471-A35B3C931C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3038501"/>
            <a:ext cx="12192000" cy="2426638"/>
          </a:xfrm>
          <a:solidFill>
            <a:schemeClr val="accent1">
              <a:lumMod val="75000"/>
            </a:schemeClr>
          </a:solidFill>
        </p:spPr>
        <p:txBody>
          <a:bodyPr lIns="1005840">
            <a:noAutofit/>
          </a:bodyPr>
          <a:lstStyle>
            <a:lvl1pPr marL="0" indent="0" algn="l">
              <a:lnSpc>
                <a:spcPct val="100000"/>
              </a:lnSpc>
              <a:spcAft>
                <a:spcPts val="1000"/>
              </a:spcAft>
              <a:buNone/>
              <a:defRPr sz="240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presentation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AC7F8-7CFB-4B66-BB4D-E90BD8136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2A67BC-B00A-4E34-B610-53F0B1665733}" type="datetime1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D349C-1C92-4E1E-B946-B0437C470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0AA63-2804-4026-8B0A-F3B2CAD7D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61843B-9E59-4C94-B8FC-7D551C99E66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6680D7-AD03-41CC-B83C-55938726A0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74" y="242888"/>
            <a:ext cx="3662160" cy="9144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0AFDD2-85B4-4D64-87DB-75705570E424}"/>
              </a:ext>
            </a:extLst>
          </p:cNvPr>
          <p:cNvCxnSpPr/>
          <p:nvPr userDrawn="1"/>
        </p:nvCxnSpPr>
        <p:spPr>
          <a:xfrm>
            <a:off x="838200" y="2371068"/>
            <a:ext cx="0" cy="11483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C3C2AD7-B6F6-4CD4-99D3-55E27945F7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80988" y="242888"/>
            <a:ext cx="2370138" cy="9144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3787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6019F-AE4A-4FDB-A493-8093C993D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52115-D1D8-4D68-A3B4-150E47AE2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3C83B-D05A-4A42-BF85-0FAF62C34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3BE985-872E-48B3-9FE6-C93F3A4F1B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B0F568-20F1-4DB7-B097-33D0D1E09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3E1B64-DED1-4A0D-B100-F62C4B74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758F6-3969-44B2-BC4C-3D6050BFC8D7}" type="datetime1">
              <a:rPr lang="en-US" smtClean="0"/>
              <a:t>6/28/2022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953804-04A1-4F08-9719-2E8EF9D1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AE2AC3-9F60-4209-A2DB-37F4EB417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BB5F14-0EC3-4A0D-9C79-553D99EECE37}"/>
              </a:ext>
            </a:extLst>
          </p:cNvPr>
          <p:cNvSpPr txBox="1"/>
          <p:nvPr userDrawn="1"/>
        </p:nvSpPr>
        <p:spPr>
          <a:xfrm>
            <a:off x="0" y="978"/>
            <a:ext cx="12192000" cy="365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100" spc="100" baseline="0"/>
              <a:t>www.jm-aq.com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7380269-F5E1-4AA0-9E27-E586341531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1296"/>
            <a:ext cx="3790950" cy="365125"/>
          </a:xfrm>
          <a:solidFill>
            <a:schemeClr val="accent1">
              <a:lumMod val="75000"/>
            </a:schemeClr>
          </a:solidFill>
        </p:spPr>
        <p:txBody>
          <a:bodyPr lIns="365760" anchor="ctr" anchorCtr="0">
            <a:noAutofit/>
          </a:bodyPr>
          <a:lstStyle>
            <a:lvl1pPr marL="0" indent="0">
              <a:buNone/>
              <a:defRPr lang="en-US" sz="1100" kern="1200" spc="1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BREADCRUMB</a:t>
            </a:r>
          </a:p>
        </p:txBody>
      </p:sp>
    </p:spTree>
    <p:extLst>
      <p:ext uri="{BB962C8B-B14F-4D97-AF65-F5344CB8AC3E}">
        <p14:creationId xmlns:p14="http://schemas.microsoft.com/office/powerpoint/2010/main" val="304089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DDDCD-4882-4715-B7E6-5A5154094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BAF3A0-25AC-449B-B79B-B01329372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AA93-FA55-4CC2-9985-15966809C79F}" type="datetime1">
              <a:rPr lang="en-US" smtClean="0"/>
              <a:t>6/28/2022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2B82E1-7746-4B66-A08F-5B6666669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C9BDF-EEA1-4929-9E04-809BED64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60262D-E27D-4D95-A80B-C6A088EC3B99}"/>
              </a:ext>
            </a:extLst>
          </p:cNvPr>
          <p:cNvSpPr txBox="1"/>
          <p:nvPr userDrawn="1"/>
        </p:nvSpPr>
        <p:spPr>
          <a:xfrm>
            <a:off x="0" y="978"/>
            <a:ext cx="12192000" cy="365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100" spc="100" baseline="0"/>
              <a:t>www.jm-aq.com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4E32510-73FF-4242-B39F-72CD96A6EE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1296"/>
            <a:ext cx="3790950" cy="365125"/>
          </a:xfrm>
          <a:solidFill>
            <a:schemeClr val="accent1">
              <a:lumMod val="75000"/>
            </a:schemeClr>
          </a:solidFill>
        </p:spPr>
        <p:txBody>
          <a:bodyPr lIns="365760" anchor="ctr" anchorCtr="0">
            <a:noAutofit/>
          </a:bodyPr>
          <a:lstStyle>
            <a:lvl1pPr marL="0" indent="0">
              <a:buNone/>
              <a:defRPr lang="en-US" sz="1100" kern="1200" spc="1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BREADCRUMB</a:t>
            </a:r>
          </a:p>
        </p:txBody>
      </p:sp>
    </p:spTree>
    <p:extLst>
      <p:ext uri="{BB962C8B-B14F-4D97-AF65-F5344CB8AC3E}">
        <p14:creationId xmlns:p14="http://schemas.microsoft.com/office/powerpoint/2010/main" val="3489546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F7CA19-3BBB-4566-9A80-A61D96DF9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1CAC-45DB-4077-9B29-2B9785D514CD}" type="datetime1">
              <a:rPr lang="en-US" smtClean="0"/>
              <a:t>6/28/2022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782DB9-9564-495A-B56C-C6C55099D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4941F-916D-471E-BF06-2663EC9F5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9D1246-684C-40B4-9084-18A5731373B5}"/>
              </a:ext>
            </a:extLst>
          </p:cNvPr>
          <p:cNvSpPr txBox="1"/>
          <p:nvPr userDrawn="1"/>
        </p:nvSpPr>
        <p:spPr>
          <a:xfrm>
            <a:off x="0" y="978"/>
            <a:ext cx="12192000" cy="365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100" spc="100" baseline="0"/>
              <a:t>www.jm-aq.com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D667C50-1F35-4996-A3A4-B264220607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1296"/>
            <a:ext cx="3790950" cy="365125"/>
          </a:xfrm>
          <a:solidFill>
            <a:schemeClr val="accent1">
              <a:lumMod val="75000"/>
            </a:schemeClr>
          </a:solidFill>
        </p:spPr>
        <p:txBody>
          <a:bodyPr lIns="365760" anchor="ctr" anchorCtr="0">
            <a:noAutofit/>
          </a:bodyPr>
          <a:lstStyle>
            <a:lvl1pPr marL="0" indent="0">
              <a:buNone/>
              <a:defRPr lang="en-US" sz="1100" kern="1200" spc="1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BREADCRUMB</a:t>
            </a:r>
          </a:p>
        </p:txBody>
      </p:sp>
    </p:spTree>
    <p:extLst>
      <p:ext uri="{BB962C8B-B14F-4D97-AF65-F5344CB8AC3E}">
        <p14:creationId xmlns:p14="http://schemas.microsoft.com/office/powerpoint/2010/main" val="2939166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DE9C5-337B-437D-8FB7-FC3717AB2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20DE3-EA6F-477F-AA3D-3D0731725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7175AD-2039-464E-B93A-B229F5879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CA6AD-55E0-470A-897D-784581F24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5868-862A-44AD-B4A1-77B96281BFF8}" type="datetime1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D6C88-3100-4D69-93F1-EE058BB17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CE7FB-DB5D-4BA9-8343-6BEAD0E6C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22BE9F-A037-4BA3-94DB-ACFC692C323A}"/>
              </a:ext>
            </a:extLst>
          </p:cNvPr>
          <p:cNvSpPr txBox="1"/>
          <p:nvPr userDrawn="1"/>
        </p:nvSpPr>
        <p:spPr>
          <a:xfrm>
            <a:off x="0" y="978"/>
            <a:ext cx="12192000" cy="365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100" spc="100" baseline="0"/>
              <a:t>www.jm-aq.com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A1B96B59-5A72-4352-BB66-6CEECCB95B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1296"/>
            <a:ext cx="3790950" cy="365125"/>
          </a:xfrm>
          <a:solidFill>
            <a:schemeClr val="accent1">
              <a:lumMod val="75000"/>
            </a:schemeClr>
          </a:solidFill>
        </p:spPr>
        <p:txBody>
          <a:bodyPr lIns="365760" anchor="ctr" anchorCtr="0">
            <a:noAutofit/>
          </a:bodyPr>
          <a:lstStyle>
            <a:lvl1pPr marL="0" indent="0">
              <a:buNone/>
              <a:defRPr lang="en-US" sz="1100" kern="1200" spc="1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BREADCRUMB</a:t>
            </a:r>
          </a:p>
        </p:txBody>
      </p:sp>
    </p:spTree>
    <p:extLst>
      <p:ext uri="{BB962C8B-B14F-4D97-AF65-F5344CB8AC3E}">
        <p14:creationId xmlns:p14="http://schemas.microsoft.com/office/powerpoint/2010/main" val="794458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FF7BB-479A-4129-88F6-B9774625E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E7F1D6-E671-4668-B2B3-77ADE577F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988BFC-034A-4ADD-B4E6-EDF5B2464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959A9D-EE3B-4F79-9476-D172B3108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25E4-7D9F-4AA0-AE03-B1827894E79B}" type="datetime1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CAB64-4276-47C5-9256-6AD81BDCD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A12C4-B301-4D4A-915A-190491A9C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505E02-426B-42A9-9F01-A2D7D71935D0}"/>
              </a:ext>
            </a:extLst>
          </p:cNvPr>
          <p:cNvSpPr txBox="1"/>
          <p:nvPr userDrawn="1"/>
        </p:nvSpPr>
        <p:spPr>
          <a:xfrm>
            <a:off x="0" y="978"/>
            <a:ext cx="12192000" cy="365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100" spc="100" baseline="0"/>
              <a:t>www.jm-aq.com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A34282F8-45D2-4A28-A77D-2171866F63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1296"/>
            <a:ext cx="3790950" cy="365125"/>
          </a:xfrm>
          <a:solidFill>
            <a:schemeClr val="accent1">
              <a:lumMod val="75000"/>
            </a:schemeClr>
          </a:solidFill>
        </p:spPr>
        <p:txBody>
          <a:bodyPr lIns="365760" anchor="ctr" anchorCtr="0">
            <a:noAutofit/>
          </a:bodyPr>
          <a:lstStyle>
            <a:lvl1pPr marL="0" indent="0">
              <a:buNone/>
              <a:defRPr lang="en-US" sz="1100" kern="1200" spc="1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BREADCRUMB</a:t>
            </a:r>
          </a:p>
        </p:txBody>
      </p:sp>
    </p:spTree>
    <p:extLst>
      <p:ext uri="{BB962C8B-B14F-4D97-AF65-F5344CB8AC3E}">
        <p14:creationId xmlns:p14="http://schemas.microsoft.com/office/powerpoint/2010/main" val="2882008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77AB9-02E8-4819-96D0-91178F262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ADE65-35F7-4F60-9E60-AF7F2CAE1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04549-5779-4407-A266-B2FEDABB8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9CD4-21C0-4A7C-9E85-E6D11E4B09A2}" type="datetime1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43020-D15B-4F3D-A35F-AA8E2A010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E3E8B-54F1-4629-A05B-28E3CCC3D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843B-9E59-4C94-B8FC-7D551C99E6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EED131-F89E-4C6F-8F2C-0EFDE7DB6C63}"/>
              </a:ext>
            </a:extLst>
          </p:cNvPr>
          <p:cNvSpPr txBox="1"/>
          <p:nvPr userDrawn="1"/>
        </p:nvSpPr>
        <p:spPr>
          <a:xfrm>
            <a:off x="0" y="978"/>
            <a:ext cx="12192000" cy="365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100" spc="100" baseline="0"/>
              <a:t>www.jm-aq.com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392ADC0-F05C-431F-B5B9-F936A1CD36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1296"/>
            <a:ext cx="3790950" cy="365125"/>
          </a:xfrm>
          <a:solidFill>
            <a:schemeClr val="accent1">
              <a:lumMod val="75000"/>
            </a:schemeClr>
          </a:solidFill>
        </p:spPr>
        <p:txBody>
          <a:bodyPr lIns="365760" anchor="ctr" anchorCtr="0">
            <a:noAutofit/>
          </a:bodyPr>
          <a:lstStyle>
            <a:lvl1pPr marL="0" indent="0">
              <a:buNone/>
              <a:defRPr lang="en-US" sz="1100" kern="1200" spc="1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BREADCRUMB</a:t>
            </a:r>
          </a:p>
        </p:txBody>
      </p:sp>
    </p:spTree>
    <p:extLst>
      <p:ext uri="{BB962C8B-B14F-4D97-AF65-F5344CB8AC3E}">
        <p14:creationId xmlns:p14="http://schemas.microsoft.com/office/powerpoint/2010/main" val="136064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34357A-7915-4CA8-B00A-80ABC09DEA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BF519A-E7E6-4C6A-B4E0-FB22790DC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F6994-5B29-4E31-8585-C7B2BBE87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DDFB-89E8-4C44-A682-3FBFC1CB5D3E}" type="datetime1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6C29A-C6D4-482F-8753-B1AEEC2D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90B25-FB72-45CF-9B06-8B6EB764F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843B-9E59-4C94-B8FC-7D551C99E6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DAC036-2400-48F6-B2B2-0945C2E4CA14}"/>
              </a:ext>
            </a:extLst>
          </p:cNvPr>
          <p:cNvSpPr txBox="1"/>
          <p:nvPr userDrawn="1"/>
        </p:nvSpPr>
        <p:spPr>
          <a:xfrm>
            <a:off x="0" y="978"/>
            <a:ext cx="12192000" cy="365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100" spc="100" baseline="0"/>
              <a:t>www.jm-aq.com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7E31F21-FBE6-4509-B1CF-7EC4FCAC2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1296"/>
            <a:ext cx="3790950" cy="365125"/>
          </a:xfrm>
          <a:solidFill>
            <a:schemeClr val="accent1">
              <a:lumMod val="75000"/>
            </a:schemeClr>
          </a:solidFill>
        </p:spPr>
        <p:txBody>
          <a:bodyPr lIns="365760" anchor="ctr" anchorCtr="0">
            <a:noAutofit/>
          </a:bodyPr>
          <a:lstStyle>
            <a:lvl1pPr marL="0" indent="0">
              <a:buNone/>
              <a:defRPr lang="en-US" sz="1100" kern="1200" spc="1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BREADCRUMB</a:t>
            </a:r>
          </a:p>
        </p:txBody>
      </p:sp>
    </p:spTree>
    <p:extLst>
      <p:ext uri="{BB962C8B-B14F-4D97-AF65-F5344CB8AC3E}">
        <p14:creationId xmlns:p14="http://schemas.microsoft.com/office/powerpoint/2010/main" val="1556920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686CEB-AD87-4180-A786-27960B75D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BA6C-EAFE-4C12-A7A9-D66C6625488A}" type="datetime1">
              <a:rPr lang="en-US" smtClean="0"/>
              <a:t>6/28/2022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C0FFEB-9E3E-40EE-9C8C-247DD63BF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D2859E-6A1B-4F68-935B-52A65F4D2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0EE02B-68CA-4CF7-8E67-BBFDCD6D5E56}"/>
              </a:ext>
            </a:extLst>
          </p:cNvPr>
          <p:cNvSpPr txBox="1"/>
          <p:nvPr userDrawn="1"/>
        </p:nvSpPr>
        <p:spPr>
          <a:xfrm>
            <a:off x="0" y="1885580"/>
            <a:ext cx="12192000" cy="26581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tIns="731520" rtlCol="0" anchor="ctr" anchorCtr="1">
            <a:no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sz="1400" b="0" i="0" u="none" strike="noStrike" kern="1200" cap="none" spc="1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1030 15th Street, NW, Suite 590 West | Washington, DC 20005</a:t>
            </a:r>
            <a:br>
              <a:rPr kumimoji="0" lang="en-US" sz="1400" b="0" i="0" u="none" strike="noStrike" kern="1200" cap="none" spc="1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en-US" sz="1400" b="0" i="0" u="none" strike="noStrike" kern="1200" cap="none" spc="1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(202) 296-2741 | www.jm-aq.com</a:t>
            </a:r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11" name="Picture 10" descr="logotype-only-mcallister-quinn-white.eps">
            <a:extLst>
              <a:ext uri="{FF2B5EF4-FFF2-40B4-BE49-F238E27FC236}">
                <a16:creationId xmlns:a16="http://schemas.microsoft.com/office/drawing/2014/main" id="{B255CB44-F410-445A-88C6-AD2AFC9BFB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5" t="33033" r="12978" b="44045"/>
          <a:stretch/>
        </p:blipFill>
        <p:spPr>
          <a:xfrm>
            <a:off x="3774356" y="2481079"/>
            <a:ext cx="4643287" cy="94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43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8B77-890E-40EB-95ED-072A4C5C8299}" type="datetime1">
              <a:rPr lang="en-US" smtClean="0"/>
              <a:pPr/>
              <a:t>6/28/2022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/>
              <a:t>| </a:t>
            </a:r>
            <a:fld id="{9761843B-9E59-4C94-B8FC-7D551C99E66D}" type="slidenum">
              <a:rPr lang="en-US" smtClean="0"/>
              <a:pPr marL="228600" indent="-228600">
                <a:buFont typeface="+mj-lt"/>
                <a:buAutoNum type="arabicPeriod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7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0ED50-4E93-435C-B848-E1A41100D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spc="8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A32AA-5F38-4AC9-A7DB-1D91BBE5C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8514"/>
            <a:ext cx="10515600" cy="4638449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31D93-2D59-4F35-A4D4-CB601D7A6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FAB68BE-9113-40E4-BB48-ACED1ED755A1}" type="datetime1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7170C-82E4-49B8-83A7-70B5001D5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4D61-C6C7-4C1C-BFA5-F1A893362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5BF0D7-1D4C-4BBB-AD22-DE700C3AF5C7}"/>
              </a:ext>
            </a:extLst>
          </p:cNvPr>
          <p:cNvSpPr txBox="1"/>
          <p:nvPr userDrawn="1"/>
        </p:nvSpPr>
        <p:spPr>
          <a:xfrm>
            <a:off x="0" y="978"/>
            <a:ext cx="12192000" cy="365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10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www.jm-aq.com</a:t>
            </a:r>
            <a:endParaRPr lang="en-US" sz="110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A5CC67F-890E-4190-9CAB-D3908CA3B3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296"/>
            <a:ext cx="3790950" cy="365125"/>
          </a:xfrm>
          <a:solidFill>
            <a:schemeClr val="accent1">
              <a:lumMod val="75000"/>
            </a:schemeClr>
          </a:solidFill>
        </p:spPr>
        <p:txBody>
          <a:bodyPr lIns="365760" anchor="ctr" anchorCtr="0">
            <a:noAutofit/>
          </a:bodyPr>
          <a:lstStyle>
            <a:lvl1pPr marL="0" indent="0">
              <a:buNone/>
              <a:defRPr sz="1100" spc="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BREADCRUMB</a:t>
            </a:r>
          </a:p>
        </p:txBody>
      </p:sp>
    </p:spTree>
    <p:extLst>
      <p:ext uri="{BB962C8B-B14F-4D97-AF65-F5344CB8AC3E}">
        <p14:creationId xmlns:p14="http://schemas.microsoft.com/office/powerpoint/2010/main" val="193242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23604A-BBB4-4D83-93AE-9B7F5C4DD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9761-9020-480B-92D1-320CF0A96A3B}" type="datetime1">
              <a:rPr lang="en-US" smtClean="0"/>
              <a:t>6/28/2022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4355C9-5AAE-4DBF-B8A0-6CE657273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4F28E-A1D9-484B-BA70-1992A037A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9B4DDF-962F-4AE2-B662-7F1403F54095}"/>
              </a:ext>
            </a:extLst>
          </p:cNvPr>
          <p:cNvSpPr txBox="1"/>
          <p:nvPr userDrawn="1"/>
        </p:nvSpPr>
        <p:spPr>
          <a:xfrm>
            <a:off x="0" y="978"/>
            <a:ext cx="12192000" cy="365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100" spc="100" baseline="0">
                <a:latin typeface="Arial" panose="020B0604020202020204" pitchFamily="34" charset="0"/>
                <a:cs typeface="Arial" panose="020B0604020202020204" pitchFamily="34" charset="0"/>
              </a:rPr>
              <a:t>www.jm-aq.com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C14EF8AE-AAEE-487B-8675-1E14ABCFF7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1296"/>
            <a:ext cx="3790950" cy="365125"/>
          </a:xfrm>
          <a:solidFill>
            <a:schemeClr val="accent1">
              <a:lumMod val="75000"/>
            </a:schemeClr>
          </a:solidFill>
        </p:spPr>
        <p:txBody>
          <a:bodyPr lIns="365760" anchor="ctr" anchorCtr="0">
            <a:noAutofit/>
          </a:bodyPr>
          <a:lstStyle>
            <a:lvl1pPr marL="0" indent="0">
              <a:buNone/>
              <a:defRPr sz="1100" spc="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BREADCRUMB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3F382ED-C41C-4E86-A3E8-2505E5D7FA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038600" y="1095929"/>
            <a:ext cx="7763540" cy="5081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3D389A-BF21-4F37-8088-9BE6DFACA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60176"/>
            <a:ext cx="3790951" cy="5760720"/>
          </a:xfrm>
          <a:solidFill>
            <a:schemeClr val="accent1">
              <a:lumMod val="50000"/>
            </a:schemeClr>
          </a:solidFill>
        </p:spPr>
        <p:txBody>
          <a:bodyPr vert="horz" lIns="365760" tIns="45720" rIns="365760" bIns="45720" rtlCol="0" anchor="ctr">
            <a:noAutofit/>
          </a:bodyPr>
          <a:lstStyle>
            <a:lvl1pPr>
              <a:def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Use this space to describe text, chart, graph (analysis, findings)</a:t>
            </a:r>
          </a:p>
        </p:txBody>
      </p:sp>
    </p:spTree>
    <p:extLst>
      <p:ext uri="{BB962C8B-B14F-4D97-AF65-F5344CB8AC3E}">
        <p14:creationId xmlns:p14="http://schemas.microsoft.com/office/powerpoint/2010/main" val="256007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B9F28-17A0-4DB8-B378-6DD71B90C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1050" y="416797"/>
            <a:ext cx="3790950" cy="5760720"/>
          </a:xfrm>
          <a:solidFill>
            <a:schemeClr val="accent1">
              <a:lumMod val="50000"/>
            </a:schemeClr>
          </a:solidFill>
        </p:spPr>
        <p:txBody>
          <a:bodyPr vert="horz" lIns="365760" tIns="45720" rIns="365760" bIns="45720" rtlCol="0" anchor="ctr">
            <a:noAutofit/>
          </a:bodyPr>
          <a:lstStyle>
            <a:lvl1pPr>
              <a:def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Use this space to describe text, chart, graph (analysis, findings)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23604A-BBB4-4D83-93AE-9B7F5C4DD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17B4-BA2C-4B5E-B89C-D608324E2411}" type="datetime1">
              <a:rPr lang="en-US" smtClean="0"/>
              <a:t>6/28/2022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4355C9-5AAE-4DBF-B8A0-6CE657273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4F28E-A1D9-484B-BA70-1992A037A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9B4DDF-962F-4AE2-B662-7F1403F54095}"/>
              </a:ext>
            </a:extLst>
          </p:cNvPr>
          <p:cNvSpPr txBox="1"/>
          <p:nvPr userDrawn="1"/>
        </p:nvSpPr>
        <p:spPr>
          <a:xfrm>
            <a:off x="0" y="978"/>
            <a:ext cx="12192000" cy="365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100" spc="100" baseline="0">
                <a:latin typeface="Arial" panose="020B0604020202020204" pitchFamily="34" charset="0"/>
                <a:cs typeface="Arial" panose="020B0604020202020204" pitchFamily="34" charset="0"/>
              </a:rPr>
              <a:t>www.jm-aq.com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C14EF8AE-AAEE-487B-8675-1E14ABCFF7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1296"/>
            <a:ext cx="3790950" cy="365125"/>
          </a:xfrm>
          <a:solidFill>
            <a:schemeClr val="accent1">
              <a:lumMod val="75000"/>
            </a:schemeClr>
          </a:solidFill>
        </p:spPr>
        <p:txBody>
          <a:bodyPr lIns="365760" anchor="ctr" anchorCtr="0">
            <a:noAutofit/>
          </a:bodyPr>
          <a:lstStyle>
            <a:lvl1pPr marL="0" indent="0">
              <a:buNone/>
              <a:defRPr lang="en-US" sz="1100" kern="1200" spc="1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BREADCRUMB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3F382ED-C41C-4E86-A3E8-2505E5D7FA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7314" y="1095929"/>
            <a:ext cx="7666086" cy="5081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314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Tea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23604A-BBB4-4D83-93AE-9B7F5C4DD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526A-3D03-4BD3-8C6D-E3A98979E66A}" type="datetime1">
              <a:rPr lang="en-US" smtClean="0"/>
              <a:t>6/28/2022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4355C9-5AAE-4DBF-B8A0-6CE657273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4F28E-A1D9-484B-BA70-1992A037A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9B4DDF-962F-4AE2-B662-7F1403F54095}"/>
              </a:ext>
            </a:extLst>
          </p:cNvPr>
          <p:cNvSpPr txBox="1"/>
          <p:nvPr userDrawn="1"/>
        </p:nvSpPr>
        <p:spPr>
          <a:xfrm>
            <a:off x="0" y="978"/>
            <a:ext cx="12192000" cy="365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100" spc="100" baseline="0"/>
              <a:t>www.jm-aq.com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C14EF8AE-AAEE-487B-8675-1E14ABCFF7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1296"/>
            <a:ext cx="3790950" cy="365125"/>
          </a:xfrm>
          <a:solidFill>
            <a:schemeClr val="accent1">
              <a:lumMod val="75000"/>
            </a:schemeClr>
          </a:solidFill>
        </p:spPr>
        <p:txBody>
          <a:bodyPr lIns="365760" anchor="ctr" anchorCtr="0">
            <a:noAutofit/>
          </a:bodyPr>
          <a:lstStyle>
            <a:lvl1pPr marL="0" indent="0">
              <a:buNone/>
              <a:defRPr lang="en-US" sz="1100" kern="1200" spc="1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BREADCRUMB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3F382ED-C41C-4E86-A3E8-2505E5D7FA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038599" y="2362344"/>
            <a:ext cx="3822639" cy="381517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F43379BF-0ED5-444C-B8E2-3A35F9EDEB6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034449" y="2362345"/>
            <a:ext cx="3878890" cy="381517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856E0B2-D7B4-4334-93F2-E1598454ECC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38599" y="1020314"/>
            <a:ext cx="1280160" cy="12801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4900E61F-644C-4471-B4C3-BF73A0477A5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34449" y="1020314"/>
            <a:ext cx="1280160" cy="12801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3173520-6822-4BC8-B087-FEDB47BF22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36345" y="1020314"/>
            <a:ext cx="2424893" cy="128016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3AD15425-0C4B-4601-9DD0-4AA8F1D6F7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32195" y="1020314"/>
            <a:ext cx="2481144" cy="128016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6AA9930-3FE5-45E0-B5B9-562F6856AD70}"/>
              </a:ext>
            </a:extLst>
          </p:cNvPr>
          <p:cNvSpPr txBox="1">
            <a:spLocks/>
          </p:cNvSpPr>
          <p:nvPr userDrawn="1"/>
        </p:nvSpPr>
        <p:spPr>
          <a:xfrm>
            <a:off x="0" y="416795"/>
            <a:ext cx="3790951" cy="57607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365760" tIns="45720" rIns="36576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kern="1200" spc="1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Use this space to describe text, chart, graph (analysis, findings)</a:t>
            </a:r>
          </a:p>
        </p:txBody>
      </p:sp>
    </p:spTree>
    <p:extLst>
      <p:ext uri="{BB962C8B-B14F-4D97-AF65-F5344CB8AC3E}">
        <p14:creationId xmlns:p14="http://schemas.microsoft.com/office/powerpoint/2010/main" val="3725442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Team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B9F28-17A0-4DB8-B378-6DD71B90C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426266"/>
            <a:ext cx="3790950" cy="5760720"/>
          </a:xfrm>
          <a:solidFill>
            <a:schemeClr val="accent1">
              <a:lumMod val="50000"/>
            </a:schemeClr>
          </a:solidFill>
        </p:spPr>
        <p:txBody>
          <a:bodyPr lIns="365760">
            <a:no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Use this space to describe photos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23604A-BBB4-4D83-93AE-9B7F5C4DD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4521-24C8-4A09-BEF5-FCC117830491}" type="datetime1">
              <a:rPr lang="en-US" smtClean="0"/>
              <a:t>6/28/2022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4355C9-5AAE-4DBF-B8A0-6CE657273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4F28E-A1D9-484B-BA70-1992A037A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3F382ED-C41C-4E86-A3E8-2505E5D7FA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46501" y="1180206"/>
            <a:ext cx="6473074" cy="100584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856E0B2-D7B4-4334-93F2-E1598454ECC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38599" y="637536"/>
            <a:ext cx="1280160" cy="10058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3173520-6822-4BC8-B087-FEDB47BF22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46501" y="637536"/>
            <a:ext cx="6473074" cy="4572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BABF2CA2-9D8C-4648-8C11-F6DC839284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458889" y="2993471"/>
            <a:ext cx="6473074" cy="100584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CBF6721F-DB99-4BBD-A9AA-96463DEDA7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050987" y="2450801"/>
            <a:ext cx="1280160" cy="10058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748EE067-EDFF-4994-988C-8D8395A39F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58889" y="2450801"/>
            <a:ext cx="6473074" cy="4572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2" name="Content Placeholder 11">
            <a:extLst>
              <a:ext uri="{FF2B5EF4-FFF2-40B4-BE49-F238E27FC236}">
                <a16:creationId xmlns:a16="http://schemas.microsoft.com/office/drawing/2014/main" id="{8A153DA1-FEC8-416F-8CFC-EF58E17BC1D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58889" y="4857155"/>
            <a:ext cx="6473074" cy="100584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3F6E5947-B26C-4935-9541-A91B6F9B7C2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050987" y="4314485"/>
            <a:ext cx="1280160" cy="10058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15D60874-4EBA-4D00-B05E-3E359C91AA7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58889" y="4314485"/>
            <a:ext cx="6473074" cy="4572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F8D6EE-6229-446F-AEA8-7B9B7E8A3932}"/>
              </a:ext>
            </a:extLst>
          </p:cNvPr>
          <p:cNvSpPr txBox="1"/>
          <p:nvPr userDrawn="1"/>
        </p:nvSpPr>
        <p:spPr>
          <a:xfrm>
            <a:off x="0" y="978"/>
            <a:ext cx="12192000" cy="365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100" spc="100" baseline="0"/>
              <a:t>www.jm-aq.com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6C563B18-FD05-427B-8023-761345FA90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1296"/>
            <a:ext cx="3790950" cy="365125"/>
          </a:xfrm>
          <a:solidFill>
            <a:schemeClr val="accent1">
              <a:lumMod val="75000"/>
            </a:schemeClr>
          </a:solidFill>
        </p:spPr>
        <p:txBody>
          <a:bodyPr lIns="365760" anchor="ctr" anchorCtr="0">
            <a:noAutofit/>
          </a:bodyPr>
          <a:lstStyle>
            <a:lvl1pPr marL="0" indent="0">
              <a:buNone/>
              <a:defRPr lang="en-US" sz="1100" kern="1200" spc="1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BREADCRUMB</a:t>
            </a:r>
          </a:p>
        </p:txBody>
      </p:sp>
    </p:spTree>
    <p:extLst>
      <p:ext uri="{BB962C8B-B14F-4D97-AF65-F5344CB8AC3E}">
        <p14:creationId xmlns:p14="http://schemas.microsoft.com/office/powerpoint/2010/main" val="988379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DE6A6-5570-491E-95AE-D1824BAC9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276350"/>
            <a:ext cx="12192000" cy="3286125"/>
          </a:xfrm>
          <a:solidFill>
            <a:schemeClr val="accent1">
              <a:lumMod val="75000"/>
            </a:schemeClr>
          </a:solidFill>
        </p:spPr>
        <p:txBody>
          <a:bodyPr lIns="822960" anchor="ctr" anchorCtr="0">
            <a:noAutofit/>
          </a:bodyPr>
          <a:lstStyle>
            <a:lvl1pPr>
              <a:defRPr sz="2800" spc="8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INSERT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33960-0DFE-4F07-966C-243F017FF3A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8674" y="3209132"/>
            <a:ext cx="11363325" cy="1500187"/>
          </a:xfrm>
        </p:spPr>
        <p:txBody>
          <a:bodyPr>
            <a:normAutofit/>
          </a:bodyPr>
          <a:lstStyle>
            <a:lvl1pPr marL="0" indent="0">
              <a:buNone/>
              <a:defRPr sz="200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insert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86555-D5EB-4492-8D91-9FA9BB81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1C22-EFBB-4D2D-8DB8-C4457602A342}" type="datetime1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C04C-C98C-466C-8C8D-BCFA250E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53656-4A52-4AA6-89FE-12946C1CD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39C895-13A6-4AD6-85F4-9D84848892CA}"/>
              </a:ext>
            </a:extLst>
          </p:cNvPr>
          <p:cNvCxnSpPr/>
          <p:nvPr userDrawn="1"/>
        </p:nvCxnSpPr>
        <p:spPr>
          <a:xfrm>
            <a:off x="646814" y="2551821"/>
            <a:ext cx="0" cy="11483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16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66AA8-A6AB-467E-92C0-1C11C7E75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C1865-E507-401D-8327-4492CBD66F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23804-14CD-4D0B-9106-104AAEF1D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CFE50-A9AF-4748-BCD5-26A80BF32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ABB7-BEF0-4326-B538-FE7CD7BF992D}" type="datetime1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C6431-B5E7-4A9A-9DF6-1AC869AA2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97B35E-6F08-4A56-A9DF-A968C1F76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9761843B-9E59-4C94-B8FC-7D551C99E6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50415A-4658-42D8-84B3-C2FF8C9BB9A0}"/>
              </a:ext>
            </a:extLst>
          </p:cNvPr>
          <p:cNvSpPr txBox="1"/>
          <p:nvPr userDrawn="1"/>
        </p:nvSpPr>
        <p:spPr>
          <a:xfrm>
            <a:off x="0" y="978"/>
            <a:ext cx="12192000" cy="365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100" spc="100" baseline="0"/>
              <a:t>www.jm-aq.com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EDE7F70-7AF3-4AC7-910A-0207FD9E04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1296"/>
            <a:ext cx="3790950" cy="365125"/>
          </a:xfrm>
          <a:solidFill>
            <a:schemeClr val="accent1">
              <a:lumMod val="75000"/>
            </a:schemeClr>
          </a:solidFill>
        </p:spPr>
        <p:txBody>
          <a:bodyPr lIns="365760" anchor="ctr" anchorCtr="0">
            <a:noAutofit/>
          </a:bodyPr>
          <a:lstStyle>
            <a:lvl1pPr marL="0" indent="0">
              <a:buNone/>
              <a:defRPr lang="en-US" sz="1100" kern="1200" spc="1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BREADCRUMB</a:t>
            </a:r>
          </a:p>
        </p:txBody>
      </p:sp>
    </p:spTree>
    <p:extLst>
      <p:ext uri="{BB962C8B-B14F-4D97-AF65-F5344CB8AC3E}">
        <p14:creationId xmlns:p14="http://schemas.microsoft.com/office/powerpoint/2010/main" val="406553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1A97E7-5C43-4BB9-9D36-CF4D473BA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E931D-B469-4073-BA74-0D1695C99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5ED88-EA58-4F4C-B538-20CDB4783F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728B77-890E-40EB-95ED-072A4C5C8299}" type="datetime1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64524-A377-4098-904F-0922C8059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7F54C-870B-4B99-B220-59BE1F47F2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indent="-228600">
              <a:buFont typeface="+mj-lt"/>
              <a:buAutoNum type="arabicPeriod"/>
            </a:pPr>
            <a:r>
              <a:rPr lang="en-US"/>
              <a:t>| </a:t>
            </a:r>
            <a:fld id="{9761843B-9E59-4C94-B8FC-7D551C99E66D}" type="slidenum">
              <a:rPr lang="en-US" smtClean="0"/>
              <a:pPr marL="228600" indent="-228600">
                <a:buFont typeface="+mj-lt"/>
                <a:buAutoNum type="arabicPeriod"/>
              </a:pPr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F2E430-7567-4EE8-93F7-F3EE02106874}"/>
              </a:ext>
            </a:extLst>
          </p:cNvPr>
          <p:cNvGrpSpPr/>
          <p:nvPr userDrawn="1"/>
        </p:nvGrpSpPr>
        <p:grpSpPr>
          <a:xfrm>
            <a:off x="9171553" y="6417682"/>
            <a:ext cx="2647103" cy="262074"/>
            <a:chOff x="9171553" y="6408157"/>
            <a:chExt cx="2647103" cy="26207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644637-4CF3-47D6-8FAB-846674FFFC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1034" y="6408157"/>
              <a:ext cx="457622" cy="262074"/>
            </a:xfrm>
            <a:prstGeom prst="rect">
              <a:avLst/>
            </a:prstGeom>
          </p:spPr>
        </p:pic>
        <p:pic>
          <p:nvPicPr>
            <p:cNvPr id="10" name="Picture 9" descr="logotype-only-mcallister-quinn.eps">
              <a:extLst>
                <a:ext uri="{FF2B5EF4-FFF2-40B4-BE49-F238E27FC236}">
                  <a16:creationId xmlns:a16="http://schemas.microsoft.com/office/drawing/2014/main" id="{5A1CCAE0-8D66-4304-9A17-9E9B6C6CF2A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05" t="38371" r="12154" b="50000"/>
            <a:stretch/>
          </p:blipFill>
          <p:spPr>
            <a:xfrm>
              <a:off x="9171553" y="6448188"/>
              <a:ext cx="1836195" cy="1820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112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 spc="100" baseline="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93761500_l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-9769"/>
            <a:ext cx="12192000" cy="6867769"/>
          </a:xfrm>
          <a:prstGeom prst="rect">
            <a:avLst/>
          </a:prstGeom>
          <a:gradFill>
            <a:gsLst>
              <a:gs pos="0">
                <a:schemeClr val="tx2">
                  <a:alpha val="89000"/>
                </a:schemeClr>
              </a:gs>
              <a:gs pos="100000">
                <a:schemeClr val="accent3">
                  <a:alpha val="91000"/>
                </a:schemeClr>
              </a:gs>
              <a:gs pos="46000">
                <a:schemeClr val="tx2">
                  <a:alpha val="89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/>
          <p:cNvSpPr/>
          <p:nvPr/>
        </p:nvSpPr>
        <p:spPr>
          <a:xfrm flipV="1">
            <a:off x="-11545" y="-2"/>
            <a:ext cx="6892636" cy="3417456"/>
          </a:xfrm>
          <a:custGeom>
            <a:avLst/>
            <a:gdLst>
              <a:gd name="connsiteX0" fmla="*/ 0 w 6881091"/>
              <a:gd name="connsiteY0" fmla="*/ 3325092 h 3325092"/>
              <a:gd name="connsiteX1" fmla="*/ 0 w 6881091"/>
              <a:gd name="connsiteY1" fmla="*/ 0 h 3325092"/>
              <a:gd name="connsiteX2" fmla="*/ 6881091 w 6881091"/>
              <a:gd name="connsiteY2" fmla="*/ 3325092 h 3325092"/>
              <a:gd name="connsiteX3" fmla="*/ 0 w 6881091"/>
              <a:gd name="connsiteY3" fmla="*/ 3325092 h 3325092"/>
              <a:gd name="connsiteX0" fmla="*/ 11545 w 6892636"/>
              <a:gd name="connsiteY0" fmla="*/ 3417456 h 3417456"/>
              <a:gd name="connsiteX1" fmla="*/ 0 w 6892636"/>
              <a:gd name="connsiteY1" fmla="*/ 0 h 3417456"/>
              <a:gd name="connsiteX2" fmla="*/ 6892636 w 6892636"/>
              <a:gd name="connsiteY2" fmla="*/ 3417456 h 3417456"/>
              <a:gd name="connsiteX3" fmla="*/ 11545 w 6892636"/>
              <a:gd name="connsiteY3" fmla="*/ 3417456 h 3417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2636" h="3417456">
                <a:moveTo>
                  <a:pt x="11545" y="3417456"/>
                </a:moveTo>
                <a:cubicBezTo>
                  <a:pt x="7697" y="2278304"/>
                  <a:pt x="3848" y="1139152"/>
                  <a:pt x="0" y="0"/>
                </a:cubicBezTo>
                <a:lnTo>
                  <a:pt x="6892636" y="3417456"/>
                </a:lnTo>
                <a:lnTo>
                  <a:pt x="11545" y="34174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/>
              <a:t>| </a:t>
            </a:r>
            <a:fld id="{9761843B-9E59-4C94-B8FC-7D551C99E66D}" type="slidenum">
              <a:rPr lang="en-US" smtClean="0"/>
              <a:pPr marL="228600" indent="-228600">
                <a:buFont typeface="+mj-lt"/>
                <a:buAutoNum type="arabicPeriod"/>
              </a:pPr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6680D7-AD03-41CC-B83C-55938726A0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450650"/>
            <a:ext cx="3512685" cy="877077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7EF35110-D328-4F5F-9046-614F89282AD7}"/>
              </a:ext>
            </a:extLst>
          </p:cNvPr>
          <p:cNvSpPr txBox="1">
            <a:spLocks/>
          </p:cNvSpPr>
          <p:nvPr/>
        </p:nvSpPr>
        <p:spPr>
          <a:xfrm>
            <a:off x="2865211" y="4952155"/>
            <a:ext cx="7010400" cy="457200"/>
          </a:xfrm>
          <a:prstGeom prst="rect">
            <a:avLst/>
          </a:prstGeom>
          <a:noFill/>
        </p:spPr>
        <p:txBody>
          <a:bodyPr lIns="91440" tIns="91440" bIns="9144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300" kern="0" spc="230" dirty="0">
                <a:solidFill>
                  <a:srgbClr val="FFFFFF"/>
                </a:solidFill>
              </a:rPr>
              <a:t>National Conference - Legislative Update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0A3390-4EAA-414F-982E-AC7877C676C0}"/>
              </a:ext>
            </a:extLst>
          </p:cNvPr>
          <p:cNvSpPr/>
          <p:nvPr/>
        </p:nvSpPr>
        <p:spPr>
          <a:xfrm>
            <a:off x="2865211" y="3017591"/>
            <a:ext cx="7010400" cy="400110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29, 2022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461141-2504-4EC4-A141-E1ADCE6E4D77}"/>
              </a:ext>
            </a:extLst>
          </p:cNvPr>
          <p:cNvSpPr txBox="1"/>
          <p:nvPr/>
        </p:nvSpPr>
        <p:spPr>
          <a:xfrm>
            <a:off x="2865211" y="5303520"/>
            <a:ext cx="6761017" cy="15544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Andy Quinn,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 Partner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McAllister &amp; Quinn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A3C8AAC-B20F-44E2-9A25-4ECB6A63867E}"/>
              </a:ext>
            </a:extLst>
          </p:cNvPr>
          <p:cNvSpPr txBox="1">
            <a:spLocks/>
          </p:cNvSpPr>
          <p:nvPr/>
        </p:nvSpPr>
        <p:spPr>
          <a:xfrm>
            <a:off x="2865210" y="3456642"/>
            <a:ext cx="8094337" cy="13872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 spc="1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sz="4200" dirty="0">
                <a:solidFill>
                  <a:schemeClr val="bg1"/>
                </a:solidFill>
              </a:rPr>
              <a:t>National Association of Credit Specialists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3115636" y="12353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90A3390-4EAA-414F-982E-AC7877C676C0}"/>
              </a:ext>
            </a:extLst>
          </p:cNvPr>
          <p:cNvSpPr/>
          <p:nvPr/>
        </p:nvSpPr>
        <p:spPr>
          <a:xfrm>
            <a:off x="10206182" y="200501"/>
            <a:ext cx="1655247" cy="369332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200" spc="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www.jm-aq.com</a:t>
            </a:r>
            <a:endParaRPr lang="en-US" sz="1200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-818604" y="4144819"/>
            <a:ext cx="3266241" cy="1928089"/>
            <a:chOff x="-537106" y="2828637"/>
            <a:chExt cx="4886523" cy="2884555"/>
          </a:xfrm>
        </p:grpSpPr>
        <p:sp>
          <p:nvSpPr>
            <p:cNvPr id="57" name="Diamond 56"/>
            <p:cNvSpPr/>
            <p:nvPr/>
          </p:nvSpPr>
          <p:spPr>
            <a:xfrm>
              <a:off x="732062" y="2828637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Diamond 57"/>
            <p:cNvSpPr/>
            <p:nvPr/>
          </p:nvSpPr>
          <p:spPr>
            <a:xfrm>
              <a:off x="2001231" y="3608973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Diamond 58"/>
            <p:cNvSpPr/>
            <p:nvPr/>
          </p:nvSpPr>
          <p:spPr>
            <a:xfrm>
              <a:off x="-537106" y="3617943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Diamond 59"/>
            <p:cNvSpPr/>
            <p:nvPr/>
          </p:nvSpPr>
          <p:spPr>
            <a:xfrm>
              <a:off x="732062" y="4371372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8093185" y="1096818"/>
            <a:ext cx="4537538" cy="2678546"/>
            <a:chOff x="-537106" y="2828637"/>
            <a:chExt cx="4886523" cy="2884555"/>
          </a:xfrm>
        </p:grpSpPr>
        <p:sp>
          <p:nvSpPr>
            <p:cNvPr id="62" name="Diamond 61"/>
            <p:cNvSpPr/>
            <p:nvPr/>
          </p:nvSpPr>
          <p:spPr>
            <a:xfrm>
              <a:off x="732062" y="2828637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53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Diamond 62"/>
            <p:cNvSpPr/>
            <p:nvPr/>
          </p:nvSpPr>
          <p:spPr>
            <a:xfrm>
              <a:off x="2001231" y="3608973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53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Diamond 63"/>
            <p:cNvSpPr/>
            <p:nvPr/>
          </p:nvSpPr>
          <p:spPr>
            <a:xfrm>
              <a:off x="-537106" y="3617943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53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Diamond 64"/>
            <p:cNvSpPr/>
            <p:nvPr/>
          </p:nvSpPr>
          <p:spPr>
            <a:xfrm>
              <a:off x="732062" y="4371372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53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1427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roup 216"/>
          <p:cNvGrpSpPr/>
          <p:nvPr/>
        </p:nvGrpSpPr>
        <p:grpSpPr>
          <a:xfrm>
            <a:off x="8093185" y="80817"/>
            <a:ext cx="4537538" cy="2678546"/>
            <a:chOff x="-537106" y="2828637"/>
            <a:chExt cx="4886523" cy="2884555"/>
          </a:xfrm>
        </p:grpSpPr>
        <p:sp>
          <p:nvSpPr>
            <p:cNvPr id="218" name="Diamond 217"/>
            <p:cNvSpPr/>
            <p:nvPr/>
          </p:nvSpPr>
          <p:spPr>
            <a:xfrm>
              <a:off x="732062" y="2828637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iamond 218"/>
            <p:cNvSpPr/>
            <p:nvPr/>
          </p:nvSpPr>
          <p:spPr>
            <a:xfrm>
              <a:off x="2001231" y="3608973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Diamond 219"/>
            <p:cNvSpPr/>
            <p:nvPr/>
          </p:nvSpPr>
          <p:spPr>
            <a:xfrm>
              <a:off x="-537106" y="3617943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Diamond 220"/>
            <p:cNvSpPr/>
            <p:nvPr/>
          </p:nvSpPr>
          <p:spPr>
            <a:xfrm>
              <a:off x="732062" y="4371372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73FDD4F-9495-4B8B-8A6A-2327A50F4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58" y="410309"/>
            <a:ext cx="10515600" cy="744234"/>
          </a:xfrm>
        </p:spPr>
        <p:txBody>
          <a:bodyPr lIns="0" rIns="0" anchor="ctr">
            <a:normAutofit/>
          </a:bodyPr>
          <a:lstStyle/>
          <a:p>
            <a:r>
              <a:rPr lang="en-US" sz="2800" dirty="0"/>
              <a:t>GS Time to Hire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94B34-0AE2-4B26-A188-2578AFAD5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44805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| </a:t>
            </a:r>
            <a:fld id="{9761843B-9E59-4C94-B8FC-7D551C99E66D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90A3390-4EAA-414F-982E-AC7877C676C0}"/>
              </a:ext>
            </a:extLst>
          </p:cNvPr>
          <p:cNvSpPr/>
          <p:nvPr/>
        </p:nvSpPr>
        <p:spPr>
          <a:xfrm>
            <a:off x="10206182" y="200501"/>
            <a:ext cx="1655247" cy="369332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www.jm-aq.com</a:t>
            </a:r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89CD0E4A-6077-4885-89CE-A45CF11A0755}"/>
              </a:ext>
            </a:extLst>
          </p:cNvPr>
          <p:cNvCxnSpPr/>
          <p:nvPr/>
        </p:nvCxnSpPr>
        <p:spPr>
          <a:xfrm>
            <a:off x="378157" y="1167083"/>
            <a:ext cx="667657" cy="0"/>
          </a:xfrm>
          <a:prstGeom prst="line">
            <a:avLst/>
          </a:prstGeom>
          <a:ln w="25400">
            <a:solidFill>
              <a:srgbClr val="55C2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Content Placeholder 2">
            <a:extLst>
              <a:ext uri="{FF2B5EF4-FFF2-40B4-BE49-F238E27FC236}">
                <a16:creationId xmlns:a16="http://schemas.microsoft.com/office/drawing/2014/main" id="{0FECE15D-5994-4CF7-9031-955B9EA09298}"/>
              </a:ext>
            </a:extLst>
          </p:cNvPr>
          <p:cNvSpPr txBox="1">
            <a:spLocks/>
          </p:cNvSpPr>
          <p:nvPr/>
        </p:nvSpPr>
        <p:spPr>
          <a:xfrm>
            <a:off x="378157" y="2004835"/>
            <a:ext cx="6022279" cy="38213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SzPct val="92000"/>
              <a:buFont typeface="Arial"/>
              <a:buChar char="•"/>
            </a:pPr>
            <a:endParaRPr lang="en-US" sz="2400" dirty="0">
              <a:ea typeface="Yu Gothic" panose="020B0400000000000000" pitchFamily="34" charset="-12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73FC99-5E62-E748-0F66-C37BDB5A65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26"/>
          <a:stretch/>
        </p:blipFill>
        <p:spPr>
          <a:xfrm>
            <a:off x="1045814" y="2202398"/>
            <a:ext cx="7745745" cy="13109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4213C6-43C7-1211-36AF-401B1EA477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826" r="-1"/>
          <a:stretch/>
        </p:blipFill>
        <p:spPr>
          <a:xfrm>
            <a:off x="1086695" y="4286138"/>
            <a:ext cx="7663982" cy="13109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0DEA77-1129-BDE8-8A00-1640583C6D7D}"/>
              </a:ext>
            </a:extLst>
          </p:cNvPr>
          <p:cNvSpPr txBox="1"/>
          <p:nvPr/>
        </p:nvSpPr>
        <p:spPr>
          <a:xfrm>
            <a:off x="1045814" y="1718091"/>
            <a:ext cx="6330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FY 2022 approved hiring actions to date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6735EE-D15F-EDBD-AA26-4AF2F933998E}"/>
              </a:ext>
            </a:extLst>
          </p:cNvPr>
          <p:cNvSpPr txBox="1"/>
          <p:nvPr/>
        </p:nvSpPr>
        <p:spPr>
          <a:xfrm>
            <a:off x="1086695" y="3807420"/>
            <a:ext cx="6330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FY 2021 approved hiring actions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25A400-CED6-E2EC-D983-DA16F8A5F216}"/>
              </a:ext>
            </a:extLst>
          </p:cNvPr>
          <p:cNvSpPr txBox="1"/>
          <p:nvPr/>
        </p:nvSpPr>
        <p:spPr>
          <a:xfrm>
            <a:off x="711985" y="6292116"/>
            <a:ext cx="28600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Yu Gothic" panose="020B0400000000000000" pitchFamily="34" charset="-128"/>
                <a:ea typeface="Yu Gothic" panose="020B0400000000000000" pitchFamily="34" charset="-128"/>
              </a:rPr>
              <a:t>Source: USDA – FSA Workforce Overview</a:t>
            </a:r>
          </a:p>
        </p:txBody>
      </p:sp>
    </p:spTree>
    <p:extLst>
      <p:ext uri="{BB962C8B-B14F-4D97-AF65-F5344CB8AC3E}">
        <p14:creationId xmlns:p14="http://schemas.microsoft.com/office/powerpoint/2010/main" val="2574164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roup 216"/>
          <p:cNvGrpSpPr/>
          <p:nvPr/>
        </p:nvGrpSpPr>
        <p:grpSpPr>
          <a:xfrm>
            <a:off x="8093185" y="80817"/>
            <a:ext cx="4537538" cy="2678546"/>
            <a:chOff x="-537106" y="2828637"/>
            <a:chExt cx="4886523" cy="2884555"/>
          </a:xfrm>
        </p:grpSpPr>
        <p:sp>
          <p:nvSpPr>
            <p:cNvPr id="218" name="Diamond 217"/>
            <p:cNvSpPr/>
            <p:nvPr/>
          </p:nvSpPr>
          <p:spPr>
            <a:xfrm>
              <a:off x="732062" y="2828637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iamond 218"/>
            <p:cNvSpPr/>
            <p:nvPr/>
          </p:nvSpPr>
          <p:spPr>
            <a:xfrm>
              <a:off x="2001231" y="3608973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Diamond 219"/>
            <p:cNvSpPr/>
            <p:nvPr/>
          </p:nvSpPr>
          <p:spPr>
            <a:xfrm>
              <a:off x="-537106" y="3617943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Diamond 220"/>
            <p:cNvSpPr/>
            <p:nvPr/>
          </p:nvSpPr>
          <p:spPr>
            <a:xfrm>
              <a:off x="732062" y="4371372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73FDD4F-9495-4B8B-8A6A-2327A50F4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58" y="410309"/>
            <a:ext cx="10515600" cy="744234"/>
          </a:xfrm>
        </p:spPr>
        <p:txBody>
          <a:bodyPr lIns="0" rIns="0" anchor="ctr">
            <a:normAutofit/>
          </a:bodyPr>
          <a:lstStyle/>
          <a:p>
            <a:r>
              <a:rPr lang="en-US" sz="2800" dirty="0"/>
              <a:t>FSA Losses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94B34-0AE2-4B26-A188-2578AFAD5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44805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| </a:t>
            </a:r>
            <a:fld id="{9761843B-9E59-4C94-B8FC-7D551C99E66D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90A3390-4EAA-414F-982E-AC7877C676C0}"/>
              </a:ext>
            </a:extLst>
          </p:cNvPr>
          <p:cNvSpPr/>
          <p:nvPr/>
        </p:nvSpPr>
        <p:spPr>
          <a:xfrm>
            <a:off x="10206182" y="200501"/>
            <a:ext cx="1655247" cy="369332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www.jm-aq.com</a:t>
            </a:r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89CD0E4A-6077-4885-89CE-A45CF11A0755}"/>
              </a:ext>
            </a:extLst>
          </p:cNvPr>
          <p:cNvCxnSpPr/>
          <p:nvPr/>
        </p:nvCxnSpPr>
        <p:spPr>
          <a:xfrm>
            <a:off x="378157" y="1167083"/>
            <a:ext cx="667657" cy="0"/>
          </a:xfrm>
          <a:prstGeom prst="line">
            <a:avLst/>
          </a:prstGeom>
          <a:ln w="25400">
            <a:solidFill>
              <a:srgbClr val="55C2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Content Placeholder 2">
            <a:extLst>
              <a:ext uri="{FF2B5EF4-FFF2-40B4-BE49-F238E27FC236}">
                <a16:creationId xmlns:a16="http://schemas.microsoft.com/office/drawing/2014/main" id="{0FECE15D-5994-4CF7-9031-955B9EA09298}"/>
              </a:ext>
            </a:extLst>
          </p:cNvPr>
          <p:cNvSpPr txBox="1">
            <a:spLocks/>
          </p:cNvSpPr>
          <p:nvPr/>
        </p:nvSpPr>
        <p:spPr>
          <a:xfrm>
            <a:off x="378157" y="2004835"/>
            <a:ext cx="6022279" cy="38213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SzPct val="92000"/>
              <a:buFont typeface="Arial"/>
              <a:buChar char="•"/>
            </a:pPr>
            <a:endParaRPr lang="en-US" sz="2400" dirty="0">
              <a:ea typeface="Yu Gothic" panose="020B0400000000000000" pitchFamily="34" charset="-12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E8FAFA3-2663-21DF-FEF7-D2F0D41015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680"/>
          <a:stretch/>
        </p:blipFill>
        <p:spPr>
          <a:xfrm>
            <a:off x="556078" y="3132698"/>
            <a:ext cx="6912977" cy="13031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853C538-A519-1076-B7A6-47805FA2F1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8680"/>
          <a:stretch/>
        </p:blipFill>
        <p:spPr>
          <a:xfrm>
            <a:off x="556078" y="4808666"/>
            <a:ext cx="6912977" cy="13031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5A7E1BD-9C6F-2543-FD85-00B745EE4C40}"/>
              </a:ext>
            </a:extLst>
          </p:cNvPr>
          <p:cNvSpPr txBox="1"/>
          <p:nvPr/>
        </p:nvSpPr>
        <p:spPr>
          <a:xfrm>
            <a:off x="470329" y="1397762"/>
            <a:ext cx="10883471" cy="1504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The percent of </a:t>
            </a:r>
            <a:r>
              <a:rPr lang="en-US" sz="1600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FSA Federal losses in the 1165 series is 45%, reflective of the overall percentage of 1165 series in the current FSA workforce. </a:t>
            </a:r>
            <a:r>
              <a:rPr lang="en-US" sz="1600" b="0" dirty="0"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A little more than half (56%) of the losses in the 1165 series since FY2017 have been due to retirement.</a:t>
            </a:r>
            <a:endParaRPr lang="en-US" sz="1600" dirty="0"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All losses in the County workforce have been in the 1101 series with about 84% of those who are Program Technicians.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5393E5-2FDA-BDC4-F9D4-8D68D4CAAB09}"/>
              </a:ext>
            </a:extLst>
          </p:cNvPr>
          <p:cNvSpPr txBox="1"/>
          <p:nvPr/>
        </p:nvSpPr>
        <p:spPr>
          <a:xfrm>
            <a:off x="711985" y="6292116"/>
            <a:ext cx="28600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Yu Gothic" panose="020B0400000000000000" pitchFamily="34" charset="-128"/>
                <a:ea typeface="Yu Gothic" panose="020B0400000000000000" pitchFamily="34" charset="-128"/>
              </a:rPr>
              <a:t>Source: USDA – FSA Workforce Overview</a:t>
            </a:r>
          </a:p>
        </p:txBody>
      </p:sp>
    </p:spTree>
    <p:extLst>
      <p:ext uri="{BB962C8B-B14F-4D97-AF65-F5344CB8AC3E}">
        <p14:creationId xmlns:p14="http://schemas.microsoft.com/office/powerpoint/2010/main" val="3778524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roup 216"/>
          <p:cNvGrpSpPr/>
          <p:nvPr/>
        </p:nvGrpSpPr>
        <p:grpSpPr>
          <a:xfrm>
            <a:off x="8093185" y="80817"/>
            <a:ext cx="4537538" cy="2678546"/>
            <a:chOff x="-537106" y="2828637"/>
            <a:chExt cx="4886523" cy="2884555"/>
          </a:xfrm>
        </p:grpSpPr>
        <p:sp>
          <p:nvSpPr>
            <p:cNvPr id="218" name="Diamond 217"/>
            <p:cNvSpPr/>
            <p:nvPr/>
          </p:nvSpPr>
          <p:spPr>
            <a:xfrm>
              <a:off x="732062" y="2828637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iamond 218"/>
            <p:cNvSpPr/>
            <p:nvPr/>
          </p:nvSpPr>
          <p:spPr>
            <a:xfrm>
              <a:off x="2001231" y="3608973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Diamond 219"/>
            <p:cNvSpPr/>
            <p:nvPr/>
          </p:nvSpPr>
          <p:spPr>
            <a:xfrm>
              <a:off x="-537106" y="3617943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Diamond 220"/>
            <p:cNvSpPr/>
            <p:nvPr/>
          </p:nvSpPr>
          <p:spPr>
            <a:xfrm>
              <a:off x="732062" y="4371372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73FDD4F-9495-4B8B-8A6A-2327A50F4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58" y="410309"/>
            <a:ext cx="10515600" cy="744234"/>
          </a:xfrm>
        </p:spPr>
        <p:txBody>
          <a:bodyPr lIns="0" rIns="0" anchor="ctr">
            <a:normAutofit/>
          </a:bodyPr>
          <a:lstStyle/>
          <a:p>
            <a:r>
              <a:rPr lang="en-US" sz="2800" dirty="0"/>
              <a:t>FSA Exit Interview Survey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94B34-0AE2-4B26-A188-2578AFAD5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44805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| </a:t>
            </a:r>
            <a:fld id="{9761843B-9E59-4C94-B8FC-7D551C99E66D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90A3390-4EAA-414F-982E-AC7877C676C0}"/>
              </a:ext>
            </a:extLst>
          </p:cNvPr>
          <p:cNvSpPr/>
          <p:nvPr/>
        </p:nvSpPr>
        <p:spPr>
          <a:xfrm>
            <a:off x="10206182" y="200501"/>
            <a:ext cx="1655247" cy="369332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www.jm-aq.com</a:t>
            </a:r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89CD0E4A-6077-4885-89CE-A45CF11A0755}"/>
              </a:ext>
            </a:extLst>
          </p:cNvPr>
          <p:cNvCxnSpPr/>
          <p:nvPr/>
        </p:nvCxnSpPr>
        <p:spPr>
          <a:xfrm>
            <a:off x="378157" y="1167083"/>
            <a:ext cx="667657" cy="0"/>
          </a:xfrm>
          <a:prstGeom prst="line">
            <a:avLst/>
          </a:prstGeom>
          <a:ln w="25400">
            <a:solidFill>
              <a:srgbClr val="55C2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Content Placeholder 2">
            <a:extLst>
              <a:ext uri="{FF2B5EF4-FFF2-40B4-BE49-F238E27FC236}">
                <a16:creationId xmlns:a16="http://schemas.microsoft.com/office/drawing/2014/main" id="{0FECE15D-5994-4CF7-9031-955B9EA09298}"/>
              </a:ext>
            </a:extLst>
          </p:cNvPr>
          <p:cNvSpPr txBox="1">
            <a:spLocks/>
          </p:cNvSpPr>
          <p:nvPr/>
        </p:nvSpPr>
        <p:spPr>
          <a:xfrm>
            <a:off x="378157" y="2004835"/>
            <a:ext cx="6022279" cy="38213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SzPct val="92000"/>
              <a:buFont typeface="Arial"/>
              <a:buChar char="•"/>
            </a:pPr>
            <a:endParaRPr lang="en-US" sz="2400" dirty="0">
              <a:ea typeface="Yu Gothic" panose="020B0400000000000000" pitchFamily="34" charset="-128"/>
            </a:endParaRPr>
          </a:p>
        </p:txBody>
      </p:sp>
      <p:pic>
        <p:nvPicPr>
          <p:cNvPr id="16" name="Content Placeholder 8">
            <a:extLst>
              <a:ext uri="{FF2B5EF4-FFF2-40B4-BE49-F238E27FC236}">
                <a16:creationId xmlns:a16="http://schemas.microsoft.com/office/drawing/2014/main" id="{3B9FD9C4-10C7-7906-ED40-17695FFB8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296" y="1581968"/>
            <a:ext cx="9860280" cy="454099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87A709D-B33D-E445-6268-868A954C2F34}"/>
              </a:ext>
            </a:extLst>
          </p:cNvPr>
          <p:cNvSpPr txBox="1"/>
          <p:nvPr/>
        </p:nvSpPr>
        <p:spPr>
          <a:xfrm>
            <a:off x="711985" y="6292116"/>
            <a:ext cx="28600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Yu Gothic" panose="020B0400000000000000" pitchFamily="34" charset="-128"/>
                <a:ea typeface="Yu Gothic" panose="020B0400000000000000" pitchFamily="34" charset="-128"/>
              </a:rPr>
              <a:t>Source: USDA – FSA Workforce Overview</a:t>
            </a:r>
          </a:p>
        </p:txBody>
      </p:sp>
    </p:spTree>
    <p:extLst>
      <p:ext uri="{BB962C8B-B14F-4D97-AF65-F5344CB8AC3E}">
        <p14:creationId xmlns:p14="http://schemas.microsoft.com/office/powerpoint/2010/main" val="3655573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EE373C1-6B87-4140-883D-27E4F2AD854E}"/>
              </a:ext>
            </a:extLst>
          </p:cNvPr>
          <p:cNvSpPr/>
          <p:nvPr/>
        </p:nvSpPr>
        <p:spPr>
          <a:xfrm>
            <a:off x="10332" y="1326807"/>
            <a:ext cx="12181668" cy="50136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7" name="Group 216"/>
          <p:cNvGrpSpPr/>
          <p:nvPr/>
        </p:nvGrpSpPr>
        <p:grpSpPr>
          <a:xfrm>
            <a:off x="8093185" y="80817"/>
            <a:ext cx="4537538" cy="2678546"/>
            <a:chOff x="-537106" y="2828637"/>
            <a:chExt cx="4886523" cy="2884555"/>
          </a:xfrm>
        </p:grpSpPr>
        <p:sp>
          <p:nvSpPr>
            <p:cNvPr id="218" name="Diamond 217"/>
            <p:cNvSpPr/>
            <p:nvPr/>
          </p:nvSpPr>
          <p:spPr>
            <a:xfrm>
              <a:off x="732062" y="2828637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iamond 218"/>
            <p:cNvSpPr/>
            <p:nvPr/>
          </p:nvSpPr>
          <p:spPr>
            <a:xfrm>
              <a:off x="2001231" y="3608973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Diamond 219"/>
            <p:cNvSpPr/>
            <p:nvPr/>
          </p:nvSpPr>
          <p:spPr>
            <a:xfrm>
              <a:off x="-537106" y="3617943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Diamond 220"/>
            <p:cNvSpPr/>
            <p:nvPr/>
          </p:nvSpPr>
          <p:spPr>
            <a:xfrm>
              <a:off x="732062" y="4371372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73FDD4F-9495-4B8B-8A6A-2327A50F4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58" y="410309"/>
            <a:ext cx="10515600" cy="744234"/>
          </a:xfrm>
        </p:spPr>
        <p:txBody>
          <a:bodyPr lIns="0" rIns="0" anchor="ctr">
            <a:noAutofit/>
          </a:bodyPr>
          <a:lstStyle/>
          <a:p>
            <a:r>
              <a:rPr lang="en-US" sz="2800" dirty="0"/>
              <a:t>Outlook for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94B34-0AE2-4B26-A188-2578AFAD5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44805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| </a:t>
            </a:r>
            <a:fld id="{9761843B-9E59-4C94-B8FC-7D551C99E66D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90A3390-4EAA-414F-982E-AC7877C676C0}"/>
              </a:ext>
            </a:extLst>
          </p:cNvPr>
          <p:cNvSpPr/>
          <p:nvPr/>
        </p:nvSpPr>
        <p:spPr>
          <a:xfrm>
            <a:off x="10206182" y="200501"/>
            <a:ext cx="1655247" cy="369332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www.jm-aq.com</a:t>
            </a:r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89CD0E4A-6077-4885-89CE-A45CF11A0755}"/>
              </a:ext>
            </a:extLst>
          </p:cNvPr>
          <p:cNvCxnSpPr/>
          <p:nvPr/>
        </p:nvCxnSpPr>
        <p:spPr>
          <a:xfrm>
            <a:off x="378157" y="1167083"/>
            <a:ext cx="667657" cy="0"/>
          </a:xfrm>
          <a:prstGeom prst="line">
            <a:avLst/>
          </a:prstGeom>
          <a:ln w="25400">
            <a:solidFill>
              <a:srgbClr val="55C2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Content Placeholder 2">
            <a:extLst>
              <a:ext uri="{FF2B5EF4-FFF2-40B4-BE49-F238E27FC236}">
                <a16:creationId xmlns:a16="http://schemas.microsoft.com/office/drawing/2014/main" id="{0FECE15D-5994-4CF7-9031-955B9EA09298}"/>
              </a:ext>
            </a:extLst>
          </p:cNvPr>
          <p:cNvSpPr txBox="1">
            <a:spLocks/>
          </p:cNvSpPr>
          <p:nvPr/>
        </p:nvSpPr>
        <p:spPr>
          <a:xfrm>
            <a:off x="378157" y="1484035"/>
            <a:ext cx="10720539" cy="43421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SzPct val="92000"/>
            </a:pPr>
            <a:r>
              <a:rPr 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Working with Congress on repealing direct loan term limits and FSA staffing and modernization, being proactive on allegations of civil rights complaints.</a:t>
            </a:r>
          </a:p>
          <a:p>
            <a:pPr>
              <a:buClr>
                <a:schemeClr val="accent2"/>
              </a:buClr>
              <a:buSzPct val="92000"/>
            </a:pPr>
            <a:r>
              <a:rPr 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Gearing up for Farm Bill 2023.</a:t>
            </a:r>
          </a:p>
          <a:p>
            <a:pPr>
              <a:buClr>
                <a:schemeClr val="accent2"/>
              </a:buClr>
              <a:buSzPct val="92000"/>
            </a:pPr>
            <a:r>
              <a:rPr 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Begin work on FSA pay parity with the private sector.</a:t>
            </a:r>
          </a:p>
          <a:p>
            <a:pPr marL="0" indent="0">
              <a:buClr>
                <a:schemeClr val="accent2"/>
              </a:buClr>
              <a:buSzPct val="92000"/>
              <a:buNone/>
            </a:pPr>
            <a:endParaRPr lang="en-US" sz="18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buClr>
                <a:schemeClr val="accent2"/>
              </a:buClr>
              <a:buSzPct val="92000"/>
            </a:pPr>
            <a:endParaRPr lang="en-US" sz="1800" dirty="0">
              <a:ea typeface="Yu Gothic" panose="020B0400000000000000" pitchFamily="34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2000"/>
            </a:pPr>
            <a:endParaRPr lang="en-US" sz="1200" dirty="0">
              <a:ea typeface="Yu Gothic" panose="020B0400000000000000" pitchFamily="34" charset="-128"/>
            </a:endParaRPr>
          </a:p>
          <a:p>
            <a:pPr>
              <a:buClr>
                <a:schemeClr val="accent2"/>
              </a:buClr>
              <a:buSzPct val="92000"/>
            </a:pPr>
            <a:endParaRPr lang="en-US" sz="2000" baseline="30000" dirty="0"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8545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93761500_l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25" b="9427"/>
          <a:stretch/>
        </p:blipFill>
        <p:spPr>
          <a:xfrm>
            <a:off x="0" y="0"/>
            <a:ext cx="12192000" cy="635635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-9769"/>
            <a:ext cx="12192000" cy="6366119"/>
          </a:xfrm>
          <a:prstGeom prst="rect">
            <a:avLst/>
          </a:prstGeom>
          <a:gradFill>
            <a:gsLst>
              <a:gs pos="0">
                <a:schemeClr val="tx2">
                  <a:alpha val="89000"/>
                </a:schemeClr>
              </a:gs>
              <a:gs pos="100000">
                <a:schemeClr val="accent3">
                  <a:alpha val="91000"/>
                </a:schemeClr>
              </a:gs>
              <a:gs pos="46000">
                <a:schemeClr val="tx2">
                  <a:alpha val="89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/>
          <p:cNvSpPr/>
          <p:nvPr/>
        </p:nvSpPr>
        <p:spPr>
          <a:xfrm flipV="1">
            <a:off x="-11545" y="-9769"/>
            <a:ext cx="6892636" cy="4738077"/>
          </a:xfrm>
          <a:custGeom>
            <a:avLst/>
            <a:gdLst>
              <a:gd name="connsiteX0" fmla="*/ 0 w 6881091"/>
              <a:gd name="connsiteY0" fmla="*/ 3325092 h 3325092"/>
              <a:gd name="connsiteX1" fmla="*/ 0 w 6881091"/>
              <a:gd name="connsiteY1" fmla="*/ 0 h 3325092"/>
              <a:gd name="connsiteX2" fmla="*/ 6881091 w 6881091"/>
              <a:gd name="connsiteY2" fmla="*/ 3325092 h 3325092"/>
              <a:gd name="connsiteX3" fmla="*/ 0 w 6881091"/>
              <a:gd name="connsiteY3" fmla="*/ 3325092 h 3325092"/>
              <a:gd name="connsiteX0" fmla="*/ 11545 w 6892636"/>
              <a:gd name="connsiteY0" fmla="*/ 3417456 h 3417456"/>
              <a:gd name="connsiteX1" fmla="*/ 0 w 6892636"/>
              <a:gd name="connsiteY1" fmla="*/ 0 h 3417456"/>
              <a:gd name="connsiteX2" fmla="*/ 6892636 w 6892636"/>
              <a:gd name="connsiteY2" fmla="*/ 3417456 h 3417456"/>
              <a:gd name="connsiteX3" fmla="*/ 11545 w 6892636"/>
              <a:gd name="connsiteY3" fmla="*/ 3417456 h 3417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2636" h="3417456">
                <a:moveTo>
                  <a:pt x="11545" y="3417456"/>
                </a:moveTo>
                <a:cubicBezTo>
                  <a:pt x="7697" y="2278304"/>
                  <a:pt x="3848" y="1139152"/>
                  <a:pt x="0" y="0"/>
                </a:cubicBezTo>
                <a:lnTo>
                  <a:pt x="6892636" y="3417456"/>
                </a:lnTo>
                <a:lnTo>
                  <a:pt x="11545" y="34174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/>
              <a:t>| </a:t>
            </a:r>
            <a:fld id="{9761843B-9E59-4C94-B8FC-7D551C99E66D}" type="slidenum">
              <a:rPr lang="en-US" smtClean="0"/>
              <a:pPr marL="228600" indent="-228600">
                <a:buFont typeface="+mj-lt"/>
                <a:buAutoNum type="arabicPeriod"/>
              </a:pPr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6680D7-AD03-41CC-B83C-55938726A0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70" y="452133"/>
            <a:ext cx="3512685" cy="877077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3115636" y="12353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6950186" y="452133"/>
            <a:ext cx="4537538" cy="2678546"/>
            <a:chOff x="-537106" y="2828637"/>
            <a:chExt cx="4886523" cy="2884555"/>
          </a:xfrm>
        </p:grpSpPr>
        <p:sp>
          <p:nvSpPr>
            <p:cNvPr id="62" name="Diamond 61"/>
            <p:cNvSpPr/>
            <p:nvPr/>
          </p:nvSpPr>
          <p:spPr>
            <a:xfrm>
              <a:off x="732062" y="2828637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53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Diamond 62"/>
            <p:cNvSpPr/>
            <p:nvPr/>
          </p:nvSpPr>
          <p:spPr>
            <a:xfrm>
              <a:off x="2001231" y="3608973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53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Diamond 63"/>
            <p:cNvSpPr/>
            <p:nvPr/>
          </p:nvSpPr>
          <p:spPr>
            <a:xfrm>
              <a:off x="-537106" y="3617943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53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Diamond 64"/>
            <p:cNvSpPr/>
            <p:nvPr/>
          </p:nvSpPr>
          <p:spPr>
            <a:xfrm>
              <a:off x="732062" y="4371372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53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4A3C8AAC-B20F-44E2-9A25-4ECB6A63867E}"/>
              </a:ext>
            </a:extLst>
          </p:cNvPr>
          <p:cNvSpPr txBox="1">
            <a:spLocks/>
          </p:cNvSpPr>
          <p:nvPr/>
        </p:nvSpPr>
        <p:spPr>
          <a:xfrm>
            <a:off x="7045917" y="4558453"/>
            <a:ext cx="3505198" cy="13872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 spc="1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sz="4200" b="1" dirty="0">
                <a:solidFill>
                  <a:schemeClr val="bg1"/>
                </a:solidFill>
              </a:rPr>
              <a:t>Questions?</a:t>
            </a:r>
            <a:endParaRPr lang="en-US" sz="4200" b="1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106613" y="4558453"/>
            <a:ext cx="3359011" cy="1982852"/>
            <a:chOff x="-537106" y="2828637"/>
            <a:chExt cx="4886523" cy="2884555"/>
          </a:xfrm>
        </p:grpSpPr>
        <p:sp>
          <p:nvSpPr>
            <p:cNvPr id="26" name="Diamond 25"/>
            <p:cNvSpPr/>
            <p:nvPr/>
          </p:nvSpPr>
          <p:spPr>
            <a:xfrm>
              <a:off x="732062" y="2828637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53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iamond 26"/>
            <p:cNvSpPr/>
            <p:nvPr/>
          </p:nvSpPr>
          <p:spPr>
            <a:xfrm>
              <a:off x="2001231" y="3608973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53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iamond 27"/>
            <p:cNvSpPr/>
            <p:nvPr/>
          </p:nvSpPr>
          <p:spPr>
            <a:xfrm>
              <a:off x="-537106" y="3617943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53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iamond 28"/>
            <p:cNvSpPr/>
            <p:nvPr/>
          </p:nvSpPr>
          <p:spPr>
            <a:xfrm>
              <a:off x="732062" y="4371372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53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290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93761500_l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810" b="9427"/>
          <a:stretch/>
        </p:blipFill>
        <p:spPr>
          <a:xfrm>
            <a:off x="0" y="773671"/>
            <a:ext cx="12192000" cy="535799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773672"/>
            <a:ext cx="12192000" cy="5357992"/>
          </a:xfrm>
          <a:prstGeom prst="rect">
            <a:avLst/>
          </a:prstGeom>
          <a:gradFill>
            <a:gsLst>
              <a:gs pos="0">
                <a:schemeClr val="tx2">
                  <a:alpha val="89000"/>
                </a:schemeClr>
              </a:gs>
              <a:gs pos="100000">
                <a:schemeClr val="accent3">
                  <a:alpha val="91000"/>
                </a:schemeClr>
              </a:gs>
              <a:gs pos="46000">
                <a:schemeClr val="tx2">
                  <a:alpha val="89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| </a:t>
            </a:r>
            <a:fld id="{9761843B-9E59-4C94-B8FC-7D551C99E66D}" type="slidenum">
              <a:rPr lang="en-US" smtClean="0"/>
              <a:pPr marL="228600" indent="-228600">
                <a:buFont typeface="+mj-lt"/>
                <a:buAutoNum type="arabicPeriod"/>
              </a:pPr>
              <a:t>15</a:t>
            </a:fld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3115636" y="12353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-1284912" y="230787"/>
            <a:ext cx="4537538" cy="2678546"/>
            <a:chOff x="-537106" y="2828637"/>
            <a:chExt cx="4886523" cy="2884555"/>
          </a:xfrm>
        </p:grpSpPr>
        <p:sp>
          <p:nvSpPr>
            <p:cNvPr id="62" name="Diamond 61"/>
            <p:cNvSpPr/>
            <p:nvPr/>
          </p:nvSpPr>
          <p:spPr>
            <a:xfrm>
              <a:off x="732062" y="2828637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53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Diamond 62"/>
            <p:cNvSpPr/>
            <p:nvPr/>
          </p:nvSpPr>
          <p:spPr>
            <a:xfrm>
              <a:off x="2001231" y="3608973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53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Diamond 63"/>
            <p:cNvSpPr/>
            <p:nvPr/>
          </p:nvSpPr>
          <p:spPr>
            <a:xfrm>
              <a:off x="-537106" y="3617943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53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Diamond 64"/>
            <p:cNvSpPr/>
            <p:nvPr/>
          </p:nvSpPr>
          <p:spPr>
            <a:xfrm>
              <a:off x="732062" y="4371372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53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881935" y="3597058"/>
            <a:ext cx="6428130" cy="2231270"/>
            <a:chOff x="514840" y="1330265"/>
            <a:chExt cx="6428130" cy="223127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00EE02B-68CA-4CF7-8E67-BBFDCD6D5E56}"/>
                </a:ext>
              </a:extLst>
            </p:cNvPr>
            <p:cNvSpPr txBox="1"/>
            <p:nvPr/>
          </p:nvSpPr>
          <p:spPr>
            <a:xfrm>
              <a:off x="514840" y="1330265"/>
              <a:ext cx="6428130" cy="2231270"/>
            </a:xfrm>
            <a:prstGeom prst="rect">
              <a:avLst/>
            </a:prstGeom>
            <a:noFill/>
          </p:spPr>
          <p:txBody>
            <a:bodyPr wrap="square" tIns="731520" rtlCol="0" anchor="ctr" anchorCtr="1">
              <a:no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rPr>
                <a:t>1030 15th Street, NW, Suite 590 West | Washington, DC 20005</a:t>
              </a:r>
              <a:b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rPr>
              </a:b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rPr>
                <a:t>(202) 296-2741 | </a:t>
              </a:r>
              <a:r>
                <a:rPr kumimoji="0" lang="en-US" sz="15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rPr>
                <a:t>www.jm-aq.com</a:t>
              </a:r>
              <a:endParaRPr lang="en-US" sz="1500" spc="0" dirty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22" name="Picture 21" descr="logotype-only-mcallister-quinn-white.eps">
              <a:extLst>
                <a:ext uri="{FF2B5EF4-FFF2-40B4-BE49-F238E27FC236}">
                  <a16:creationId xmlns:a16="http://schemas.microsoft.com/office/drawing/2014/main" id="{B255CB44-F410-445A-88C6-AD2AFC9BFB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65" t="33033" r="12978" b="44045"/>
            <a:stretch/>
          </p:blipFill>
          <p:spPr>
            <a:xfrm>
              <a:off x="1351557" y="1587099"/>
              <a:ext cx="4643287" cy="947921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9615867" y="4242120"/>
            <a:ext cx="2860726" cy="1688710"/>
            <a:chOff x="-537106" y="2828637"/>
            <a:chExt cx="4886523" cy="2884555"/>
          </a:xfrm>
        </p:grpSpPr>
        <p:sp>
          <p:nvSpPr>
            <p:cNvPr id="32" name="Diamond 31"/>
            <p:cNvSpPr/>
            <p:nvPr/>
          </p:nvSpPr>
          <p:spPr>
            <a:xfrm>
              <a:off x="732062" y="2828637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53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iamond 32"/>
            <p:cNvSpPr/>
            <p:nvPr/>
          </p:nvSpPr>
          <p:spPr>
            <a:xfrm>
              <a:off x="2001231" y="3608973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53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iamond 33"/>
            <p:cNvSpPr/>
            <p:nvPr/>
          </p:nvSpPr>
          <p:spPr>
            <a:xfrm>
              <a:off x="-537106" y="3617943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53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iamond 34"/>
            <p:cNvSpPr/>
            <p:nvPr/>
          </p:nvSpPr>
          <p:spPr>
            <a:xfrm>
              <a:off x="732062" y="4371372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53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8998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93761500_l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831"/>
          <a:stretch/>
        </p:blipFill>
        <p:spPr>
          <a:xfrm>
            <a:off x="0" y="0"/>
            <a:ext cx="12175037" cy="636422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-5195"/>
            <a:ext cx="12192000" cy="6361545"/>
          </a:xfrm>
          <a:prstGeom prst="rect">
            <a:avLst/>
          </a:prstGeom>
          <a:gradFill>
            <a:gsLst>
              <a:gs pos="0">
                <a:schemeClr val="tx2">
                  <a:alpha val="89000"/>
                </a:schemeClr>
              </a:gs>
              <a:gs pos="100000">
                <a:schemeClr val="accent3">
                  <a:alpha val="91000"/>
                </a:schemeClr>
              </a:gs>
              <a:gs pos="46000">
                <a:schemeClr val="tx2">
                  <a:alpha val="89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9761843B-9E59-4C94-B8FC-7D551C99E66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0A3390-4EAA-414F-982E-AC7877C676C0}"/>
              </a:ext>
            </a:extLst>
          </p:cNvPr>
          <p:cNvSpPr/>
          <p:nvPr/>
        </p:nvSpPr>
        <p:spPr>
          <a:xfrm>
            <a:off x="463757" y="373682"/>
            <a:ext cx="7010400" cy="400110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A3C8AAC-B20F-44E2-9A25-4ECB6A63867E}"/>
              </a:ext>
            </a:extLst>
          </p:cNvPr>
          <p:cNvSpPr txBox="1">
            <a:spLocks/>
          </p:cNvSpPr>
          <p:nvPr/>
        </p:nvSpPr>
        <p:spPr>
          <a:xfrm>
            <a:off x="463757" y="720374"/>
            <a:ext cx="7010396" cy="63044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 spc="1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sz="4000" dirty="0">
                <a:solidFill>
                  <a:schemeClr val="bg1"/>
                </a:solidFill>
              </a:rPr>
              <a:t>Briefing Overview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3115636" y="12353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90A3390-4EAA-414F-982E-AC7877C676C0}"/>
              </a:ext>
            </a:extLst>
          </p:cNvPr>
          <p:cNvSpPr/>
          <p:nvPr/>
        </p:nvSpPr>
        <p:spPr>
          <a:xfrm>
            <a:off x="10206182" y="200501"/>
            <a:ext cx="1655247" cy="369332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200" spc="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www.jm-aq.com</a:t>
            </a:r>
            <a:endParaRPr lang="en-US" sz="1200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-818604" y="4144819"/>
            <a:ext cx="3266241" cy="1928089"/>
            <a:chOff x="-537106" y="2828637"/>
            <a:chExt cx="4886523" cy="2884555"/>
          </a:xfrm>
        </p:grpSpPr>
        <p:sp>
          <p:nvSpPr>
            <p:cNvPr id="57" name="Diamond 56"/>
            <p:cNvSpPr/>
            <p:nvPr/>
          </p:nvSpPr>
          <p:spPr>
            <a:xfrm>
              <a:off x="732062" y="2828637"/>
              <a:ext cx="2348186" cy="1341820"/>
            </a:xfrm>
            <a:prstGeom prst="diamond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Diamond 57"/>
            <p:cNvSpPr/>
            <p:nvPr/>
          </p:nvSpPr>
          <p:spPr>
            <a:xfrm>
              <a:off x="2001231" y="3608973"/>
              <a:ext cx="2348186" cy="1341820"/>
            </a:xfrm>
            <a:prstGeom prst="diamond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Diamond 58"/>
            <p:cNvSpPr/>
            <p:nvPr/>
          </p:nvSpPr>
          <p:spPr>
            <a:xfrm>
              <a:off x="-537106" y="3617943"/>
              <a:ext cx="2348186" cy="1341820"/>
            </a:xfrm>
            <a:prstGeom prst="diamond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Diamond 59"/>
            <p:cNvSpPr/>
            <p:nvPr/>
          </p:nvSpPr>
          <p:spPr>
            <a:xfrm>
              <a:off x="732062" y="4371372"/>
              <a:ext cx="2348186" cy="1341820"/>
            </a:xfrm>
            <a:prstGeom prst="diamond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9CD0E4A-6077-4885-89CE-A45CF11A0755}"/>
              </a:ext>
            </a:extLst>
          </p:cNvPr>
          <p:cNvCxnSpPr/>
          <p:nvPr/>
        </p:nvCxnSpPr>
        <p:spPr>
          <a:xfrm>
            <a:off x="567666" y="1501901"/>
            <a:ext cx="667657" cy="0"/>
          </a:xfrm>
          <a:prstGeom prst="line">
            <a:avLst/>
          </a:prstGeom>
          <a:ln w="25400">
            <a:solidFill>
              <a:srgbClr val="55C2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54462" y="481357"/>
            <a:ext cx="4537538" cy="2678546"/>
            <a:chOff x="-537106" y="2828637"/>
            <a:chExt cx="4886523" cy="2884555"/>
          </a:xfrm>
        </p:grpSpPr>
        <p:sp>
          <p:nvSpPr>
            <p:cNvPr id="22" name="Diamond 21"/>
            <p:cNvSpPr/>
            <p:nvPr/>
          </p:nvSpPr>
          <p:spPr>
            <a:xfrm>
              <a:off x="732062" y="2828637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iamond 24"/>
            <p:cNvSpPr/>
            <p:nvPr/>
          </p:nvSpPr>
          <p:spPr>
            <a:xfrm>
              <a:off x="2001231" y="3608973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iamond 25"/>
            <p:cNvSpPr/>
            <p:nvPr/>
          </p:nvSpPr>
          <p:spPr>
            <a:xfrm>
              <a:off x="-537106" y="3617943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iamond 26"/>
            <p:cNvSpPr/>
            <p:nvPr/>
          </p:nvSpPr>
          <p:spPr>
            <a:xfrm>
              <a:off x="732062" y="4371372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FECE15D-5994-4CF7-9031-955B9EA09298}"/>
              </a:ext>
            </a:extLst>
          </p:cNvPr>
          <p:cNvSpPr txBox="1">
            <a:spLocks/>
          </p:cNvSpPr>
          <p:nvPr/>
        </p:nvSpPr>
        <p:spPr>
          <a:xfrm>
            <a:off x="1230923" y="2105915"/>
            <a:ext cx="9356259" cy="38213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indent="-411480">
              <a:buClr>
                <a:schemeClr val="accent2">
                  <a:lumMod val="40000"/>
                  <a:lumOff val="60000"/>
                </a:schemeClr>
              </a:buClr>
              <a:buSzPct val="92000"/>
              <a:buFont typeface="Wingdings" charset="2"/>
              <a:buChar char="ü"/>
            </a:pPr>
            <a:r>
              <a:rPr lang="en-US" sz="2400" dirty="0">
                <a:solidFill>
                  <a:schemeClr val="bg1"/>
                </a:solidFill>
                <a:ea typeface="Yu Gothic" panose="020B0400000000000000" pitchFamily="34" charset="-128"/>
              </a:rPr>
              <a:t>FY23 Agriculture Appropriations – Salaries and Expenses</a:t>
            </a:r>
          </a:p>
          <a:p>
            <a:pPr marL="411480" indent="-411480">
              <a:buClr>
                <a:schemeClr val="accent2">
                  <a:lumMod val="40000"/>
                  <a:lumOff val="60000"/>
                </a:schemeClr>
              </a:buClr>
              <a:buSzPct val="92000"/>
              <a:buFont typeface="Wingdings" charset="2"/>
              <a:buChar char="ü"/>
            </a:pPr>
            <a:r>
              <a:rPr lang="en-US" sz="2400" dirty="0">
                <a:solidFill>
                  <a:schemeClr val="bg1"/>
                </a:solidFill>
                <a:ea typeface="Yu Gothic" panose="020B0400000000000000" pitchFamily="34" charset="-128"/>
              </a:rPr>
              <a:t>FSA Loan Funding Levels FY23</a:t>
            </a:r>
          </a:p>
          <a:p>
            <a:pPr marL="411480" indent="-411480">
              <a:buClr>
                <a:schemeClr val="accent2">
                  <a:lumMod val="40000"/>
                  <a:lumOff val="60000"/>
                </a:schemeClr>
              </a:buClr>
              <a:buSzPct val="92000"/>
              <a:buFont typeface="Wingdings" charset="2"/>
              <a:buChar char="ü"/>
            </a:pPr>
            <a:r>
              <a:rPr lang="en-US" sz="2400" dirty="0">
                <a:solidFill>
                  <a:schemeClr val="bg1"/>
                </a:solidFill>
                <a:ea typeface="Yu Gothic" panose="020B0400000000000000" pitchFamily="34" charset="-128"/>
              </a:rPr>
              <a:t>FSA 2022 Workforce Snapshot</a:t>
            </a:r>
          </a:p>
          <a:p>
            <a:pPr marL="411480" indent="-411480">
              <a:buClr>
                <a:schemeClr val="accent2">
                  <a:lumMod val="40000"/>
                  <a:lumOff val="60000"/>
                </a:schemeClr>
              </a:buClr>
              <a:buSzPct val="92000"/>
              <a:buFont typeface="Wingdings" charset="2"/>
              <a:buChar char="ü"/>
            </a:pPr>
            <a:r>
              <a:rPr lang="en-US" sz="2400" dirty="0">
                <a:solidFill>
                  <a:schemeClr val="bg1"/>
                </a:solidFill>
                <a:ea typeface="Yu Gothic" panose="020B0400000000000000" pitchFamily="34" charset="-128"/>
              </a:rPr>
              <a:t>Outlook for 2022</a:t>
            </a:r>
          </a:p>
        </p:txBody>
      </p:sp>
    </p:spTree>
    <p:extLst>
      <p:ext uri="{BB962C8B-B14F-4D97-AF65-F5344CB8AC3E}">
        <p14:creationId xmlns:p14="http://schemas.microsoft.com/office/powerpoint/2010/main" val="392659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EE373C1-6B87-4140-883D-27E4F2AD854E}"/>
              </a:ext>
            </a:extLst>
          </p:cNvPr>
          <p:cNvSpPr/>
          <p:nvPr/>
        </p:nvSpPr>
        <p:spPr>
          <a:xfrm>
            <a:off x="10332" y="1326807"/>
            <a:ext cx="12181668" cy="50136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7" name="Group 216"/>
          <p:cNvGrpSpPr/>
          <p:nvPr/>
        </p:nvGrpSpPr>
        <p:grpSpPr>
          <a:xfrm>
            <a:off x="8093185" y="80817"/>
            <a:ext cx="4537538" cy="2678546"/>
            <a:chOff x="-537106" y="2828637"/>
            <a:chExt cx="4886523" cy="2884555"/>
          </a:xfrm>
        </p:grpSpPr>
        <p:sp>
          <p:nvSpPr>
            <p:cNvPr id="218" name="Diamond 217"/>
            <p:cNvSpPr/>
            <p:nvPr/>
          </p:nvSpPr>
          <p:spPr>
            <a:xfrm>
              <a:off x="732062" y="2828637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iamond 218"/>
            <p:cNvSpPr/>
            <p:nvPr/>
          </p:nvSpPr>
          <p:spPr>
            <a:xfrm>
              <a:off x="2001231" y="3608973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Diamond 219"/>
            <p:cNvSpPr/>
            <p:nvPr/>
          </p:nvSpPr>
          <p:spPr>
            <a:xfrm>
              <a:off x="-537106" y="3617943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Diamond 220"/>
            <p:cNvSpPr/>
            <p:nvPr/>
          </p:nvSpPr>
          <p:spPr>
            <a:xfrm>
              <a:off x="732062" y="4371372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73FDD4F-9495-4B8B-8A6A-2327A50F4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58" y="410309"/>
            <a:ext cx="10515600" cy="744234"/>
          </a:xfrm>
        </p:spPr>
        <p:txBody>
          <a:bodyPr lIns="0" rIns="0" anchor="ctr">
            <a:noAutofit/>
          </a:bodyPr>
          <a:lstStyle/>
          <a:p>
            <a:r>
              <a:rPr lang="en-US" sz="2800" dirty="0"/>
              <a:t>FY23 Agriculture Appropriations – Salaries and Expenses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94B34-0AE2-4B26-A188-2578AFAD5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44805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| </a:t>
            </a:r>
            <a:fld id="{9761843B-9E59-4C94-B8FC-7D551C99E66D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90A3390-4EAA-414F-982E-AC7877C676C0}"/>
              </a:ext>
            </a:extLst>
          </p:cNvPr>
          <p:cNvSpPr/>
          <p:nvPr/>
        </p:nvSpPr>
        <p:spPr>
          <a:xfrm>
            <a:off x="10206182" y="200501"/>
            <a:ext cx="1655247" cy="369332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www.jm-aq.com</a:t>
            </a:r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89CD0E4A-6077-4885-89CE-A45CF11A0755}"/>
              </a:ext>
            </a:extLst>
          </p:cNvPr>
          <p:cNvCxnSpPr/>
          <p:nvPr/>
        </p:nvCxnSpPr>
        <p:spPr>
          <a:xfrm>
            <a:off x="378157" y="1167083"/>
            <a:ext cx="667657" cy="0"/>
          </a:xfrm>
          <a:prstGeom prst="line">
            <a:avLst/>
          </a:prstGeom>
          <a:ln w="25400">
            <a:solidFill>
              <a:srgbClr val="55C2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Content Placeholder 2">
            <a:extLst>
              <a:ext uri="{FF2B5EF4-FFF2-40B4-BE49-F238E27FC236}">
                <a16:creationId xmlns:a16="http://schemas.microsoft.com/office/drawing/2014/main" id="{0FECE15D-5994-4CF7-9031-955B9EA09298}"/>
              </a:ext>
            </a:extLst>
          </p:cNvPr>
          <p:cNvSpPr txBox="1">
            <a:spLocks/>
          </p:cNvSpPr>
          <p:nvPr/>
        </p:nvSpPr>
        <p:spPr>
          <a:xfrm>
            <a:off x="378157" y="1484035"/>
            <a:ext cx="10720539" cy="43421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SzPct val="92000"/>
              <a:buNone/>
            </a:pPr>
            <a:endParaRPr lang="en-US" sz="2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0" indent="0">
              <a:buClr>
                <a:schemeClr val="accent2"/>
              </a:buClr>
              <a:buSzPct val="92000"/>
              <a:buNone/>
            </a:pPr>
            <a:r>
              <a:rPr 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Salaries and Expenses</a:t>
            </a:r>
          </a:p>
          <a:p>
            <a:pPr>
              <a:buClr>
                <a:schemeClr val="accent2"/>
              </a:buClr>
              <a:buSzPct val="92000"/>
            </a:pPr>
            <a:r>
              <a:rPr 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FY22: $1,175,670,000</a:t>
            </a:r>
          </a:p>
          <a:p>
            <a:pPr>
              <a:buClr>
                <a:schemeClr val="accent2"/>
              </a:buClr>
              <a:buSzPct val="92000"/>
            </a:pPr>
            <a:r>
              <a:rPr 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FY23: $1,229,396,000 – Increase of $53,726,000 from FY22</a:t>
            </a:r>
          </a:p>
          <a:p>
            <a:pPr>
              <a:buClr>
                <a:schemeClr val="accent2"/>
              </a:buClr>
              <a:buSzPct val="92000"/>
            </a:pPr>
            <a:endParaRPr lang="en-US" sz="2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buClr>
                <a:schemeClr val="accent2"/>
              </a:buClr>
              <a:buSzPct val="92000"/>
            </a:pPr>
            <a:r>
              <a:rPr 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No mention in House Appropriations draft bill of funds for hiring and retention.</a:t>
            </a:r>
          </a:p>
          <a:p>
            <a:pPr>
              <a:buClr>
                <a:schemeClr val="accent2"/>
              </a:buClr>
              <a:buSzPct val="92000"/>
            </a:pPr>
            <a:endParaRPr lang="en-US" sz="2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0" indent="0">
              <a:buClr>
                <a:schemeClr val="accent2"/>
              </a:buClr>
              <a:buSzPct val="92000"/>
              <a:buNone/>
            </a:pPr>
            <a:endParaRPr lang="en-US" sz="18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buClr>
                <a:schemeClr val="accent2"/>
              </a:buClr>
              <a:buSzPct val="92000"/>
            </a:pPr>
            <a:endParaRPr lang="en-US" sz="1800" dirty="0">
              <a:ea typeface="Yu Gothic" panose="020B0400000000000000" pitchFamily="34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2000"/>
            </a:pPr>
            <a:endParaRPr lang="en-US" sz="1200" dirty="0">
              <a:ea typeface="Yu Gothic" panose="020B0400000000000000" pitchFamily="34" charset="-128"/>
            </a:endParaRPr>
          </a:p>
          <a:p>
            <a:pPr>
              <a:buClr>
                <a:schemeClr val="accent2"/>
              </a:buClr>
              <a:buSzPct val="92000"/>
            </a:pPr>
            <a:endParaRPr lang="en-US" sz="2000" baseline="30000" dirty="0"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5396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roup 216"/>
          <p:cNvGrpSpPr/>
          <p:nvPr/>
        </p:nvGrpSpPr>
        <p:grpSpPr>
          <a:xfrm>
            <a:off x="8093185" y="80817"/>
            <a:ext cx="4537538" cy="2678546"/>
            <a:chOff x="-537106" y="2828637"/>
            <a:chExt cx="4886523" cy="2884555"/>
          </a:xfrm>
        </p:grpSpPr>
        <p:sp>
          <p:nvSpPr>
            <p:cNvPr id="218" name="Diamond 217"/>
            <p:cNvSpPr/>
            <p:nvPr/>
          </p:nvSpPr>
          <p:spPr>
            <a:xfrm>
              <a:off x="732062" y="2828637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iamond 218"/>
            <p:cNvSpPr/>
            <p:nvPr/>
          </p:nvSpPr>
          <p:spPr>
            <a:xfrm>
              <a:off x="2001231" y="3608973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Diamond 219"/>
            <p:cNvSpPr/>
            <p:nvPr/>
          </p:nvSpPr>
          <p:spPr>
            <a:xfrm>
              <a:off x="-537106" y="3617943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Diamond 220"/>
            <p:cNvSpPr/>
            <p:nvPr/>
          </p:nvSpPr>
          <p:spPr>
            <a:xfrm>
              <a:off x="732062" y="4371372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73FDD4F-9495-4B8B-8A6A-2327A50F4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58" y="410309"/>
            <a:ext cx="10515600" cy="744234"/>
          </a:xfrm>
        </p:spPr>
        <p:txBody>
          <a:bodyPr lIns="0" rIns="0" anchor="ctr">
            <a:normAutofit/>
          </a:bodyPr>
          <a:lstStyle/>
          <a:p>
            <a:r>
              <a:rPr lang="en-US" sz="2800" dirty="0"/>
              <a:t>FSA Loan Funding Levels FY23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94B34-0AE2-4B26-A188-2578AFAD5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44805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| </a:t>
            </a:r>
            <a:fld id="{9761843B-9E59-4C94-B8FC-7D551C99E66D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90A3390-4EAA-414F-982E-AC7877C676C0}"/>
              </a:ext>
            </a:extLst>
          </p:cNvPr>
          <p:cNvSpPr/>
          <p:nvPr/>
        </p:nvSpPr>
        <p:spPr>
          <a:xfrm>
            <a:off x="10206182" y="200501"/>
            <a:ext cx="1655247" cy="369332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www.jm-aq.com</a:t>
            </a:r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89CD0E4A-6077-4885-89CE-A45CF11A0755}"/>
              </a:ext>
            </a:extLst>
          </p:cNvPr>
          <p:cNvCxnSpPr/>
          <p:nvPr/>
        </p:nvCxnSpPr>
        <p:spPr>
          <a:xfrm>
            <a:off x="378157" y="1167083"/>
            <a:ext cx="667657" cy="0"/>
          </a:xfrm>
          <a:prstGeom prst="line">
            <a:avLst/>
          </a:prstGeom>
          <a:ln w="25400">
            <a:solidFill>
              <a:srgbClr val="55C2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Content Placeholder 2">
            <a:extLst>
              <a:ext uri="{FF2B5EF4-FFF2-40B4-BE49-F238E27FC236}">
                <a16:creationId xmlns:a16="http://schemas.microsoft.com/office/drawing/2014/main" id="{0FECE15D-5994-4CF7-9031-955B9EA09298}"/>
              </a:ext>
            </a:extLst>
          </p:cNvPr>
          <p:cNvSpPr txBox="1">
            <a:spLocks/>
          </p:cNvSpPr>
          <p:nvPr/>
        </p:nvSpPr>
        <p:spPr>
          <a:xfrm>
            <a:off x="378157" y="2004835"/>
            <a:ext cx="6022279" cy="38213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SzPct val="92000"/>
              <a:buFont typeface="Arial"/>
              <a:buChar char="•"/>
            </a:pPr>
            <a:endParaRPr lang="en-US" sz="2400" dirty="0">
              <a:ea typeface="Yu Gothic" panose="020B0400000000000000" pitchFamily="34" charset="-128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3BFA705-747F-46DC-8480-28145F609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086357"/>
              </p:ext>
            </p:extLst>
          </p:nvPr>
        </p:nvGraphicFramePr>
        <p:xfrm>
          <a:off x="1472850" y="2310000"/>
          <a:ext cx="9246299" cy="2496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1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02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88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Item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2022 Enacted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2023 Appropriations</a:t>
                      </a:r>
                      <a:r>
                        <a:rPr lang="en-US" sz="1400" baseline="3000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  <a:endParaRPr lang="en-US" sz="1600" baseline="30000" dirty="0"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8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Guaranteed Farm</a:t>
                      </a:r>
                      <a:r>
                        <a:rPr lang="en-US" sz="1600" baseline="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 Ownership Loans</a:t>
                      </a:r>
                      <a:r>
                        <a:rPr lang="en-US" sz="160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$3,500,000,000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$3,500,000,000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8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Direct Farm Ownership</a:t>
                      </a:r>
                      <a:r>
                        <a:rPr lang="en-US" sz="1600" baseline="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 Loans</a:t>
                      </a:r>
                      <a:endParaRPr lang="en-US" sz="1600" dirty="0"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$2,800,000,000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$3,100,000,000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1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Unsubsidized</a:t>
                      </a:r>
                      <a:r>
                        <a:rPr lang="en-US" sz="1600" baseline="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 Guaranteed Operating Loans</a:t>
                      </a:r>
                      <a:endParaRPr lang="en-US" sz="1600" dirty="0"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$2,118,482,000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$2,118,491,000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8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Direct</a:t>
                      </a:r>
                      <a:r>
                        <a:rPr lang="en-US" sz="1600" baseline="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 Operating Loans</a:t>
                      </a:r>
                      <a:endParaRPr lang="en-US" sz="1600" dirty="0"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$1,633,000,000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$1,633,333,000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4CF7FB4-5631-47E4-B9F4-0AD3D31BDB89}"/>
              </a:ext>
            </a:extLst>
          </p:cNvPr>
          <p:cNvSpPr txBox="1"/>
          <p:nvPr/>
        </p:nvSpPr>
        <p:spPr>
          <a:xfrm>
            <a:off x="1472850" y="6077243"/>
            <a:ext cx="4716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en-US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 Source: Draft FY23 House Agriculture Appropriations Bill Text</a:t>
            </a:r>
          </a:p>
        </p:txBody>
      </p:sp>
    </p:spTree>
    <p:extLst>
      <p:ext uri="{BB962C8B-B14F-4D97-AF65-F5344CB8AC3E}">
        <p14:creationId xmlns:p14="http://schemas.microsoft.com/office/powerpoint/2010/main" val="197164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roup 216"/>
          <p:cNvGrpSpPr/>
          <p:nvPr/>
        </p:nvGrpSpPr>
        <p:grpSpPr>
          <a:xfrm>
            <a:off x="8093185" y="80817"/>
            <a:ext cx="4537538" cy="2678546"/>
            <a:chOff x="-537106" y="2828637"/>
            <a:chExt cx="4886523" cy="2884555"/>
          </a:xfrm>
        </p:grpSpPr>
        <p:sp>
          <p:nvSpPr>
            <p:cNvPr id="218" name="Diamond 217"/>
            <p:cNvSpPr/>
            <p:nvPr/>
          </p:nvSpPr>
          <p:spPr>
            <a:xfrm>
              <a:off x="732062" y="2828637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iamond 218"/>
            <p:cNvSpPr/>
            <p:nvPr/>
          </p:nvSpPr>
          <p:spPr>
            <a:xfrm>
              <a:off x="2001231" y="3608973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Diamond 219"/>
            <p:cNvSpPr/>
            <p:nvPr/>
          </p:nvSpPr>
          <p:spPr>
            <a:xfrm>
              <a:off x="-537106" y="3617943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Diamond 220"/>
            <p:cNvSpPr/>
            <p:nvPr/>
          </p:nvSpPr>
          <p:spPr>
            <a:xfrm>
              <a:off x="732062" y="4371372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73FDD4F-9495-4B8B-8A6A-2327A50F4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58" y="410309"/>
            <a:ext cx="10515600" cy="744234"/>
          </a:xfrm>
        </p:spPr>
        <p:txBody>
          <a:bodyPr lIns="0" rIns="0" anchor="ctr">
            <a:normAutofit/>
          </a:bodyPr>
          <a:lstStyle/>
          <a:p>
            <a:r>
              <a:rPr lang="en-US" sz="2800" dirty="0"/>
              <a:t>USDA Civil Rights Complaints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94B34-0AE2-4B26-A188-2578AFAD5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44805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| </a:t>
            </a:r>
            <a:fld id="{9761843B-9E59-4C94-B8FC-7D551C99E66D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90A3390-4EAA-414F-982E-AC7877C676C0}"/>
              </a:ext>
            </a:extLst>
          </p:cNvPr>
          <p:cNvSpPr/>
          <p:nvPr/>
        </p:nvSpPr>
        <p:spPr>
          <a:xfrm>
            <a:off x="10206182" y="200501"/>
            <a:ext cx="1655247" cy="369332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www.jm-aq.com</a:t>
            </a:r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89CD0E4A-6077-4885-89CE-A45CF11A0755}"/>
              </a:ext>
            </a:extLst>
          </p:cNvPr>
          <p:cNvCxnSpPr/>
          <p:nvPr/>
        </p:nvCxnSpPr>
        <p:spPr>
          <a:xfrm>
            <a:off x="378157" y="1167083"/>
            <a:ext cx="667657" cy="0"/>
          </a:xfrm>
          <a:prstGeom prst="line">
            <a:avLst/>
          </a:prstGeom>
          <a:ln w="25400">
            <a:solidFill>
              <a:srgbClr val="55C2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Content Placeholder 2">
            <a:extLst>
              <a:ext uri="{FF2B5EF4-FFF2-40B4-BE49-F238E27FC236}">
                <a16:creationId xmlns:a16="http://schemas.microsoft.com/office/drawing/2014/main" id="{0FECE15D-5994-4CF7-9031-955B9EA09298}"/>
              </a:ext>
            </a:extLst>
          </p:cNvPr>
          <p:cNvSpPr txBox="1">
            <a:spLocks/>
          </p:cNvSpPr>
          <p:nvPr/>
        </p:nvSpPr>
        <p:spPr>
          <a:xfrm>
            <a:off x="378157" y="2004835"/>
            <a:ext cx="6022279" cy="38213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SzPct val="92000"/>
              <a:buFont typeface="Arial"/>
              <a:buChar char="•"/>
            </a:pPr>
            <a:endParaRPr lang="en-US" sz="2400" dirty="0">
              <a:ea typeface="Yu Gothic" panose="020B0400000000000000" pitchFamily="34" charset="-128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3BFA705-747F-46DC-8480-28145F609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836894"/>
              </p:ext>
            </p:extLst>
          </p:nvPr>
        </p:nvGraphicFramePr>
        <p:xfrm>
          <a:off x="1366982" y="1557986"/>
          <a:ext cx="9352168" cy="3224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5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2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2490">
                  <a:extLst>
                    <a:ext uri="{9D8B030D-6E8A-4147-A177-3AD203B41FA5}">
                      <a16:colId xmlns:a16="http://schemas.microsoft.com/office/drawing/2014/main" val="2866126938"/>
                    </a:ext>
                  </a:extLst>
                </a:gridCol>
                <a:gridCol w="1892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88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aseline="3000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2019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2020</a:t>
                      </a:r>
                      <a:endParaRPr lang="en-US" sz="1600" baseline="30000" dirty="0"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8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USDA - Program Complaints filed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8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FSA - Program Complaints filed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8821224"/>
                  </a:ext>
                </a:extLst>
              </a:tr>
              <a:tr h="4488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USDA - Avg Processing Time-Days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8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FSA - Avg Processing Time-Days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1962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9134947"/>
                  </a:ext>
                </a:extLst>
              </a:tr>
              <a:tr h="530877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USDA - Finding of Discrimination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8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USDA - Settlement Agreement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B506B59-6F91-BD9D-8570-8724FCCDE6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930754"/>
              </p:ext>
            </p:extLst>
          </p:nvPr>
        </p:nvGraphicFramePr>
        <p:xfrm>
          <a:off x="5043055" y="4899920"/>
          <a:ext cx="5676093" cy="7200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2031">
                  <a:extLst>
                    <a:ext uri="{9D8B030D-6E8A-4147-A177-3AD203B41FA5}">
                      <a16:colId xmlns:a16="http://schemas.microsoft.com/office/drawing/2014/main" val="8332181"/>
                    </a:ext>
                  </a:extLst>
                </a:gridCol>
                <a:gridCol w="1892031">
                  <a:extLst>
                    <a:ext uri="{9D8B030D-6E8A-4147-A177-3AD203B41FA5}">
                      <a16:colId xmlns:a16="http://schemas.microsoft.com/office/drawing/2014/main" val="2617377874"/>
                    </a:ext>
                  </a:extLst>
                </a:gridCol>
                <a:gridCol w="1892031">
                  <a:extLst>
                    <a:ext uri="{9D8B030D-6E8A-4147-A177-3AD203B41FA5}">
                      <a16:colId xmlns:a16="http://schemas.microsoft.com/office/drawing/2014/main" val="2893929259"/>
                    </a:ext>
                  </a:extLst>
                </a:gridCol>
              </a:tblGrid>
              <a:tr h="2400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1. Disability 47%</a:t>
                      </a:r>
                    </a:p>
                  </a:txBody>
                  <a:tcPr marL="9525" marR="9525" marT="9525" marB="9525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1. Disability 32%</a:t>
                      </a:r>
                    </a:p>
                  </a:txBody>
                  <a:tcPr marL="9525" marR="9525" marT="9525" marB="9525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1. Disability 30%</a:t>
                      </a:r>
                    </a:p>
                  </a:txBody>
                  <a:tcPr marL="9525" marR="9525" marT="9525" marB="9525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991144"/>
                  </a:ext>
                </a:extLst>
              </a:tr>
              <a:tr h="2400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2. Race 29%</a:t>
                      </a:r>
                    </a:p>
                  </a:txBody>
                  <a:tcPr marL="9525" marR="9525" marT="9525" marB="9525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2. Age 27%</a:t>
                      </a:r>
                    </a:p>
                  </a:txBody>
                  <a:tcPr marL="9525" marR="9525" marT="9525" marB="9525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2. Race 17%</a:t>
                      </a:r>
                    </a:p>
                  </a:txBody>
                  <a:tcPr marL="9525" marR="9525" marT="9525" marB="9525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876061"/>
                  </a:ext>
                </a:extLst>
              </a:tr>
              <a:tr h="2400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3. Age 24%</a:t>
                      </a:r>
                    </a:p>
                  </a:txBody>
                  <a:tcPr marL="9525" marR="9525" marT="9525" marB="9525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3. Race 16%</a:t>
                      </a:r>
                    </a:p>
                  </a:txBody>
                  <a:tcPr marL="9525" marR="9525" marT="9525" marB="9525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3. Age 15%</a:t>
                      </a:r>
                    </a:p>
                  </a:txBody>
                  <a:tcPr marL="9525" marR="9525" marT="9525" marB="9525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88789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945657C-C697-38E1-6463-02A31DE58BBF}"/>
              </a:ext>
            </a:extLst>
          </p:cNvPr>
          <p:cNvSpPr txBox="1"/>
          <p:nvPr/>
        </p:nvSpPr>
        <p:spPr>
          <a:xfrm>
            <a:off x="1472851" y="5044410"/>
            <a:ext cx="3273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Top three reasons for complaint:</a:t>
            </a:r>
          </a:p>
        </p:txBody>
      </p:sp>
    </p:spTree>
    <p:extLst>
      <p:ext uri="{BB962C8B-B14F-4D97-AF65-F5344CB8AC3E}">
        <p14:creationId xmlns:p14="http://schemas.microsoft.com/office/powerpoint/2010/main" val="4078873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roup 216"/>
          <p:cNvGrpSpPr/>
          <p:nvPr/>
        </p:nvGrpSpPr>
        <p:grpSpPr>
          <a:xfrm>
            <a:off x="8093185" y="80817"/>
            <a:ext cx="4537538" cy="2678546"/>
            <a:chOff x="-537106" y="2828637"/>
            <a:chExt cx="4886523" cy="2884555"/>
          </a:xfrm>
        </p:grpSpPr>
        <p:sp>
          <p:nvSpPr>
            <p:cNvPr id="218" name="Diamond 217"/>
            <p:cNvSpPr/>
            <p:nvPr/>
          </p:nvSpPr>
          <p:spPr>
            <a:xfrm>
              <a:off x="732062" y="2828637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iamond 218"/>
            <p:cNvSpPr/>
            <p:nvPr/>
          </p:nvSpPr>
          <p:spPr>
            <a:xfrm>
              <a:off x="2001231" y="3608973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Diamond 219"/>
            <p:cNvSpPr/>
            <p:nvPr/>
          </p:nvSpPr>
          <p:spPr>
            <a:xfrm>
              <a:off x="-537106" y="3617943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Diamond 220"/>
            <p:cNvSpPr/>
            <p:nvPr/>
          </p:nvSpPr>
          <p:spPr>
            <a:xfrm>
              <a:off x="732062" y="4371372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73FDD4F-9495-4B8B-8A6A-2327A50F4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58" y="410309"/>
            <a:ext cx="10515600" cy="744234"/>
          </a:xfrm>
        </p:spPr>
        <p:txBody>
          <a:bodyPr lIns="0" rIns="0" anchor="ctr">
            <a:normAutofit/>
          </a:bodyPr>
          <a:lstStyle/>
          <a:p>
            <a:r>
              <a:rPr lang="en-US" sz="2800" dirty="0"/>
              <a:t>FSA 2022 Workforce Snapshot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94B34-0AE2-4B26-A188-2578AFAD5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44805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| </a:t>
            </a:r>
            <a:fld id="{9761843B-9E59-4C94-B8FC-7D551C99E66D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90A3390-4EAA-414F-982E-AC7877C676C0}"/>
              </a:ext>
            </a:extLst>
          </p:cNvPr>
          <p:cNvSpPr/>
          <p:nvPr/>
        </p:nvSpPr>
        <p:spPr>
          <a:xfrm>
            <a:off x="10206182" y="200501"/>
            <a:ext cx="1655247" cy="369332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www.jm-aq.com</a:t>
            </a:r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89CD0E4A-6077-4885-89CE-A45CF11A0755}"/>
              </a:ext>
            </a:extLst>
          </p:cNvPr>
          <p:cNvCxnSpPr/>
          <p:nvPr/>
        </p:nvCxnSpPr>
        <p:spPr>
          <a:xfrm>
            <a:off x="378157" y="1167083"/>
            <a:ext cx="667657" cy="0"/>
          </a:xfrm>
          <a:prstGeom prst="line">
            <a:avLst/>
          </a:prstGeom>
          <a:ln w="25400">
            <a:solidFill>
              <a:srgbClr val="55C2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Content Placeholder 2">
            <a:extLst>
              <a:ext uri="{FF2B5EF4-FFF2-40B4-BE49-F238E27FC236}">
                <a16:creationId xmlns:a16="http://schemas.microsoft.com/office/drawing/2014/main" id="{0FECE15D-5994-4CF7-9031-955B9EA09298}"/>
              </a:ext>
            </a:extLst>
          </p:cNvPr>
          <p:cNvSpPr txBox="1">
            <a:spLocks/>
          </p:cNvSpPr>
          <p:nvPr/>
        </p:nvSpPr>
        <p:spPr>
          <a:xfrm>
            <a:off x="378157" y="2004835"/>
            <a:ext cx="6022279" cy="38213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SzPct val="92000"/>
              <a:buFont typeface="Arial"/>
              <a:buChar char="•"/>
            </a:pPr>
            <a:endParaRPr lang="en-US" sz="2400" dirty="0">
              <a:ea typeface="Yu Gothic" panose="020B0400000000000000" pitchFamily="34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04F225-343F-AADD-A7FA-CD72D8677BAE}"/>
              </a:ext>
            </a:extLst>
          </p:cNvPr>
          <p:cNvSpPr txBox="1"/>
          <p:nvPr/>
        </p:nvSpPr>
        <p:spPr>
          <a:xfrm>
            <a:off x="454532" y="2310981"/>
            <a:ext cx="7381542" cy="3742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Onboard Strength:</a:t>
            </a:r>
          </a:p>
          <a:p>
            <a:pPr lvl="1">
              <a:lnSpc>
                <a:spcPct val="107000"/>
              </a:lnSpc>
            </a:pPr>
            <a:r>
              <a:rPr lang="en-US" b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At the end of FY2021 </a:t>
            </a:r>
          </a:p>
          <a:p>
            <a:pPr lvl="2">
              <a:lnSpc>
                <a:spcPct val="107000"/>
              </a:lnSpc>
            </a:pPr>
            <a:r>
              <a:rPr lang="en-US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FSA Federal = 2,988</a:t>
            </a:r>
          </a:p>
          <a:p>
            <a:pPr lvl="2">
              <a:lnSpc>
                <a:spcPct val="107000"/>
              </a:lnSpc>
            </a:pPr>
            <a:r>
              <a:rPr lang="en-US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FSA County = 6,854</a:t>
            </a:r>
            <a:endParaRPr lang="en-US" dirty="0">
              <a:effectLst/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</a:pPr>
            <a:r>
              <a:rPr lang="en-US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1101 series = 856 Federal; 6,852 County</a:t>
            </a:r>
          </a:p>
          <a:p>
            <a:pPr lvl="2">
              <a:lnSpc>
                <a:spcPct val="107000"/>
              </a:lnSpc>
            </a:pPr>
            <a:r>
              <a:rPr lang="en-US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1165 series = 1,368</a:t>
            </a:r>
          </a:p>
          <a:p>
            <a:pPr lvl="1">
              <a:lnSpc>
                <a:spcPct val="107000"/>
              </a:lnSpc>
            </a:pPr>
            <a:endParaRPr lang="en-US" dirty="0"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n-US" b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As of May 2022</a:t>
            </a:r>
            <a:endParaRPr lang="en-US" b="1" dirty="0">
              <a:effectLst/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</a:pPr>
            <a:r>
              <a:rPr lang="en-US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FSA Federal = 2,849</a:t>
            </a:r>
          </a:p>
          <a:p>
            <a:pPr lvl="2">
              <a:lnSpc>
                <a:spcPct val="107000"/>
              </a:lnSpc>
            </a:pPr>
            <a:r>
              <a:rPr lang="en-US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FSA County = 6,712</a:t>
            </a:r>
            <a:endParaRPr lang="en-US" dirty="0">
              <a:effectLst/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</a:pPr>
            <a:r>
              <a:rPr lang="en-US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1101 series = 812 Federal; 6,710 County</a:t>
            </a:r>
          </a:p>
          <a:p>
            <a:pPr lvl="2">
              <a:lnSpc>
                <a:spcPct val="107000"/>
              </a:lnSpc>
            </a:pPr>
            <a:r>
              <a:rPr lang="en-US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1165 series = 1,291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EA1961-C723-9F5D-4066-7593C73C31BA}"/>
              </a:ext>
            </a:extLst>
          </p:cNvPr>
          <p:cNvSpPr txBox="1"/>
          <p:nvPr/>
        </p:nvSpPr>
        <p:spPr>
          <a:xfrm>
            <a:off x="467455" y="1454926"/>
            <a:ext cx="9894499" cy="648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All data </a:t>
            </a:r>
            <a:r>
              <a:rPr lang="en-US" sz="1400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provided are </a:t>
            </a:r>
            <a:r>
              <a:rPr lang="en-US" sz="1400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for permanent employees only unless otherwise specified.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FSA Federal and County Ceiling = 10,289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FC7FFB-123A-8D33-8D5F-428B44F17C7C}"/>
              </a:ext>
            </a:extLst>
          </p:cNvPr>
          <p:cNvSpPr txBox="1"/>
          <p:nvPr/>
        </p:nvSpPr>
        <p:spPr>
          <a:xfrm>
            <a:off x="711985" y="6292116"/>
            <a:ext cx="28600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Yu Gothic" panose="020B0400000000000000" pitchFamily="34" charset="-128"/>
                <a:ea typeface="Yu Gothic" panose="020B0400000000000000" pitchFamily="34" charset="-128"/>
              </a:rPr>
              <a:t>Source: USDA – FSA Workforce Overview</a:t>
            </a:r>
          </a:p>
        </p:txBody>
      </p:sp>
    </p:spTree>
    <p:extLst>
      <p:ext uri="{BB962C8B-B14F-4D97-AF65-F5344CB8AC3E}">
        <p14:creationId xmlns:p14="http://schemas.microsoft.com/office/powerpoint/2010/main" val="815967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roup 216"/>
          <p:cNvGrpSpPr/>
          <p:nvPr/>
        </p:nvGrpSpPr>
        <p:grpSpPr>
          <a:xfrm>
            <a:off x="8093185" y="80817"/>
            <a:ext cx="4537538" cy="2678546"/>
            <a:chOff x="-537106" y="2828637"/>
            <a:chExt cx="4886523" cy="2884555"/>
          </a:xfrm>
        </p:grpSpPr>
        <p:sp>
          <p:nvSpPr>
            <p:cNvPr id="218" name="Diamond 217"/>
            <p:cNvSpPr/>
            <p:nvPr/>
          </p:nvSpPr>
          <p:spPr>
            <a:xfrm>
              <a:off x="732062" y="2828637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iamond 218"/>
            <p:cNvSpPr/>
            <p:nvPr/>
          </p:nvSpPr>
          <p:spPr>
            <a:xfrm>
              <a:off x="2001231" y="3608973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Diamond 219"/>
            <p:cNvSpPr/>
            <p:nvPr/>
          </p:nvSpPr>
          <p:spPr>
            <a:xfrm>
              <a:off x="-537106" y="3617943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Diamond 220"/>
            <p:cNvSpPr/>
            <p:nvPr/>
          </p:nvSpPr>
          <p:spPr>
            <a:xfrm>
              <a:off x="732062" y="4371372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73FDD4F-9495-4B8B-8A6A-2327A50F4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58" y="410309"/>
            <a:ext cx="10515600" cy="744234"/>
          </a:xfrm>
        </p:spPr>
        <p:txBody>
          <a:bodyPr lIns="0" rIns="0" anchor="ctr">
            <a:normAutofit/>
          </a:bodyPr>
          <a:lstStyle/>
          <a:p>
            <a:r>
              <a:rPr lang="en-US" sz="2800" dirty="0"/>
              <a:t>Current FSA Workforce by Series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94B34-0AE2-4B26-A188-2578AFAD5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44805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| </a:t>
            </a:r>
            <a:fld id="{9761843B-9E59-4C94-B8FC-7D551C99E66D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90A3390-4EAA-414F-982E-AC7877C676C0}"/>
              </a:ext>
            </a:extLst>
          </p:cNvPr>
          <p:cNvSpPr/>
          <p:nvPr/>
        </p:nvSpPr>
        <p:spPr>
          <a:xfrm>
            <a:off x="10206182" y="200501"/>
            <a:ext cx="1655247" cy="369332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www.jm-aq.com</a:t>
            </a:r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89CD0E4A-6077-4885-89CE-A45CF11A0755}"/>
              </a:ext>
            </a:extLst>
          </p:cNvPr>
          <p:cNvCxnSpPr/>
          <p:nvPr/>
        </p:nvCxnSpPr>
        <p:spPr>
          <a:xfrm>
            <a:off x="378157" y="1167083"/>
            <a:ext cx="667657" cy="0"/>
          </a:xfrm>
          <a:prstGeom prst="line">
            <a:avLst/>
          </a:prstGeom>
          <a:ln w="25400">
            <a:solidFill>
              <a:srgbClr val="55C2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Content Placeholder 2">
            <a:extLst>
              <a:ext uri="{FF2B5EF4-FFF2-40B4-BE49-F238E27FC236}">
                <a16:creationId xmlns:a16="http://schemas.microsoft.com/office/drawing/2014/main" id="{0FECE15D-5994-4CF7-9031-955B9EA09298}"/>
              </a:ext>
            </a:extLst>
          </p:cNvPr>
          <p:cNvSpPr txBox="1">
            <a:spLocks/>
          </p:cNvSpPr>
          <p:nvPr/>
        </p:nvSpPr>
        <p:spPr>
          <a:xfrm>
            <a:off x="378157" y="2004835"/>
            <a:ext cx="6022279" cy="38213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SzPct val="92000"/>
              <a:buFont typeface="Arial"/>
              <a:buChar char="•"/>
            </a:pPr>
            <a:endParaRPr lang="en-US" sz="2400" dirty="0">
              <a:ea typeface="Yu Gothic" panose="020B0400000000000000" pitchFamily="34" charset="-12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D3B2345-A402-6059-4390-FF1E66DAC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06" y="1711630"/>
            <a:ext cx="7200115" cy="38400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D07AB59-2EE8-2A1F-9CEE-20BC24FFC7AE}"/>
              </a:ext>
            </a:extLst>
          </p:cNvPr>
          <p:cNvSpPr txBox="1"/>
          <p:nvPr/>
        </p:nvSpPr>
        <p:spPr>
          <a:xfrm>
            <a:off x="7651748" y="1627481"/>
            <a:ext cx="4162095" cy="2134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Almost half of the Federal workforce falls in the 1165 series, with almost 60% who are Non-Supervisory Loan Specialists.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dirty="0">
              <a:effectLst/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The County workforce consists of mostly employees within the 1101 series and the Non-Supervisory Program Tech positions encompass more than 75%.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1BB88A-104C-198F-EFCE-2DFD10247463}"/>
              </a:ext>
            </a:extLst>
          </p:cNvPr>
          <p:cNvSpPr txBox="1"/>
          <p:nvPr/>
        </p:nvSpPr>
        <p:spPr>
          <a:xfrm>
            <a:off x="711985" y="6292116"/>
            <a:ext cx="28600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Yu Gothic" panose="020B0400000000000000" pitchFamily="34" charset="-128"/>
                <a:ea typeface="Yu Gothic" panose="020B0400000000000000" pitchFamily="34" charset="-128"/>
              </a:rPr>
              <a:t>Source: USDA – FSA Workforce Overview</a:t>
            </a:r>
          </a:p>
        </p:txBody>
      </p:sp>
    </p:spTree>
    <p:extLst>
      <p:ext uri="{BB962C8B-B14F-4D97-AF65-F5344CB8AC3E}">
        <p14:creationId xmlns:p14="http://schemas.microsoft.com/office/powerpoint/2010/main" val="2150793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roup 216"/>
          <p:cNvGrpSpPr/>
          <p:nvPr/>
        </p:nvGrpSpPr>
        <p:grpSpPr>
          <a:xfrm>
            <a:off x="8093185" y="80817"/>
            <a:ext cx="4537538" cy="2678546"/>
            <a:chOff x="-537106" y="2828637"/>
            <a:chExt cx="4886523" cy="2884555"/>
          </a:xfrm>
        </p:grpSpPr>
        <p:sp>
          <p:nvSpPr>
            <p:cNvPr id="218" name="Diamond 217"/>
            <p:cNvSpPr/>
            <p:nvPr/>
          </p:nvSpPr>
          <p:spPr>
            <a:xfrm>
              <a:off x="732062" y="2828637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iamond 218"/>
            <p:cNvSpPr/>
            <p:nvPr/>
          </p:nvSpPr>
          <p:spPr>
            <a:xfrm>
              <a:off x="2001231" y="3608973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Diamond 219"/>
            <p:cNvSpPr/>
            <p:nvPr/>
          </p:nvSpPr>
          <p:spPr>
            <a:xfrm>
              <a:off x="-537106" y="3617943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Diamond 220"/>
            <p:cNvSpPr/>
            <p:nvPr/>
          </p:nvSpPr>
          <p:spPr>
            <a:xfrm>
              <a:off x="732062" y="4371372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73FDD4F-9495-4B8B-8A6A-2327A50F4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58" y="410309"/>
            <a:ext cx="10515600" cy="744234"/>
          </a:xfrm>
        </p:spPr>
        <p:txBody>
          <a:bodyPr lIns="0" rIns="0" anchor="ctr">
            <a:normAutofit fontScale="90000"/>
          </a:bodyPr>
          <a:lstStyle/>
          <a:p>
            <a:r>
              <a:rPr lang="en-US" sz="2800" dirty="0"/>
              <a:t>Onboard Strength within Series 1165 </a:t>
            </a:r>
            <a:br>
              <a:rPr lang="en-US" sz="2800" dirty="0"/>
            </a:br>
            <a:r>
              <a:rPr lang="en-US" sz="2800" dirty="0"/>
              <a:t>by Grade Groups in the last 5 fiscal years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94B34-0AE2-4B26-A188-2578AFAD5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44805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| </a:t>
            </a:r>
            <a:fld id="{9761843B-9E59-4C94-B8FC-7D551C99E66D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90A3390-4EAA-414F-982E-AC7877C676C0}"/>
              </a:ext>
            </a:extLst>
          </p:cNvPr>
          <p:cNvSpPr/>
          <p:nvPr/>
        </p:nvSpPr>
        <p:spPr>
          <a:xfrm>
            <a:off x="10206182" y="200501"/>
            <a:ext cx="1655247" cy="369332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www.jm-aq.com</a:t>
            </a:r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89CD0E4A-6077-4885-89CE-A45CF11A0755}"/>
              </a:ext>
            </a:extLst>
          </p:cNvPr>
          <p:cNvCxnSpPr/>
          <p:nvPr/>
        </p:nvCxnSpPr>
        <p:spPr>
          <a:xfrm>
            <a:off x="378157" y="1167083"/>
            <a:ext cx="667657" cy="0"/>
          </a:xfrm>
          <a:prstGeom prst="line">
            <a:avLst/>
          </a:prstGeom>
          <a:ln w="25400">
            <a:solidFill>
              <a:srgbClr val="55C2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Content Placeholder 2">
            <a:extLst>
              <a:ext uri="{FF2B5EF4-FFF2-40B4-BE49-F238E27FC236}">
                <a16:creationId xmlns:a16="http://schemas.microsoft.com/office/drawing/2014/main" id="{0FECE15D-5994-4CF7-9031-955B9EA09298}"/>
              </a:ext>
            </a:extLst>
          </p:cNvPr>
          <p:cNvSpPr txBox="1">
            <a:spLocks/>
          </p:cNvSpPr>
          <p:nvPr/>
        </p:nvSpPr>
        <p:spPr>
          <a:xfrm>
            <a:off x="378157" y="2004835"/>
            <a:ext cx="6022279" cy="38213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SzPct val="92000"/>
              <a:buFont typeface="Arial"/>
              <a:buChar char="•"/>
            </a:pPr>
            <a:endParaRPr lang="en-US" sz="2400" dirty="0">
              <a:ea typeface="Yu Gothic" panose="020B0400000000000000" pitchFamily="34" charset="-128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523B004-EB8D-A257-EE69-0C7BB26626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161548"/>
              </p:ext>
            </p:extLst>
          </p:nvPr>
        </p:nvGraphicFramePr>
        <p:xfrm>
          <a:off x="1522610" y="1807005"/>
          <a:ext cx="9146779" cy="4217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728AB9B-8A4D-B611-19BC-1AD20AC060EF}"/>
              </a:ext>
            </a:extLst>
          </p:cNvPr>
          <p:cNvSpPr txBox="1"/>
          <p:nvPr/>
        </p:nvSpPr>
        <p:spPr>
          <a:xfrm>
            <a:off x="711985" y="6292116"/>
            <a:ext cx="28600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Yu Gothic" panose="020B0400000000000000" pitchFamily="34" charset="-128"/>
                <a:ea typeface="Yu Gothic" panose="020B0400000000000000" pitchFamily="34" charset="-128"/>
              </a:rPr>
              <a:t>Source: USDA – FSA Workforce Overview</a:t>
            </a:r>
          </a:p>
        </p:txBody>
      </p:sp>
    </p:spTree>
    <p:extLst>
      <p:ext uri="{BB962C8B-B14F-4D97-AF65-F5344CB8AC3E}">
        <p14:creationId xmlns:p14="http://schemas.microsoft.com/office/powerpoint/2010/main" val="4107373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roup 216"/>
          <p:cNvGrpSpPr/>
          <p:nvPr/>
        </p:nvGrpSpPr>
        <p:grpSpPr>
          <a:xfrm>
            <a:off x="8093185" y="80817"/>
            <a:ext cx="4537538" cy="2678546"/>
            <a:chOff x="-537106" y="2828637"/>
            <a:chExt cx="4886523" cy="2884555"/>
          </a:xfrm>
        </p:grpSpPr>
        <p:sp>
          <p:nvSpPr>
            <p:cNvPr id="218" name="Diamond 217"/>
            <p:cNvSpPr/>
            <p:nvPr/>
          </p:nvSpPr>
          <p:spPr>
            <a:xfrm>
              <a:off x="732062" y="2828637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iamond 218"/>
            <p:cNvSpPr/>
            <p:nvPr/>
          </p:nvSpPr>
          <p:spPr>
            <a:xfrm>
              <a:off x="2001231" y="3608973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Diamond 219"/>
            <p:cNvSpPr/>
            <p:nvPr/>
          </p:nvSpPr>
          <p:spPr>
            <a:xfrm>
              <a:off x="-537106" y="3617943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Diamond 220"/>
            <p:cNvSpPr/>
            <p:nvPr/>
          </p:nvSpPr>
          <p:spPr>
            <a:xfrm>
              <a:off x="732062" y="4371372"/>
              <a:ext cx="2348186" cy="1341820"/>
            </a:xfrm>
            <a:prstGeom prst="diamond">
              <a:avLst/>
            </a:prstGeom>
            <a:noFill/>
            <a:ln>
              <a:solidFill>
                <a:schemeClr val="accent1"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73FDD4F-9495-4B8B-8A6A-2327A50F4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58" y="410309"/>
            <a:ext cx="10515600" cy="744234"/>
          </a:xfrm>
        </p:spPr>
        <p:txBody>
          <a:bodyPr lIns="0" rIns="0" anchor="ctr">
            <a:normAutofit/>
          </a:bodyPr>
          <a:lstStyle/>
          <a:p>
            <a:r>
              <a:rPr lang="en-US" sz="2800" dirty="0"/>
              <a:t>Current Hiring Activity – As of May 11,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94B34-0AE2-4B26-A188-2578AFAD5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44805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| </a:t>
            </a:r>
            <a:fld id="{9761843B-9E59-4C94-B8FC-7D551C99E66D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90A3390-4EAA-414F-982E-AC7877C676C0}"/>
              </a:ext>
            </a:extLst>
          </p:cNvPr>
          <p:cNvSpPr/>
          <p:nvPr/>
        </p:nvSpPr>
        <p:spPr>
          <a:xfrm>
            <a:off x="10206182" y="200501"/>
            <a:ext cx="1655247" cy="369332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www.jm-aq.com</a:t>
            </a:r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89CD0E4A-6077-4885-89CE-A45CF11A0755}"/>
              </a:ext>
            </a:extLst>
          </p:cNvPr>
          <p:cNvCxnSpPr/>
          <p:nvPr/>
        </p:nvCxnSpPr>
        <p:spPr>
          <a:xfrm>
            <a:off x="378157" y="1167083"/>
            <a:ext cx="667657" cy="0"/>
          </a:xfrm>
          <a:prstGeom prst="line">
            <a:avLst/>
          </a:prstGeom>
          <a:ln w="25400">
            <a:solidFill>
              <a:srgbClr val="55C2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Content Placeholder 2">
            <a:extLst>
              <a:ext uri="{FF2B5EF4-FFF2-40B4-BE49-F238E27FC236}">
                <a16:creationId xmlns:a16="http://schemas.microsoft.com/office/drawing/2014/main" id="{0FECE15D-5994-4CF7-9031-955B9EA09298}"/>
              </a:ext>
            </a:extLst>
          </p:cNvPr>
          <p:cNvSpPr txBox="1">
            <a:spLocks/>
          </p:cNvSpPr>
          <p:nvPr/>
        </p:nvSpPr>
        <p:spPr>
          <a:xfrm>
            <a:off x="378157" y="2004835"/>
            <a:ext cx="6022279" cy="38213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SzPct val="92000"/>
              <a:buFont typeface="Arial"/>
              <a:buChar char="•"/>
            </a:pPr>
            <a:endParaRPr lang="en-US" sz="2400" dirty="0">
              <a:ea typeface="Yu Gothic" panose="020B0400000000000000" pitchFamily="34" charset="-12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7EDD04-8510-BD45-3F43-49E74D6D7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08" y="2152955"/>
            <a:ext cx="10664384" cy="28883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59DBE14-1B3B-9D9D-4AB8-2E94360D72AE}"/>
              </a:ext>
            </a:extLst>
          </p:cNvPr>
          <p:cNvSpPr txBox="1"/>
          <p:nvPr/>
        </p:nvSpPr>
        <p:spPr>
          <a:xfrm>
            <a:off x="711985" y="6292116"/>
            <a:ext cx="28600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Yu Gothic" panose="020B0400000000000000" pitchFamily="34" charset="-128"/>
                <a:ea typeface="Yu Gothic" panose="020B0400000000000000" pitchFamily="34" charset="-128"/>
              </a:rPr>
              <a:t>Source: USDA – FSA Workforce Overview</a:t>
            </a:r>
          </a:p>
        </p:txBody>
      </p:sp>
    </p:spTree>
    <p:extLst>
      <p:ext uri="{BB962C8B-B14F-4D97-AF65-F5344CB8AC3E}">
        <p14:creationId xmlns:p14="http://schemas.microsoft.com/office/powerpoint/2010/main" val="4001721118"/>
      </p:ext>
    </p:extLst>
  </p:cSld>
  <p:clrMapOvr>
    <a:masterClrMapping/>
  </p:clrMapOvr>
</p:sld>
</file>

<file path=ppt/theme/theme1.xml><?xml version="1.0" encoding="utf-8"?>
<a:theme xmlns:a="http://schemas.openxmlformats.org/drawingml/2006/main" name="LRIP Presentation (2018)">
  <a:themeElements>
    <a:clrScheme name="Custom 22">
      <a:dk1>
        <a:srgbClr val="000000"/>
      </a:dk1>
      <a:lt1>
        <a:srgbClr val="FFFFFF"/>
      </a:lt1>
      <a:dk2>
        <a:srgbClr val="094F93"/>
      </a:dk2>
      <a:lt2>
        <a:srgbClr val="7D8287"/>
      </a:lt2>
      <a:accent1>
        <a:srgbClr val="55C2CB"/>
      </a:accent1>
      <a:accent2>
        <a:srgbClr val="1BB0C3"/>
      </a:accent2>
      <a:accent3>
        <a:srgbClr val="0093B7"/>
      </a:accent3>
      <a:accent4>
        <a:srgbClr val="2D6794"/>
      </a:accent4>
      <a:accent5>
        <a:srgbClr val="5657EB"/>
      </a:accent5>
      <a:accent6>
        <a:srgbClr val="E48934"/>
      </a:accent6>
      <a:hlink>
        <a:srgbClr val="094F93"/>
      </a:hlink>
      <a:folHlink>
        <a:srgbClr val="152C5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Q Officewide_PPT Template HED_2020" id="{1141DC08-9691-43CA-A7DC-01FBD2E0976B}" vid="{51F5571A-7E1A-48E5-B767-03D9A8D08D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61863b69-e6f7-41df-be4e-a9a6c708f4ed" xsi:nil="true"/>
    <Type_x0020_of_x0020_Kit xmlns="61863b69-e6f7-41df-be4e-a9a6c708f4ed" xsi:nil="true"/>
    <Dropbox_x0020_Link xmlns="61863b69-e6f7-41df-be4e-a9a6c708f4ed">
      <Url xsi:nil="true"/>
      <Description xsi:nil="true"/>
    </Dropbox_x0020_Link>
    <Expired_x003f_ xmlns="61863b69-e6f7-41df-be4e-a9a6c708f4ed">false</Expired_x003f_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D0C12894713E46AE1F0E92EA63930E" ma:contentTypeVersion="15" ma:contentTypeDescription="Create a new document." ma:contentTypeScope="" ma:versionID="db71987ed11fd8f17521cdd782f5165b">
  <xsd:schema xmlns:xsd="http://www.w3.org/2001/XMLSchema" xmlns:xs="http://www.w3.org/2001/XMLSchema" xmlns:p="http://schemas.microsoft.com/office/2006/metadata/properties" xmlns:ns2="61863b69-e6f7-41df-be4e-a9a6c708f4ed" xmlns:ns3="3ee51e89-3120-4216-af49-57613909aad9" targetNamespace="http://schemas.microsoft.com/office/2006/metadata/properties" ma:root="true" ma:fieldsID="378b6bb1a44cd79bbc9ffcda13103222" ns2:_="" ns3:_="">
    <xsd:import namespace="61863b69-e6f7-41df-be4e-a9a6c708f4ed"/>
    <xsd:import namespace="3ee51e89-3120-4216-af49-57613909aad9"/>
    <xsd:element name="properties">
      <xsd:complexType>
        <xsd:sequence>
          <xsd:element name="documentManagement">
            <xsd:complexType>
              <xsd:all>
                <xsd:element ref="ns2:Type_x0020_of_x0020_Kit" minOccurs="0"/>
                <xsd:element ref="ns2:Expired_x003f_" minOccurs="0"/>
                <xsd:element ref="ns2:Dropbox_x0020_Link" minOccurs="0"/>
                <xsd:element ref="ns2:Document_x0020_Type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863b69-e6f7-41df-be4e-a9a6c708f4ed" elementFormDefault="qualified">
    <xsd:import namespace="http://schemas.microsoft.com/office/2006/documentManagement/types"/>
    <xsd:import namespace="http://schemas.microsoft.com/office/infopath/2007/PartnerControls"/>
    <xsd:element name="Type_x0020_of_x0020_Kit" ma:index="4" nillable="true" ma:displayName="Type of Kit" ma:format="RadioButtons" ma:internalName="Type_x0020_of_x0020_Kit" ma:readOnly="false">
      <xsd:simpleType>
        <xsd:restriction base="dms:Choice">
          <xsd:enumeration value="Kit for Clients"/>
          <xsd:enumeration value="Confidential/Internal Use Only"/>
        </xsd:restriction>
      </xsd:simpleType>
    </xsd:element>
    <xsd:element name="Expired_x003f_" ma:index="5" nillable="true" ma:displayName="Expired?" ma:default="0" ma:indexed="true" ma:internalName="Expired_x003f_" ma:readOnly="false">
      <xsd:simpleType>
        <xsd:restriction base="dms:Boolean"/>
      </xsd:simpleType>
    </xsd:element>
    <xsd:element name="Dropbox_x0020_Link" ma:index="6" nillable="true" ma:displayName="Dropbox Link" ma:format="Hyperlink" ma:internalName="Dropbox_x0020_Link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cument_x0020_Type" ma:index="7" nillable="true" ma:displayName="Document Type" ma:format="Dropdown" ma:internalName="Document_x0020_Type" ma:readOnly="false">
      <xsd:simpleType>
        <xsd:union memberTypes="dms:Text">
          <xsd:simpleType>
            <xsd:restriction base="dms:Choice">
              <xsd:enumeration value="Concept paper/memo"/>
              <xsd:enumeration value="FOIA"/>
              <xsd:enumeration value="Funder-produced content"/>
              <xsd:enumeration value="Introductory/startup document"/>
              <xsd:enumeration value="In process document"/>
            </xsd:restriction>
          </xsd:simpleType>
        </xsd:union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51e89-3120-4216-af49-57613909aad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748DAC-455E-4C97-8383-03CD6B807F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8B31D6-0F53-4CAD-AB85-CE812AD451FF}">
  <ds:schemaRefs>
    <ds:schemaRef ds:uri="1533d4de-c0d4-44a1-9d46-c9e88098cca3"/>
    <ds:schemaRef ds:uri="61863b69-e6f7-41df-be4e-a9a6c708f4e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A242AC2-16BD-418A-BC77-8C128F9CEE29}">
  <ds:schemaRefs>
    <ds:schemaRef ds:uri="3ee51e89-3120-4216-af49-57613909aad9"/>
    <ds:schemaRef ds:uri="61863b69-e6f7-41df-be4e-a9a6c708f4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MQ Officewide_PPT Template HED_2020</Template>
  <TotalTime>7522</TotalTime>
  <Words>937</Words>
  <Application>Microsoft Office PowerPoint</Application>
  <PresentationFormat>Widescreen</PresentationFormat>
  <Paragraphs>210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Yu Gothic</vt:lpstr>
      <vt:lpstr>Arial</vt:lpstr>
      <vt:lpstr>Calibri</vt:lpstr>
      <vt:lpstr>Century Gothic</vt:lpstr>
      <vt:lpstr>Wingdings</vt:lpstr>
      <vt:lpstr>LRIP Presentation (2018)</vt:lpstr>
      <vt:lpstr>PowerPoint Presentation</vt:lpstr>
      <vt:lpstr>PowerPoint Presentation</vt:lpstr>
      <vt:lpstr>FY23 Agriculture Appropriations – Salaries and Expenses</vt:lpstr>
      <vt:lpstr>FSA Loan Funding Levels FY23</vt:lpstr>
      <vt:lpstr>USDA Civil Rights Complaints</vt:lpstr>
      <vt:lpstr>FSA 2022 Workforce Snapshot</vt:lpstr>
      <vt:lpstr>Current FSA Workforce by Series</vt:lpstr>
      <vt:lpstr>Onboard Strength within Series 1165  by Grade Groups in the last 5 fiscal years</vt:lpstr>
      <vt:lpstr>Current Hiring Activity – As of May 11, 2022</vt:lpstr>
      <vt:lpstr>GS Time to Hire</vt:lpstr>
      <vt:lpstr>FSA Losses</vt:lpstr>
      <vt:lpstr>FSA Exit Interview Survey Results</vt:lpstr>
      <vt:lpstr>Outlook for 2022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Kendrick Burns</dc:creator>
  <cp:lastModifiedBy>Andy Quinn</cp:lastModifiedBy>
  <cp:revision>28</cp:revision>
  <cp:lastPrinted>2020-04-09T14:17:45Z</cp:lastPrinted>
  <dcterms:created xsi:type="dcterms:W3CDTF">2020-10-28T20:55:24Z</dcterms:created>
  <dcterms:modified xsi:type="dcterms:W3CDTF">2022-06-28T12:39:14Z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0x01010049D0C12894713E46AE1F0E92EA63930E</vt:lpwstr>
  </property>
</Properties>
</file>