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64" r:id="rId6"/>
  </p:sldMasterIdLst>
  <p:notesMasterIdLst>
    <p:notesMasterId r:id="rId20"/>
  </p:notesMasterIdLst>
  <p:sldIdLst>
    <p:sldId id="256" r:id="rId7"/>
    <p:sldId id="267" r:id="rId8"/>
    <p:sldId id="269" r:id="rId9"/>
    <p:sldId id="395" r:id="rId10"/>
    <p:sldId id="391" r:id="rId11"/>
    <p:sldId id="396" r:id="rId12"/>
    <p:sldId id="397" r:id="rId13"/>
    <p:sldId id="398" r:id="rId14"/>
    <p:sldId id="1490" r:id="rId15"/>
    <p:sldId id="387" r:id="rId16"/>
    <p:sldId id="388" r:id="rId17"/>
    <p:sldId id="394" r:id="rId18"/>
    <p:sldId id="39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verview" id="{E2DD6182-3C7C-4FA4-B8B4-EF71025E9BE8}">
          <p14:sldIdLst>
            <p14:sldId id="256"/>
            <p14:sldId id="267"/>
            <p14:sldId id="269"/>
            <p14:sldId id="395"/>
            <p14:sldId id="391"/>
            <p14:sldId id="396"/>
            <p14:sldId id="397"/>
            <p14:sldId id="398"/>
            <p14:sldId id="1490"/>
          </p14:sldIdLst>
        </p14:section>
        <p14:section name="Retirement Info" id="{E7561A3E-1C3F-4FD5-921B-8939B593A058}">
          <p14:sldIdLst>
            <p14:sldId id="387"/>
            <p14:sldId id="388"/>
          </p14:sldIdLst>
        </p14:section>
        <p14:section name="COTS and FLOTS" id="{B694D049-8412-45D5-B1D4-C1A3B3E0D4BA}">
          <p14:sldIdLst>
            <p14:sldId id="394"/>
            <p14:sldId id="3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ton, Ronald - FPAC-BC, Washington, DC" initials="HRFBWD" lastIdx="1" clrIdx="0">
    <p:extLst>
      <p:ext uri="{19B8F6BF-5375-455C-9EA6-DF929625EA0E}">
        <p15:presenceInfo xmlns:p15="http://schemas.microsoft.com/office/powerpoint/2012/main" userId="S::ronald.hinton@usda.gov::cb26a350-decb-47f1-af66-07b83e245b98" providerId="AD"/>
      </p:ext>
    </p:extLst>
  </p:cmAuthor>
  <p:cmAuthor id="2" name="Salanski, Denise - FPAC-BC, Kansas City, MO" initials="SDFBKCM" lastIdx="1" clrIdx="1">
    <p:extLst>
      <p:ext uri="{19B8F6BF-5375-455C-9EA6-DF929625EA0E}">
        <p15:presenceInfo xmlns:p15="http://schemas.microsoft.com/office/powerpoint/2012/main" userId="S::denise.salanski@usda.gov::71a67d16-588c-452a-8374-f612bbab529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1A3"/>
    <a:srgbClr val="0C6C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64" autoAdjust="0"/>
    <p:restoredTop sz="93968" autoAdjust="0"/>
  </p:normalViewPr>
  <p:slideViewPr>
    <p:cSldViewPr snapToGrid="0" snapToObjects="1">
      <p:cViewPr varScale="1">
        <p:scale>
          <a:sx n="67" d="100"/>
          <a:sy n="67" d="100"/>
        </p:scale>
        <p:origin x="10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42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sdagcc-my.sharepoint.com/personal/joice_trout_usda_gov/Documents/Desktop/FSA%20Info/Copy%20of%20OBS%20Several%20Occs%20including%201165s%20and%20457s%205%20yrs%20v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sdagcc-my.sharepoint.com/personal/joice_trout_usda_gov/Documents/Desktop/FSA%20Info/FSA%20Data%20analysis%20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sdagcc-my.sharepoint.com/personal/joice_trout_usda_gov/Documents/Desktop/FSA%20COTS_FLOTS%20INF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sdagcc-my.sharepoint.com/personal/joice_trout_usda_gov/Documents/Desktop/Access%20COTS_FLOTS%20OBS_HIR_SEP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sdagcc-my.sharepoint.com/personal/joice_trout_usda_gov/Documents/Desktop/Access%20COTS_FLOTS%20OBS_HIR_SEP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Onboard Strength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2505158379072668E-2"/>
          <c:y val="0.29316285673628212"/>
          <c:w val="0.95037220843672454"/>
          <c:h val="0.60176244419904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'1165 OBS_Attrition'!$N$40:$N$41</c:f>
              <c:strCache>
                <c:ptCount val="2"/>
                <c:pt idx="0">
                  <c:v>GS 12 &amp; below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'1165 OBS_Attrition'!$M$42:$M$46</c:f>
              <c:strCache>
                <c:ptCount val="5"/>
                <c:pt idx="0">
                  <c:v>FY2017</c:v>
                </c:pt>
                <c:pt idx="1">
                  <c:v>FY2018</c:v>
                </c:pt>
                <c:pt idx="2">
                  <c:v>FY2019</c:v>
                </c:pt>
                <c:pt idx="3">
                  <c:v>FY2020</c:v>
                </c:pt>
                <c:pt idx="4">
                  <c:v>FY2021</c:v>
                </c:pt>
              </c:strCache>
              <c:extLst/>
            </c:strRef>
          </c:cat>
          <c:val>
            <c:numRef>
              <c:f>'1165 OBS_Attrition'!$N$42:$N$46</c:f>
              <c:numCache>
                <c:formatCode>0%</c:formatCode>
                <c:ptCount val="5"/>
                <c:pt idx="0">
                  <c:v>0.94360902255639101</c:v>
                </c:pt>
                <c:pt idx="1">
                  <c:v>0.94263565891472867</c:v>
                </c:pt>
                <c:pt idx="2">
                  <c:v>0.94557823129251706</c:v>
                </c:pt>
                <c:pt idx="3">
                  <c:v>0.94748358862144422</c:v>
                </c:pt>
                <c:pt idx="4">
                  <c:v>0.94302410518626734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7D7-4A92-83D8-1AB39DC5A643}"/>
            </c:ext>
          </c:extLst>
        </c:ser>
        <c:ser>
          <c:idx val="2"/>
          <c:order val="2"/>
          <c:tx>
            <c:strRef>
              <c:f>'1165 OBS_Attrition'!$P$40:$P$41</c:f>
              <c:strCache>
                <c:ptCount val="2"/>
                <c:pt idx="0">
                  <c:v>GS 13 &amp; above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5.9955100336280244E-2"/>
                      <c:h val="8.41741458174115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7D7-4A92-83D8-1AB39DC5A64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'1165 OBS_Attrition'!$M$42:$M$46</c:f>
              <c:strCache>
                <c:ptCount val="5"/>
                <c:pt idx="0">
                  <c:v>FY2017</c:v>
                </c:pt>
                <c:pt idx="1">
                  <c:v>FY2018</c:v>
                </c:pt>
                <c:pt idx="2">
                  <c:v>FY2019</c:v>
                </c:pt>
                <c:pt idx="3">
                  <c:v>FY2020</c:v>
                </c:pt>
                <c:pt idx="4">
                  <c:v>FY2021</c:v>
                </c:pt>
              </c:strCache>
              <c:extLst/>
            </c:strRef>
          </c:cat>
          <c:val>
            <c:numRef>
              <c:f>'1165 OBS_Attrition'!$P$42:$P$46</c:f>
              <c:numCache>
                <c:formatCode>0%</c:formatCode>
                <c:ptCount val="5"/>
                <c:pt idx="0">
                  <c:v>5.6000000000000001E-2</c:v>
                </c:pt>
                <c:pt idx="1">
                  <c:v>5.5813953488372092E-2</c:v>
                </c:pt>
                <c:pt idx="2">
                  <c:v>5.2910052910052907E-2</c:v>
                </c:pt>
                <c:pt idx="3">
                  <c:v>5.1057622173595912E-2</c:v>
                </c:pt>
                <c:pt idx="4">
                  <c:v>5.6245434623813005E-2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77D7-4A92-83D8-1AB39DC5A6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201090623"/>
        <c:axId val="201081887"/>
        <c:extLst/>
      </c:bar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090623"/>
        <c:axId val="201081887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'1165 OBS_Attrition'!$O$40:$O$41</c15:sqref>
                        </c15:formulaRef>
                      </c:ext>
                    </c:extLst>
                    <c:strCache>
                      <c:ptCount val="2"/>
                      <c:pt idx="0">
                        <c:v>GS 12 &amp; below</c:v>
                      </c:pt>
                    </c:strCache>
                  </c:strRef>
                </c:tx>
                <c:spPr>
                  <a:ln w="28575" cap="rnd">
                    <a:solidFill>
                      <a:schemeClr val="tx2"/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circle"/>
                  <c:size val="5"/>
                  <c:spPr>
                    <a:solidFill>
                      <a:schemeClr val="tx2"/>
                    </a:solidFill>
                    <a:ln w="9525">
                      <a:solidFill>
                        <a:schemeClr val="tx2"/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-1.5177832919768404E-2"/>
                        <c:y val="-5.6562685962173676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3-77D7-4A92-83D8-1AB39DC5A643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'1165 OBS_Attrition'!$M$42:$M$46</c15:sqref>
                        </c15:formulaRef>
                      </c:ext>
                    </c:extLst>
                    <c:strCache>
                      <c:ptCount val="5"/>
                      <c:pt idx="0">
                        <c:v>FY2017</c:v>
                      </c:pt>
                      <c:pt idx="1">
                        <c:v>FY2018</c:v>
                      </c:pt>
                      <c:pt idx="2">
                        <c:v>FY2019</c:v>
                      </c:pt>
                      <c:pt idx="3">
                        <c:v>FY2020</c:v>
                      </c:pt>
                      <c:pt idx="4">
                        <c:v>FY2021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'1165 OBS_Attrition'!$O$42:$O$46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0.8728813559322034</c:v>
                      </c:pt>
                      <c:pt idx="1">
                        <c:v>0.9173553719008265</c:v>
                      </c:pt>
                      <c:pt idx="2">
                        <c:v>0.92727272727272725</c:v>
                      </c:pt>
                      <c:pt idx="3">
                        <c:v>0.96116504854368934</c:v>
                      </c:pt>
                      <c:pt idx="4">
                        <c:v>0.91851851851851851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77D7-4A92-83D8-1AB39DC5A643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'1165 OBS_Attrition'!$Q$40:$Q$41</c15:sqref>
                        </c15:formulaRef>
                      </c:ext>
                    </c:extLst>
                    <c:strCache>
                      <c:ptCount val="2"/>
                      <c:pt idx="0">
                        <c:v>GS 13 &amp; above</c:v>
                      </c:pt>
                    </c:strCache>
                  </c:strRef>
                </c:tx>
                <c:spPr>
                  <a:ln w="28575" cap="rnd">
                    <a:solidFill>
                      <a:srgbClr val="C00000"/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circle"/>
                  <c:size val="5"/>
                  <c:spPr>
                    <a:solidFill>
                      <a:srgbClr val="C00000"/>
                    </a:solidFill>
                    <a:ln w="9525">
                      <a:solidFill>
                        <a:srgbClr val="C00000">
                          <a:alpha val="98000"/>
                        </a:srgbClr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-5.940946282461757E-3"/>
                        <c:y val="-3.8191744680646192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5-77D7-4A92-83D8-1AB39DC5A643}"/>
                      </c:ext>
                    </c:extLst>
                  </c:dLbl>
                  <c:dLbl>
                    <c:idx val="1"/>
                    <c:layout>
                      <c:manualLayout>
                        <c:x val="-5.4429028815368846E-3"/>
                        <c:y val="-5.3477589987891795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6-77D7-4A92-83D8-1AB39DC5A643}"/>
                      </c:ext>
                    </c:extLst>
                  </c:dLbl>
                  <c:dLbl>
                    <c:idx val="2"/>
                    <c:layout>
                      <c:manualLayout>
                        <c:x val="-1.0779082177161153E-2"/>
                        <c:y val="-5.042042092644259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7-77D7-4A92-83D8-1AB39DC5A643}"/>
                      </c:ext>
                    </c:extLst>
                  </c:dLbl>
                  <c:dLbl>
                    <c:idx val="3"/>
                    <c:layout>
                      <c:manualLayout>
                        <c:x val="-1.0779082177161153E-2"/>
                        <c:y val="-5.6534759049340785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8-77D7-4A92-83D8-1AB39DC5A643}"/>
                      </c:ext>
                    </c:extLst>
                  </c:dLbl>
                  <c:dLbl>
                    <c:idx val="4"/>
                    <c:layout>
                      <c:manualLayout>
                        <c:x val="-9.0003557452863741E-3"/>
                        <c:y val="-5.042042092644259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9-77D7-4A92-83D8-1AB39DC5A643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'1165 OBS_Attrition'!$M$42:$M$46</c15:sqref>
                        </c15:formulaRef>
                      </c:ext>
                    </c:extLst>
                    <c:strCache>
                      <c:ptCount val="5"/>
                      <c:pt idx="0">
                        <c:v>FY2017</c:v>
                      </c:pt>
                      <c:pt idx="1">
                        <c:v>FY2018</c:v>
                      </c:pt>
                      <c:pt idx="2">
                        <c:v>FY2019</c:v>
                      </c:pt>
                      <c:pt idx="3">
                        <c:v>FY2020</c:v>
                      </c:pt>
                      <c:pt idx="4">
                        <c:v>FY2021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'1165 OBS_Attrition'!$Q$42:$Q$46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0.1271186440677966</c:v>
                      </c:pt>
                      <c:pt idx="1">
                        <c:v>8.2644628099173556E-2</c:v>
                      </c:pt>
                      <c:pt idx="2">
                        <c:v>7.2727272727272724E-2</c:v>
                      </c:pt>
                      <c:pt idx="3">
                        <c:v>3.8834951456310676E-2</c:v>
                      </c:pt>
                      <c:pt idx="4">
                        <c:v>8.1481481481481488E-2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77D7-4A92-83D8-1AB39DC5A643}"/>
                  </c:ext>
                </c:extLst>
              </c15:ser>
            </c15:filteredLineSeries>
          </c:ext>
        </c:extLst>
      </c:lineChart>
      <c:catAx>
        <c:axId val="20109062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081887"/>
        <c:crosses val="autoZero"/>
        <c:auto val="1"/>
        <c:lblAlgn val="ctr"/>
        <c:lblOffset val="100"/>
        <c:noMultiLvlLbl val="0"/>
      </c:catAx>
      <c:valAx>
        <c:axId val="201081887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201090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5819441928076E-2"/>
          <c:y val="3.6628498806372797E-2"/>
          <c:w val="0.18432526829626461"/>
          <c:h val="0.180832056626405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724634425171022E-2"/>
          <c:y val="3.5509278546524144E-2"/>
          <c:w val="0.96320580426462377"/>
          <c:h val="0.71669001331830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'Loss Attrition by Title'!$X$61</c:f>
              <c:strCache>
                <c:ptCount val="1"/>
                <c:pt idx="0">
                  <c:v>All losses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'Loss Attrition by Title'!$Y$59:$AH$60</c:f>
              <c:multiLvlStrCache>
                <c:ptCount val="10"/>
                <c:lvl>
                  <c:pt idx="0">
                    <c:v>Admv Specialist</c:v>
                  </c:pt>
                  <c:pt idx="1">
                    <c:v>Exec Officer</c:v>
                  </c:pt>
                  <c:pt idx="2">
                    <c:v>Prog Tech </c:v>
                  </c:pt>
                  <c:pt idx="3">
                    <c:v>Ag Dist Dir</c:v>
                  </c:pt>
                  <c:pt idx="4">
                    <c:v>Prog Tech </c:v>
                  </c:pt>
                  <c:pt idx="5">
                    <c:v>County Executive/Dir</c:v>
                  </c:pt>
                  <c:pt idx="6">
                    <c:v>County Operations Trainee</c:v>
                  </c:pt>
                  <c:pt idx="7">
                    <c:v>Loan Assistant</c:v>
                  </c:pt>
                  <c:pt idx="8">
                    <c:v>Loan Specialist</c:v>
                  </c:pt>
                  <c:pt idx="9">
                    <c:v>Supervisory Loan Specialist</c:v>
                  </c:pt>
                </c:lvl>
                <c:lvl>
                  <c:pt idx="0">
                    <c:v>0301</c:v>
                  </c:pt>
                  <c:pt idx="2">
                    <c:v>1101 - Fed</c:v>
                  </c:pt>
                  <c:pt idx="4">
                    <c:v>1101 - Cnty</c:v>
                  </c:pt>
                  <c:pt idx="7">
                    <c:v>1165</c:v>
                  </c:pt>
                </c:lvl>
              </c:multiLvlStrCache>
            </c:multiLvlStrRef>
          </c:cat>
          <c:val>
            <c:numRef>
              <c:f>'Loss Attrition by Title'!$Y$61:$AH$61</c:f>
              <c:numCache>
                <c:formatCode>0%</c:formatCode>
                <c:ptCount val="10"/>
                <c:pt idx="0">
                  <c:v>7.6999999999999999E-2</c:v>
                </c:pt>
                <c:pt idx="1">
                  <c:v>0.05</c:v>
                </c:pt>
                <c:pt idx="2">
                  <c:v>0.121</c:v>
                </c:pt>
                <c:pt idx="3">
                  <c:v>8.5999999999999993E-2</c:v>
                </c:pt>
                <c:pt idx="4">
                  <c:v>0.115</c:v>
                </c:pt>
                <c:pt idx="5">
                  <c:v>0.107</c:v>
                </c:pt>
                <c:pt idx="6">
                  <c:v>8.3000000000000004E-2</c:v>
                </c:pt>
                <c:pt idx="7">
                  <c:v>0.11700000000000001</c:v>
                </c:pt>
                <c:pt idx="8">
                  <c:v>8.5000000000000006E-2</c:v>
                </c:pt>
                <c:pt idx="9">
                  <c:v>8.6999999999999994E-2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A7-4D59-BB34-917E88000E77}"/>
            </c:ext>
          </c:extLst>
        </c:ser>
        <c:ser>
          <c:idx val="1"/>
          <c:order val="1"/>
          <c:tx>
            <c:strRef>
              <c:f>'Loss Attrition by Title'!$X$62</c:f>
              <c:strCache>
                <c:ptCount val="1"/>
                <c:pt idx="0">
                  <c:v>Retirements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0360055041166349E-3"/>
                  <c:y val="-1.237232736758813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A7-4D59-BB34-917E88000E77}"/>
                </c:ext>
              </c:extLst>
            </c:dLbl>
            <c:dLbl>
              <c:idx val="3"/>
              <c:layout>
                <c:manualLayout>
                  <c:x val="3.3004536117767886E-3"/>
                  <c:y val="-9.09495943039764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A7-4D59-BB34-917E88000E77}"/>
                </c:ext>
              </c:extLst>
            </c:dLbl>
            <c:dLbl>
              <c:idx val="6"/>
              <c:layout>
                <c:manualLayout>
                  <c:x val="-2.2780797101449275E-2"/>
                  <c:y val="-3.4484876006386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A7-4D59-BB34-917E88000E77}"/>
                </c:ext>
              </c:extLst>
            </c:dLbl>
            <c:dLbl>
              <c:idx val="7"/>
              <c:layout>
                <c:manualLayout>
                  <c:x val="-4.0896739130434866E-2"/>
                  <c:y val="-3.4484876006386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2A7-4D59-BB34-917E88000E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'Loss Attrition by Title'!$Y$59:$AH$60</c:f>
              <c:multiLvlStrCache>
                <c:ptCount val="10"/>
                <c:lvl>
                  <c:pt idx="0">
                    <c:v>Admv Specialist</c:v>
                  </c:pt>
                  <c:pt idx="1">
                    <c:v>Exec Officer</c:v>
                  </c:pt>
                  <c:pt idx="2">
                    <c:v>Prog Tech </c:v>
                  </c:pt>
                  <c:pt idx="3">
                    <c:v>Ag Dist Dir</c:v>
                  </c:pt>
                  <c:pt idx="4">
                    <c:v>Prog Tech </c:v>
                  </c:pt>
                  <c:pt idx="5">
                    <c:v>County Executive/Dir</c:v>
                  </c:pt>
                  <c:pt idx="6">
                    <c:v>County Operations Trainee</c:v>
                  </c:pt>
                  <c:pt idx="7">
                    <c:v>Loan Assistant</c:v>
                  </c:pt>
                  <c:pt idx="8">
                    <c:v>Loan Specialist</c:v>
                  </c:pt>
                  <c:pt idx="9">
                    <c:v>Supervisory Loan Specialist</c:v>
                  </c:pt>
                </c:lvl>
                <c:lvl>
                  <c:pt idx="0">
                    <c:v>0301</c:v>
                  </c:pt>
                  <c:pt idx="2">
                    <c:v>1101 - Fed</c:v>
                  </c:pt>
                  <c:pt idx="4">
                    <c:v>1101 - Cnty</c:v>
                  </c:pt>
                  <c:pt idx="7">
                    <c:v>1165</c:v>
                  </c:pt>
                </c:lvl>
              </c:multiLvlStrCache>
            </c:multiLvlStrRef>
          </c:cat>
          <c:val>
            <c:numRef>
              <c:f>'Loss Attrition by Title'!$Y$62:$AH$62</c:f>
              <c:numCache>
                <c:formatCode>0%</c:formatCode>
                <c:ptCount val="10"/>
                <c:pt idx="0">
                  <c:v>5.4637794152045185E-2</c:v>
                </c:pt>
                <c:pt idx="1">
                  <c:v>3.8576170155117523E-2</c:v>
                </c:pt>
                <c:pt idx="2">
                  <c:v>6.0723350789407826E-2</c:v>
                </c:pt>
                <c:pt idx="3">
                  <c:v>8.0893386556951913E-2</c:v>
                </c:pt>
                <c:pt idx="4">
                  <c:v>5.4750169424368354E-2</c:v>
                </c:pt>
                <c:pt idx="5">
                  <c:v>6.7939061805194392E-2</c:v>
                </c:pt>
                <c:pt idx="6">
                  <c:v>0</c:v>
                </c:pt>
                <c:pt idx="7">
                  <c:v>0</c:v>
                </c:pt>
                <c:pt idx="8">
                  <c:v>4.3859540561496033E-2</c:v>
                </c:pt>
                <c:pt idx="9">
                  <c:v>7.0238020637506782E-2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2A7-4D59-BB34-917E88000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222544"/>
        <c:axId val="245213808"/>
      </c:barChart>
      <c:catAx>
        <c:axId val="245222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213808"/>
        <c:crosses val="autoZero"/>
        <c:auto val="1"/>
        <c:lblAlgn val="ctr"/>
        <c:lblOffset val="100"/>
        <c:noMultiLvlLbl val="0"/>
      </c:catAx>
      <c:valAx>
        <c:axId val="2452138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45222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717573176994179"/>
          <c:y val="0.93879173699587881"/>
          <c:w val="0.19667854027917497"/>
          <c:h val="4.9935272456822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400" b="1" dirty="0"/>
              <a:t>Current On-board by Month</a:t>
            </a:r>
            <a:r>
              <a:rPr lang="en-US" sz="1400" b="1" baseline="0" dirty="0"/>
              <a:t> and </a:t>
            </a:r>
            <a:r>
              <a:rPr lang="en-US" sz="1400" b="1" dirty="0"/>
              <a:t>Fiscal</a:t>
            </a:r>
            <a:r>
              <a:rPr lang="en-US" sz="1400" b="1" baseline="0" dirty="0"/>
              <a:t> Year </a:t>
            </a:r>
            <a:endParaRPr lang="en-US" sz="1400" b="1" dirty="0"/>
          </a:p>
        </c:rich>
      </c:tx>
      <c:layout>
        <c:manualLayout>
          <c:xMode val="edge"/>
          <c:yMode val="edge"/>
          <c:x val="0.13569444444444445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OBS!$A$9</c:f>
              <c:strCache>
                <c:ptCount val="1"/>
                <c:pt idx="0">
                  <c:v>COTs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OBS!$B$8:$D$8</c:f>
              <c:strCache>
                <c:ptCount val="3"/>
                <c:pt idx="0">
                  <c:v>OCT FY18</c:v>
                </c:pt>
                <c:pt idx="1">
                  <c:v>MAR FY20</c:v>
                </c:pt>
                <c:pt idx="2">
                  <c:v>MAY FY22</c:v>
                </c:pt>
              </c:strCache>
            </c:strRef>
          </c:cat>
          <c:val>
            <c:numRef>
              <c:f>OBS!$B$9:$D$9</c:f>
              <c:numCache>
                <c:formatCode>General</c:formatCode>
                <c:ptCount val="3"/>
                <c:pt idx="0">
                  <c:v>59</c:v>
                </c:pt>
                <c:pt idx="1">
                  <c:v>153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6D-4AE9-8C5A-9A10EB17B7E9}"/>
            </c:ext>
          </c:extLst>
        </c:ser>
        <c:ser>
          <c:idx val="1"/>
          <c:order val="1"/>
          <c:tx>
            <c:strRef>
              <c:f>OBS!$A$10</c:f>
              <c:strCache>
                <c:ptCount val="1"/>
                <c:pt idx="0">
                  <c:v>FLOTs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OBS!$B$8:$D$8</c:f>
              <c:strCache>
                <c:ptCount val="3"/>
                <c:pt idx="0">
                  <c:v>OCT FY18</c:v>
                </c:pt>
                <c:pt idx="1">
                  <c:v>MAR FY20</c:v>
                </c:pt>
                <c:pt idx="2">
                  <c:v>MAY FY22</c:v>
                </c:pt>
              </c:strCache>
            </c:strRef>
          </c:cat>
          <c:val>
            <c:numRef>
              <c:f>OBS!$B$10:$D$10</c:f>
              <c:numCache>
                <c:formatCode>General</c:formatCode>
                <c:ptCount val="3"/>
                <c:pt idx="0">
                  <c:v>203</c:v>
                </c:pt>
                <c:pt idx="1">
                  <c:v>245</c:v>
                </c:pt>
                <c:pt idx="2">
                  <c:v>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6D-4AE9-8C5A-9A10EB17B7E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717314096"/>
        <c:axId val="717315760"/>
      </c:barChart>
      <c:catAx>
        <c:axId val="717314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7315760"/>
        <c:crosses val="autoZero"/>
        <c:auto val="1"/>
        <c:lblAlgn val="ctr"/>
        <c:lblOffset val="100"/>
        <c:noMultiLvlLbl val="0"/>
      </c:catAx>
      <c:valAx>
        <c:axId val="7173157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1731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FLOTs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Sheet2!$O$45</c:f>
              <c:strCache>
                <c:ptCount val="1"/>
                <c:pt idx="0">
                  <c:v>External hires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Sheet2!$N$46:$N$49</c:f>
              <c:strCache>
                <c:ptCount val="4"/>
                <c:pt idx="0">
                  <c:v>FY2019</c:v>
                </c:pt>
                <c:pt idx="1">
                  <c:v>FY2020</c:v>
                </c:pt>
                <c:pt idx="2">
                  <c:v>FY2021</c:v>
                </c:pt>
                <c:pt idx="3">
                  <c:v>FY2022</c:v>
                </c:pt>
              </c:strCache>
            </c:strRef>
          </c:cat>
          <c:val>
            <c:numRef>
              <c:f>Sheet2!$O$46:$O$49</c:f>
              <c:numCache>
                <c:formatCode>General</c:formatCode>
                <c:ptCount val="4"/>
                <c:pt idx="0">
                  <c:v>98</c:v>
                </c:pt>
                <c:pt idx="1">
                  <c:v>114</c:v>
                </c:pt>
                <c:pt idx="2">
                  <c:v>98</c:v>
                </c:pt>
                <c:pt idx="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A1-439B-BFDA-E04D2DB88C98}"/>
            </c:ext>
          </c:extLst>
        </c:ser>
        <c:ser>
          <c:idx val="1"/>
          <c:order val="1"/>
          <c:tx>
            <c:strRef>
              <c:f>Sheet2!$P$45</c:f>
              <c:strCache>
                <c:ptCount val="1"/>
                <c:pt idx="0">
                  <c:v>Separations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989-4D51-A8CB-53F1C309F3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Sheet2!$N$46:$N$49</c:f>
              <c:strCache>
                <c:ptCount val="4"/>
                <c:pt idx="0">
                  <c:v>FY2019</c:v>
                </c:pt>
                <c:pt idx="1">
                  <c:v>FY2020</c:v>
                </c:pt>
                <c:pt idx="2">
                  <c:v>FY2021</c:v>
                </c:pt>
                <c:pt idx="3">
                  <c:v>FY2022</c:v>
                </c:pt>
              </c:strCache>
            </c:strRef>
          </c:cat>
          <c:val>
            <c:numRef>
              <c:f>Sheet2!$P$46:$P$49</c:f>
              <c:numCache>
                <c:formatCode>General</c:formatCode>
                <c:ptCount val="4"/>
                <c:pt idx="0">
                  <c:v>22</c:v>
                </c:pt>
                <c:pt idx="1">
                  <c:v>36</c:v>
                </c:pt>
                <c:pt idx="2">
                  <c:v>19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A1-439B-BFDA-E04D2DB88C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36075952"/>
        <c:axId val="1836080528"/>
      </c:barChart>
      <c:lineChart>
        <c:grouping val="standard"/>
        <c:varyColors val="0"/>
        <c:ser>
          <c:idx val="2"/>
          <c:order val="2"/>
          <c:tx>
            <c:strRef>
              <c:f>Sheet2!$Q$45</c:f>
              <c:strCache>
                <c:ptCount val="1"/>
                <c:pt idx="0">
                  <c:v>Percent Loss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1118110236220473E-2"/>
                  <c:y val="-7.07061096529600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89-4D51-A8CB-53F1C309F3A8}"/>
                </c:ext>
              </c:extLst>
            </c:dLbl>
            <c:dLbl>
              <c:idx val="1"/>
              <c:layout>
                <c:manualLayout>
                  <c:x val="-2.6673665791776029E-2"/>
                  <c:y val="-5.68172207640711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89-4D51-A8CB-53F1C309F3A8}"/>
                </c:ext>
              </c:extLst>
            </c:dLbl>
            <c:dLbl>
              <c:idx val="2"/>
              <c:layout>
                <c:manualLayout>
                  <c:x val="-2.3895888013998251E-2"/>
                  <c:y val="-7.0706109652960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89-4D51-A8CB-53F1C309F3A8}"/>
                </c:ext>
              </c:extLst>
            </c:dLbl>
            <c:dLbl>
              <c:idx val="3"/>
              <c:layout>
                <c:manualLayout>
                  <c:x val="-1.8965441819772631E-2"/>
                  <c:y val="-7.07061096529601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989-4D51-A8CB-53F1C309F3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Sheet2!$N$46:$N$49</c:f>
              <c:strCache>
                <c:ptCount val="4"/>
                <c:pt idx="0">
                  <c:v>FY2019</c:v>
                </c:pt>
                <c:pt idx="1">
                  <c:v>FY2020</c:v>
                </c:pt>
                <c:pt idx="2">
                  <c:v>FY2021</c:v>
                </c:pt>
                <c:pt idx="3">
                  <c:v>FY2022</c:v>
                </c:pt>
              </c:strCache>
            </c:strRef>
          </c:cat>
          <c:val>
            <c:numRef>
              <c:f>Sheet2!$Q$46:$Q$49</c:f>
              <c:numCache>
                <c:formatCode>0%</c:formatCode>
                <c:ptCount val="4"/>
                <c:pt idx="0">
                  <c:v>0.22448979591836735</c:v>
                </c:pt>
                <c:pt idx="1">
                  <c:v>0.31578947368421051</c:v>
                </c:pt>
                <c:pt idx="2">
                  <c:v>0.19387755102040816</c:v>
                </c:pt>
                <c:pt idx="3">
                  <c:v>3.7037037037037035E-2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FA1-439B-BFDA-E04D2DB88C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36075120"/>
        <c:axId val="1836077616"/>
      </c:lineChart>
      <c:catAx>
        <c:axId val="183607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6080528"/>
        <c:crosses val="autoZero"/>
        <c:auto val="1"/>
        <c:lblAlgn val="ctr"/>
        <c:lblOffset val="100"/>
        <c:noMultiLvlLbl val="0"/>
      </c:catAx>
      <c:valAx>
        <c:axId val="183608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6075952"/>
        <c:crosses val="autoZero"/>
        <c:crossBetween val="between"/>
      </c:valAx>
      <c:valAx>
        <c:axId val="1836077616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6075120"/>
        <c:crosses val="max"/>
        <c:crossBetween val="between"/>
        <c:majorUnit val="0.2"/>
      </c:valAx>
      <c:catAx>
        <c:axId val="1836075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360776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Sheet2!$S$45</c:f>
              <c:strCache>
                <c:ptCount val="1"/>
                <c:pt idx="0">
                  <c:v>External hires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Sheet2!$N$46:$N$49</c:f>
              <c:strCache>
                <c:ptCount val="4"/>
                <c:pt idx="0">
                  <c:v>FY2019</c:v>
                </c:pt>
                <c:pt idx="1">
                  <c:v>FY2020</c:v>
                </c:pt>
                <c:pt idx="2">
                  <c:v>FY2021</c:v>
                </c:pt>
                <c:pt idx="3">
                  <c:v>FY2022</c:v>
                </c:pt>
              </c:strCache>
            </c:strRef>
          </c:cat>
          <c:val>
            <c:numRef>
              <c:f>Sheet2!$S$46:$S$49</c:f>
              <c:numCache>
                <c:formatCode>General</c:formatCode>
                <c:ptCount val="4"/>
                <c:pt idx="0">
                  <c:v>52</c:v>
                </c:pt>
                <c:pt idx="1">
                  <c:v>53</c:v>
                </c:pt>
                <c:pt idx="2">
                  <c:v>42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2B-47EE-8A1C-F22B2A701ECE}"/>
            </c:ext>
          </c:extLst>
        </c:ser>
        <c:ser>
          <c:idx val="1"/>
          <c:order val="1"/>
          <c:tx>
            <c:strRef>
              <c:f>Sheet2!$T$45</c:f>
              <c:strCache>
                <c:ptCount val="1"/>
                <c:pt idx="0">
                  <c:v>Separations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8.56189694527131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CFA-4A9A-BC7C-63D59FCDF2B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CFA-4A9A-BC7C-63D59FCDF2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Sheet2!$N$46:$N$49</c:f>
              <c:strCache>
                <c:ptCount val="4"/>
                <c:pt idx="0">
                  <c:v>FY2019</c:v>
                </c:pt>
                <c:pt idx="1">
                  <c:v>FY2020</c:v>
                </c:pt>
                <c:pt idx="2">
                  <c:v>FY2021</c:v>
                </c:pt>
                <c:pt idx="3">
                  <c:v>FY2022</c:v>
                </c:pt>
              </c:strCache>
            </c:strRef>
          </c:cat>
          <c:val>
            <c:numRef>
              <c:f>Sheet2!$T$46:$T$49</c:f>
              <c:numCache>
                <c:formatCode>General</c:formatCode>
                <c:ptCount val="4"/>
                <c:pt idx="0">
                  <c:v>7</c:v>
                </c:pt>
                <c:pt idx="1">
                  <c:v>8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2B-47EE-8A1C-F22B2A701E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36075952"/>
        <c:axId val="1836080528"/>
      </c:barChart>
      <c:lineChart>
        <c:grouping val="standard"/>
        <c:varyColors val="0"/>
        <c:ser>
          <c:idx val="2"/>
          <c:order val="2"/>
          <c:tx>
            <c:strRef>
              <c:f>Sheet2!$U$45</c:f>
              <c:strCache>
                <c:ptCount val="1"/>
                <c:pt idx="0">
                  <c:v>Percent Loss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2993219597550331E-2"/>
                  <c:y val="-7.6354257801108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FA-4A9A-BC7C-63D59FCDF2B1}"/>
                </c:ext>
              </c:extLst>
            </c:dLbl>
            <c:dLbl>
              <c:idx val="1"/>
              <c:layout>
                <c:manualLayout>
                  <c:x val="-2.5770997375328085E-2"/>
                  <c:y val="-6.7094998541848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FA-4A9A-BC7C-63D59FCDF2B1}"/>
                </c:ext>
              </c:extLst>
            </c:dLbl>
            <c:dLbl>
              <c:idx val="2"/>
              <c:layout>
                <c:manualLayout>
                  <c:x val="-1.6583497188538864E-2"/>
                  <c:y val="-5.37621631774731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FA-4A9A-BC7C-63D59FCDF2B1}"/>
                </c:ext>
              </c:extLst>
            </c:dLbl>
            <c:dLbl>
              <c:idx val="3"/>
              <c:layout>
                <c:manualLayout>
                  <c:x val="1.1117891513560702E-2"/>
                  <c:y val="-9.9502405949256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FA-4A9A-BC7C-63D59FCDF2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Sheet2!$N$46:$N$49</c:f>
              <c:strCache>
                <c:ptCount val="4"/>
                <c:pt idx="0">
                  <c:v>FY2019</c:v>
                </c:pt>
                <c:pt idx="1">
                  <c:v>FY2020</c:v>
                </c:pt>
                <c:pt idx="2">
                  <c:v>FY2021</c:v>
                </c:pt>
                <c:pt idx="3">
                  <c:v>FY2022</c:v>
                </c:pt>
              </c:strCache>
            </c:strRef>
          </c:cat>
          <c:val>
            <c:numRef>
              <c:f>Sheet2!$U$46:$U$49</c:f>
              <c:numCache>
                <c:formatCode>0%</c:formatCode>
                <c:ptCount val="4"/>
                <c:pt idx="0">
                  <c:v>0.13461538461538461</c:v>
                </c:pt>
                <c:pt idx="1">
                  <c:v>0.15094339622641509</c:v>
                </c:pt>
                <c:pt idx="2">
                  <c:v>0.19047619047619047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C2B-47EE-8A1C-F22B2A701E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36075120"/>
        <c:axId val="1836077616"/>
      </c:lineChart>
      <c:catAx>
        <c:axId val="183607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6080528"/>
        <c:crosses val="autoZero"/>
        <c:auto val="1"/>
        <c:lblAlgn val="ctr"/>
        <c:lblOffset val="100"/>
        <c:noMultiLvlLbl val="0"/>
      </c:catAx>
      <c:valAx>
        <c:axId val="183608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6075952"/>
        <c:crosses val="autoZero"/>
        <c:crossBetween val="between"/>
      </c:valAx>
      <c:valAx>
        <c:axId val="1836077616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6075120"/>
        <c:crosses val="max"/>
        <c:crossBetween val="between"/>
        <c:majorUnit val="0.1"/>
      </c:valAx>
      <c:catAx>
        <c:axId val="1836075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360776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7096C-47B8-4D73-A1FB-E359FDFDEB71}" type="datetimeFigureOut">
              <a:rPr lang="en-US" smtClean="0"/>
              <a:t>6/27/2022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49CD3-DDB1-4158-A2B3-76AFD5DC9C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3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49CD3-DDB1-4158-A2B3-76AFD5DC9CA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33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49CD3-DDB1-4158-A2B3-76AFD5DC9CA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880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49CD3-DDB1-4158-A2B3-76AFD5DC9CA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025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captured before Covid, during Covid and current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49CD3-DDB1-4158-A2B3-76AFD5DC9CA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502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Retention of FLOTs and COTs through the pandemic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49CD3-DDB1-4158-A2B3-76AFD5DC9CA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434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49CD3-DDB1-4158-A2B3-76AFD5DC9CA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669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49CD3-DDB1-4158-A2B3-76AFD5DC9CA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001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49CD3-DDB1-4158-A2B3-76AFD5DC9CA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667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49CD3-DDB1-4158-A2B3-76AFD5DC9CA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072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49CD3-DDB1-4158-A2B3-76AFD5DC9CA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817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49CD3-DDB1-4158-A2B3-76AFD5DC9CA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419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49CD3-DDB1-4158-A2B3-76AFD5DC9CA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82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49CD3-DDB1-4158-A2B3-76AFD5DC9CA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11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5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74024-EEE0-DC40-B528-D5AD762A6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576705"/>
            <a:ext cx="4949190" cy="312483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99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5BBA4-2FB7-E041-9F77-F485B959AB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587" y="808038"/>
            <a:ext cx="7543801" cy="770731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rgbClr val="0C6C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02148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10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A2E70D2-E92A-5F4F-9B25-9A516FD74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13809" y="5970438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EF144D-FED8-4B41-9863-7F0F4E5225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47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pexels.com/fr-fr/photo/agriculture-aube-campagne-champ-de-mais-539282/" TargetMode="Externa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F53D2ED-7B18-F24E-9594-69354461AB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903D99-AD70-4ECA-85D7-42DC7048C8A6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525" y="1253693"/>
            <a:ext cx="5486400" cy="41220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03085D-7762-4707-9279-9770BFA03F6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677399" y="3246607"/>
            <a:ext cx="3356071" cy="206100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45B00B-ECBA-4A18-B614-239574DF265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706580" y="1362211"/>
            <a:ext cx="3268522" cy="162615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8265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9CBDB2-7343-EE47-9C7A-673AAA3A63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B93871-CE55-594D-BF02-62C9518582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72760" y="6355080"/>
            <a:ext cx="345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5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90C6132-39F6-844C-870A-E1823458DCA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F57752-035B-40D4-BE03-CD2891E588B1}"/>
              </a:ext>
            </a:extLst>
          </p:cNvPr>
          <p:cNvSpPr txBox="1"/>
          <p:nvPr userDrawn="1"/>
        </p:nvSpPr>
        <p:spPr>
          <a:xfrm>
            <a:off x="7610475" y="1314451"/>
            <a:ext cx="1343026" cy="501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11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5B6A3-DFEB-2D45-A5BB-C36E006E263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6680" y="5572443"/>
            <a:ext cx="8907780" cy="1139642"/>
          </a:xfrm>
          <a:prstGeom prst="rect">
            <a:avLst/>
          </a:prstGeom>
        </p:spPr>
        <p:txBody>
          <a:bodyPr/>
          <a:lstStyle/>
          <a:p>
            <a:r>
              <a:rPr lang="en-US" sz="16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Farm Production &amp; Conservation Mission Area</a:t>
            </a:r>
            <a:br>
              <a:rPr lang="en-US" sz="16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br>
              <a:rPr lang="en-US" sz="16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FSA Workforce Overview</a:t>
            </a:r>
            <a:br>
              <a:rPr lang="en-US" sz="16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endParaRPr lang="en-US" sz="16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0ABB27-C8C8-4257-A309-BAF9DBDB6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" y="1246529"/>
            <a:ext cx="1637574" cy="109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06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DC0139-9252-A04E-BF61-A6D2E5520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93" y="784364"/>
            <a:ext cx="6683812" cy="541395"/>
          </a:xfrm>
        </p:spPr>
        <p:txBody>
          <a:bodyPr>
            <a:noAutofit/>
          </a:bodyPr>
          <a:lstStyle/>
          <a:p>
            <a:r>
              <a:rPr lang="en-US" sz="3600" b="0" dirty="0">
                <a:latin typeface="+mn-lt"/>
                <a:cs typeface="Arial" panose="020B0604020202020204" pitchFamily="34" charset="0"/>
              </a:rPr>
              <a:t>Retirement Eligibility by Grade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1EBE678-2F05-4F51-9DD4-F8A3D5262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60" y="4039157"/>
            <a:ext cx="4329924" cy="23013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4A11A0D-FE3A-4623-A3EE-BFFAA8A0F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960" y="1668163"/>
            <a:ext cx="4329924" cy="22753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2DD5958-3B3D-4628-86F8-027E4BFD0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826" y="1436440"/>
            <a:ext cx="4329924" cy="23013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9CEC2B8-2294-4BC5-A15D-42E4A453C5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826" y="3874463"/>
            <a:ext cx="4329924" cy="23013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1491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DC0139-9252-A04E-BF61-A6D2E5520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93" y="784364"/>
            <a:ext cx="6683812" cy="541395"/>
          </a:xfrm>
        </p:spPr>
        <p:txBody>
          <a:bodyPr>
            <a:noAutofit/>
          </a:bodyPr>
          <a:lstStyle/>
          <a:p>
            <a:r>
              <a:rPr lang="en-US" sz="3600" b="0" dirty="0">
                <a:latin typeface="+mn-lt"/>
                <a:cs typeface="Arial" panose="020B0604020202020204" pitchFamily="34" charset="0"/>
              </a:rPr>
              <a:t>Retirement Eligibility by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BCE106-22E4-4BC3-86CD-E28BFCAA4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987" y="1382909"/>
            <a:ext cx="6782025" cy="493093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0352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DC0139-9252-A04E-BF61-A6D2E5520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93" y="784364"/>
            <a:ext cx="7719576" cy="106701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+mn-lt"/>
                <a:cs typeface="Arial" panose="020B0604020202020204" pitchFamily="34" charset="0"/>
              </a:rPr>
              <a:t>Farm Loan Trainees (FLOT) and</a:t>
            </a:r>
            <a:br>
              <a:rPr lang="en-US" sz="2400" dirty="0">
                <a:latin typeface="+mn-lt"/>
                <a:cs typeface="Arial" panose="020B0604020202020204" pitchFamily="34" charset="0"/>
              </a:rPr>
            </a:br>
            <a:r>
              <a:rPr lang="en-US" sz="2400" dirty="0">
                <a:latin typeface="+mn-lt"/>
                <a:cs typeface="Arial" panose="020B0604020202020204" pitchFamily="34" charset="0"/>
              </a:rPr>
              <a:t>County Executive Directors in Training (formerly COTs)</a:t>
            </a:r>
            <a:endParaRPr lang="en-US" sz="2400" b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642E71-438E-4769-9AD6-D16F9F856F2A}"/>
              </a:ext>
            </a:extLst>
          </p:cNvPr>
          <p:cNvSpPr txBox="1">
            <a:spLocks/>
          </p:cNvSpPr>
          <p:nvPr/>
        </p:nvSpPr>
        <p:spPr>
          <a:xfrm>
            <a:off x="518994" y="1868311"/>
            <a:ext cx="8162162" cy="145062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2575" indent="-282575"/>
            <a:r>
              <a:rPr lang="en-US" sz="1400" dirty="0">
                <a:latin typeface="+mn-lt"/>
                <a:cs typeface="Arial" panose="020B0604020202020204" pitchFamily="34" charset="0"/>
              </a:rPr>
              <a:t>The data for FLOTs includes Federal employees in the 1165 series, grades 5 through 9, with titles including Loan Assistant (Agrl) and Loan Specialist (Agrl).</a:t>
            </a:r>
          </a:p>
          <a:p>
            <a:pPr marL="282575" indent="-282575"/>
            <a:endParaRPr lang="en-US" sz="1400" dirty="0">
              <a:latin typeface="+mn-lt"/>
              <a:cs typeface="Arial" panose="020B0604020202020204" pitchFamily="34" charset="0"/>
            </a:endParaRPr>
          </a:p>
          <a:p>
            <a:pPr marL="282575" indent="-282575"/>
            <a:r>
              <a:rPr lang="en-US" sz="1400" dirty="0">
                <a:latin typeface="+mn-lt"/>
                <a:cs typeface="Arial" panose="020B0604020202020204" pitchFamily="34" charset="0"/>
              </a:rPr>
              <a:t>FLOTs and COTs currently represent about 21% of the 1165 workforce and about 2% of the 1101 workforce.</a:t>
            </a:r>
          </a:p>
          <a:p>
            <a:pPr marL="282575" indent="-282575"/>
            <a:endParaRPr lang="en-US" sz="1400" dirty="0">
              <a:cs typeface="Arial" panose="020B0604020202020204" pitchFamily="34" charset="0"/>
            </a:endParaRPr>
          </a:p>
          <a:p>
            <a:pPr marL="282575" indent="-282575"/>
            <a:endParaRPr lang="en-US" sz="1400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150E758-397F-495B-87AE-AEE1762F02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528171"/>
              </p:ext>
            </p:extLst>
          </p:nvPr>
        </p:nvGraphicFramePr>
        <p:xfrm>
          <a:off x="2242457" y="342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383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DC0139-9252-A04E-BF61-A6D2E5520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93" y="784364"/>
            <a:ext cx="7719576" cy="57030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  <a:cs typeface="Arial" panose="020B0604020202020204" pitchFamily="34" charset="0"/>
              </a:rPr>
              <a:t>FLOTs and COTs Retention</a:t>
            </a:r>
            <a:endParaRPr lang="en-US" sz="3600" b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642E71-438E-4769-9AD6-D16F9F856F2A}"/>
              </a:ext>
            </a:extLst>
          </p:cNvPr>
          <p:cNvSpPr txBox="1">
            <a:spLocks/>
          </p:cNvSpPr>
          <p:nvPr/>
        </p:nvSpPr>
        <p:spPr>
          <a:xfrm>
            <a:off x="518993" y="1354668"/>
            <a:ext cx="8120182" cy="1614310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2575" indent="-282575"/>
            <a:r>
              <a:rPr lang="en-US" sz="1400" dirty="0">
                <a:latin typeface="+mn-lt"/>
                <a:cs typeface="Arial" panose="020B0604020202020204" pitchFamily="34" charset="0"/>
              </a:rPr>
              <a:t>Within the External hires since October of 2018: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cs typeface="Arial" panose="020B0604020202020204" pitchFamily="34" charset="0"/>
              </a:rPr>
              <a:t>About 23% of FLOTs have separated with an average length of service of 1 year within the agency.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cs typeface="Arial" panose="020B0604020202020204" pitchFamily="34" charset="0"/>
              </a:rPr>
              <a:t>Almost 14% of COTs have separated with an average length of service of slightly less than 1 year within the agency.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  <a:cs typeface="Arial" panose="020B0604020202020204" pitchFamily="34" charset="0"/>
            </a:endParaRPr>
          </a:p>
          <a:p>
            <a:pPr marL="287338" indent="-287338"/>
            <a:r>
              <a:rPr lang="en-US" sz="1400" dirty="0">
                <a:latin typeface="+mn-lt"/>
                <a:cs typeface="Arial" panose="020B0604020202020204" pitchFamily="34" charset="0"/>
              </a:rPr>
              <a:t>The below charts represent the total External Hires, the total separations of those hires and the percent of loss for each fiscal year. </a:t>
            </a:r>
          </a:p>
          <a:p>
            <a:pPr marL="282575" indent="-282575"/>
            <a:endParaRPr lang="en-US" sz="1400" dirty="0">
              <a:latin typeface="+mn-lt"/>
              <a:cs typeface="Arial" panose="020B0604020202020204" pitchFamily="34" charset="0"/>
            </a:endParaRPr>
          </a:p>
          <a:p>
            <a:pPr marL="282575" indent="-282575"/>
            <a:endParaRPr lang="en-US" sz="1400" dirty="0">
              <a:latin typeface="+mn-lt"/>
              <a:cs typeface="Arial" panose="020B0604020202020204" pitchFamily="34" charset="0"/>
            </a:endParaRPr>
          </a:p>
          <a:p>
            <a:pPr marL="282575" indent="-282575"/>
            <a:endParaRPr lang="en-US" sz="1400" dirty="0">
              <a:cs typeface="Arial" panose="020B0604020202020204" pitchFamily="34" charset="0"/>
            </a:endParaRPr>
          </a:p>
          <a:p>
            <a:pPr marL="282575" indent="-282575"/>
            <a:endParaRPr lang="en-US" sz="1400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7DAE166-8FDA-4FFC-8576-269C02BCCC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2765717"/>
              </p:ext>
            </p:extLst>
          </p:nvPr>
        </p:nvGraphicFramePr>
        <p:xfrm>
          <a:off x="382514" y="2881839"/>
          <a:ext cx="4123267" cy="240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277818E-7597-4FCB-8597-144FC373A2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603144"/>
              </p:ext>
            </p:extLst>
          </p:nvPr>
        </p:nvGraphicFramePr>
        <p:xfrm>
          <a:off x="4638221" y="3624646"/>
          <a:ext cx="4146954" cy="2448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94059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02C62-1037-49B2-B014-32AFB918D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73" y="693738"/>
            <a:ext cx="7343615" cy="770731"/>
          </a:xfrm>
        </p:spPr>
        <p:txBody>
          <a:bodyPr/>
          <a:lstStyle/>
          <a:p>
            <a:r>
              <a:rPr lang="en-US" dirty="0"/>
              <a:t>Executive 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EEA239-4966-4CBD-B068-D143916FF8FE}"/>
              </a:ext>
            </a:extLst>
          </p:cNvPr>
          <p:cNvSpPr txBox="1"/>
          <p:nvPr/>
        </p:nvSpPr>
        <p:spPr>
          <a:xfrm>
            <a:off x="267128" y="1271102"/>
            <a:ext cx="8609744" cy="77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data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provided are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permanent employees only and, unless otherwise specified.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FSA Federal and County Ceiling = 10,289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C9225FF-D0D2-46DF-9FBD-A7023757AF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386045"/>
              </p:ext>
            </p:extLst>
          </p:nvPr>
        </p:nvGraphicFramePr>
        <p:xfrm>
          <a:off x="5749650" y="2632998"/>
          <a:ext cx="2893149" cy="3745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4" imgW="4663262" imgH="6034981" progId="Acrobat.Document.DC">
                  <p:embed/>
                </p:oleObj>
              </mc:Choice>
              <mc:Fallback>
                <p:oleObj name="Acrobat Document" r:id="rId4" imgW="4663262" imgH="6034981" progId="Acrobat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C9225FF-D0D2-46DF-9FBD-A7023757AF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49650" y="2632998"/>
                        <a:ext cx="2893149" cy="3745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3DDAA4F-FF2C-4FCA-9820-039DD499B247}"/>
              </a:ext>
            </a:extLst>
          </p:cNvPr>
          <p:cNvSpPr txBox="1"/>
          <p:nvPr/>
        </p:nvSpPr>
        <p:spPr>
          <a:xfrm>
            <a:off x="5877750" y="1863591"/>
            <a:ext cx="2636950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Double click the pdf below to see detailed information for onboard and FY22 losses.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6D5564-4586-4898-BE30-BA6E75731C12}"/>
              </a:ext>
            </a:extLst>
          </p:cNvPr>
          <p:cNvSpPr txBox="1"/>
          <p:nvPr/>
        </p:nvSpPr>
        <p:spPr>
          <a:xfrm>
            <a:off x="328773" y="2306546"/>
            <a:ext cx="4884411" cy="3738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Onboard Strength:</a:t>
            </a:r>
          </a:p>
          <a:p>
            <a:pPr lvl="1">
              <a:lnSpc>
                <a:spcPct val="107000"/>
              </a:lnSpc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end of FY2021 </a:t>
            </a:r>
          </a:p>
          <a:p>
            <a:pPr lvl="2">
              <a:lnSpc>
                <a:spcPct val="107000"/>
              </a:lnSpc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FSA Federal = 2,988</a:t>
            </a:r>
          </a:p>
          <a:p>
            <a:pPr lvl="2"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FSA County = 6,854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1101 series = 856 Federal; 6,852 County</a:t>
            </a:r>
          </a:p>
          <a:p>
            <a:pPr lvl="2">
              <a:lnSpc>
                <a:spcPct val="107000"/>
              </a:lnSpc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1165 series = 1,368</a:t>
            </a:r>
          </a:p>
          <a:p>
            <a:pPr lvl="1">
              <a:lnSpc>
                <a:spcPct val="107000"/>
              </a:lnSpc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of May 2022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FSA Federal = 2,849</a:t>
            </a:r>
          </a:p>
          <a:p>
            <a:pPr lvl="2"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FSA County = 6,712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1101 series = 812 Federal; 6,710 County</a:t>
            </a:r>
          </a:p>
          <a:p>
            <a:pPr lvl="2">
              <a:lnSpc>
                <a:spcPct val="107000"/>
              </a:lnSpc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1165 series = 1,291</a:t>
            </a:r>
          </a:p>
        </p:txBody>
      </p:sp>
    </p:spTree>
    <p:extLst>
      <p:ext uri="{BB962C8B-B14F-4D97-AF65-F5344CB8AC3E}">
        <p14:creationId xmlns:p14="http://schemas.microsoft.com/office/powerpoint/2010/main" val="2389464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02C62-1037-49B2-B014-32AFB918D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" y="693738"/>
            <a:ext cx="8748285" cy="536751"/>
          </a:xfrm>
        </p:spPr>
        <p:txBody>
          <a:bodyPr/>
          <a:lstStyle/>
          <a:p>
            <a:r>
              <a:rPr lang="en-US" dirty="0"/>
              <a:t>Current FSA Workforce by Series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320A2C-113C-4D7A-B73B-1AE1A3975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7" y="2684233"/>
            <a:ext cx="7029443" cy="37490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788B62-3C66-4E3F-99D1-E9DFD5BDE269}"/>
              </a:ext>
            </a:extLst>
          </p:cNvPr>
          <p:cNvSpPr txBox="1"/>
          <p:nvPr/>
        </p:nvSpPr>
        <p:spPr>
          <a:xfrm>
            <a:off x="267127" y="1403972"/>
            <a:ext cx="8609744" cy="1106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Almost half (45.3%) of the Federal workforce falls in the 1165 series, with almost 60% who are Non-Supervisory Loan Specialists.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County workforce consists of mostly employees within the 1101 series and the Non-Supervisory Program Tech positions encompasses more than 75%.</a:t>
            </a:r>
          </a:p>
        </p:txBody>
      </p:sp>
    </p:spTree>
    <p:extLst>
      <p:ext uri="{BB962C8B-B14F-4D97-AF65-F5344CB8AC3E}">
        <p14:creationId xmlns:p14="http://schemas.microsoft.com/office/powerpoint/2010/main" val="3940660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70674A-CC61-4E08-A184-C457D6454056}"/>
              </a:ext>
            </a:extLst>
          </p:cNvPr>
          <p:cNvSpPr txBox="1"/>
          <p:nvPr/>
        </p:nvSpPr>
        <p:spPr>
          <a:xfrm>
            <a:off x="785673" y="692601"/>
            <a:ext cx="7572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cs typeface="Arial" panose="020B0604020202020204" pitchFamily="34" charset="0"/>
              </a:rPr>
              <a:t>Onboard Strength within Series 1165 </a:t>
            </a:r>
          </a:p>
          <a:p>
            <a:pPr algn="ctr"/>
            <a:r>
              <a:rPr lang="en-US" sz="2000" dirty="0">
                <a:cs typeface="Arial" panose="020B0604020202020204" pitchFamily="34" charset="0"/>
              </a:rPr>
              <a:t>by Grade Groups in the last 5 fiscal years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DC0139-9252-A04E-BF61-A6D2E5520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6550" y="2362200"/>
            <a:ext cx="2060821" cy="892552"/>
          </a:xfrm>
        </p:spPr>
        <p:txBody>
          <a:bodyPr>
            <a:noAutofit/>
          </a:bodyPr>
          <a:lstStyle/>
          <a:p>
            <a:r>
              <a:rPr lang="en-US" sz="1400" b="0" dirty="0">
                <a:latin typeface="+mn-lt"/>
                <a:cs typeface="Arial" panose="020B0604020202020204" pitchFamily="34" charset="0"/>
              </a:rPr>
              <a:t>The </a:t>
            </a:r>
            <a:r>
              <a:rPr lang="en-US" sz="1400" b="1" dirty="0">
                <a:latin typeface="+mn-lt"/>
                <a:cs typeface="Arial" panose="020B0604020202020204" pitchFamily="34" charset="0"/>
              </a:rPr>
              <a:t>Onboard Strength </a:t>
            </a:r>
            <a:r>
              <a:rPr lang="en-US" sz="1400" b="0" dirty="0">
                <a:latin typeface="+mn-lt"/>
                <a:cs typeface="Arial" panose="020B0604020202020204" pitchFamily="34" charset="0"/>
              </a:rPr>
              <a:t>for the 1165 series has remained constant over the last 5 years.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ED7F678-4D6A-4C12-B998-2CE68C0DC9AF}"/>
              </a:ext>
            </a:extLst>
          </p:cNvPr>
          <p:cNvGraphicFramePr>
            <a:graphicFrameLocks/>
          </p:cNvGraphicFramePr>
          <p:nvPr/>
        </p:nvGraphicFramePr>
        <p:xfrm>
          <a:off x="327422" y="1827227"/>
          <a:ext cx="6206728" cy="2199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8698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02C62-1037-49B2-B014-32AFB918D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" y="693738"/>
            <a:ext cx="8748285" cy="536751"/>
          </a:xfrm>
        </p:spPr>
        <p:txBody>
          <a:bodyPr/>
          <a:lstStyle/>
          <a:p>
            <a:r>
              <a:rPr lang="en-US" dirty="0"/>
              <a:t>Current Hiring Activity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95D2EB-0D97-4CCF-A006-A563B5C1A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73" y="2551288"/>
            <a:ext cx="8129538" cy="22017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B9EF7A-4696-49F8-AABC-375BEA2ECE4C}"/>
              </a:ext>
            </a:extLst>
          </p:cNvPr>
          <p:cNvSpPr txBox="1"/>
          <p:nvPr/>
        </p:nvSpPr>
        <p:spPr>
          <a:xfrm>
            <a:off x="303262" y="1283505"/>
            <a:ext cx="2462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 of May 11, 2022</a:t>
            </a:r>
          </a:p>
        </p:txBody>
      </p:sp>
    </p:spTree>
    <p:extLst>
      <p:ext uri="{BB962C8B-B14F-4D97-AF65-F5344CB8AC3E}">
        <p14:creationId xmlns:p14="http://schemas.microsoft.com/office/powerpoint/2010/main" val="791871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02C62-1037-49B2-B014-32AFB918D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" y="693738"/>
            <a:ext cx="8748285" cy="536751"/>
          </a:xfrm>
        </p:spPr>
        <p:txBody>
          <a:bodyPr/>
          <a:lstStyle/>
          <a:p>
            <a:r>
              <a:rPr lang="en-US" dirty="0"/>
              <a:t>GS Time to Hire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B9EF7A-4696-49F8-AABC-375BEA2ECE4C}"/>
              </a:ext>
            </a:extLst>
          </p:cNvPr>
          <p:cNvSpPr txBox="1"/>
          <p:nvPr/>
        </p:nvSpPr>
        <p:spPr>
          <a:xfrm>
            <a:off x="395714" y="3690610"/>
            <a:ext cx="6347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FY 2021 approved hiring 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A0E04C-66EA-49DA-9933-35AB2A0174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26"/>
          <a:stretch/>
        </p:blipFill>
        <p:spPr>
          <a:xfrm>
            <a:off x="1318260" y="2387816"/>
            <a:ext cx="5531593" cy="9362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25A9E1-B615-49D1-A775-E5D76AD02546}"/>
              </a:ext>
            </a:extLst>
          </p:cNvPr>
          <p:cNvSpPr txBox="1"/>
          <p:nvPr/>
        </p:nvSpPr>
        <p:spPr>
          <a:xfrm>
            <a:off x="395714" y="1864596"/>
            <a:ext cx="6454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FY 2022 approved hiring actions to 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911B56-4659-47A5-9895-583326878D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826" r="-1"/>
          <a:stretch/>
        </p:blipFill>
        <p:spPr>
          <a:xfrm>
            <a:off x="1318260" y="4413623"/>
            <a:ext cx="5531593" cy="94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99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02C62-1037-49B2-B014-32AFB918D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" y="693738"/>
            <a:ext cx="8748285" cy="536751"/>
          </a:xfrm>
        </p:spPr>
        <p:txBody>
          <a:bodyPr/>
          <a:lstStyle/>
          <a:p>
            <a:r>
              <a:rPr lang="en-US" dirty="0"/>
              <a:t>FSA Losses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4EE553-A970-4CD8-A434-2D14B299CEC7}"/>
              </a:ext>
            </a:extLst>
          </p:cNvPr>
          <p:cNvSpPr txBox="1"/>
          <p:nvPr/>
        </p:nvSpPr>
        <p:spPr>
          <a:xfrm>
            <a:off x="267127" y="1403972"/>
            <a:ext cx="8609744" cy="1670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percent of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FSA Federal losses in the 1165 series is 45%, reflective of the overall percentage of 1165 series in the current FSA workforce. </a:t>
            </a:r>
            <a:r>
              <a:rPr lang="en-US" sz="1400" b="0" dirty="0">
                <a:latin typeface="+mn-lt"/>
                <a:cs typeface="Arial" panose="020B0604020202020204" pitchFamily="34" charset="0"/>
              </a:rPr>
              <a:t>A little more than half (56%) of the losses in the 1165 series since FY2017 have been due to retirement.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losses in the County workforce have been in the 1101 series with about 84% of those who are Program Technicians.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2E0304-402B-4F2C-8E4D-D02586F8DA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680"/>
          <a:stretch/>
        </p:blipFill>
        <p:spPr>
          <a:xfrm>
            <a:off x="470329" y="3160649"/>
            <a:ext cx="4395184" cy="8285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7266D3-9DAB-4EB1-8C84-B5A580734B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8680"/>
          <a:stretch/>
        </p:blipFill>
        <p:spPr>
          <a:xfrm>
            <a:off x="4423267" y="4553165"/>
            <a:ext cx="4395184" cy="8285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7595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DC0139-9252-A04E-BF61-A6D2E5520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641540"/>
            <a:ext cx="7591425" cy="59023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Attrition by Series by Title</a:t>
            </a:r>
            <a:endParaRPr lang="en-US" sz="2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232A98-BE61-49B4-A919-DE21ACF8B3D6}"/>
              </a:ext>
            </a:extLst>
          </p:cNvPr>
          <p:cNvSpPr txBox="1">
            <a:spLocks/>
          </p:cNvSpPr>
          <p:nvPr/>
        </p:nvSpPr>
        <p:spPr>
          <a:xfrm>
            <a:off x="857250" y="1264286"/>
            <a:ext cx="7511545" cy="985014"/>
          </a:xfr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Comparing the </a:t>
            </a:r>
            <a:r>
              <a:rPr lang="en-US" sz="12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average attrition</a:t>
            </a:r>
            <a:r>
              <a:rPr lang="en-US" sz="12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including retirements, </a:t>
            </a: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the Federal Program Technician has seen the most loss with a little more than </a:t>
            </a:r>
            <a:r>
              <a:rPr lang="en-US" sz="12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12% between FY2018-FY2021.  Loan Assistants and CO Program Technician positions also saw close to 12% average attrition.</a:t>
            </a:r>
            <a:endParaRPr lang="en-US" sz="12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All losses within the </a:t>
            </a: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Loan Assistant and County Operations Trainee positions, were due to resignations and transfers, no retirements.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F4BF7C4-4507-4394-A347-0B9120AE2208}"/>
              </a:ext>
            </a:extLst>
          </p:cNvPr>
          <p:cNvGraphicFramePr>
            <a:graphicFrameLocks/>
          </p:cNvGraphicFramePr>
          <p:nvPr/>
        </p:nvGraphicFramePr>
        <p:xfrm>
          <a:off x="857250" y="2249300"/>
          <a:ext cx="7593589" cy="4291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2751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8816F16-23EB-4AD9-9F6B-478D87EBE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" y="720091"/>
            <a:ext cx="7886700" cy="640556"/>
          </a:xfrm>
        </p:spPr>
        <p:txBody>
          <a:bodyPr/>
          <a:lstStyle/>
          <a:p>
            <a:r>
              <a:rPr lang="en-US" sz="3600" b="1" dirty="0">
                <a:latin typeface="+mn-lt"/>
              </a:rPr>
              <a:t>FSA Exit Interview Survey Results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LEAVING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AGENCY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87150E6-48C4-4E12-BD79-1B2C2C65A8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19761"/>
            <a:ext cx="9144000" cy="421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86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87807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CD5AA6346D6F4393BDE96D23C18B8A" ma:contentTypeVersion="2" ma:contentTypeDescription="Create a new document." ma:contentTypeScope="" ma:versionID="f747c747d2e434c0d8b299d469a4df7a">
  <xsd:schema xmlns:xsd="http://www.w3.org/2001/XMLSchema" xmlns:xs="http://www.w3.org/2001/XMLSchema" xmlns:p="http://schemas.microsoft.com/office/2006/metadata/properties" xmlns:ns2="c882b330-9d82-4f02-bf7d-cea9b8ba08ea" targetNamespace="http://schemas.microsoft.com/office/2006/metadata/properties" ma:root="true" ma:fieldsID="0ef6e4c21ee36d7cb5d37e9e893aaa7a" ns2:_="">
    <xsd:import namespace="c882b330-9d82-4f02-bf7d-cea9b8ba08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82b330-9d82-4f02-bf7d-cea9b8ba08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FC9694-66F6-41B0-887F-F497A77ED9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82b330-9d82-4f02-bf7d-cea9b8ba08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1DBA9E-642A-4BB1-86C5-CA90FE3DF6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5787A5-96AB-4A15-B7EB-76A978E87EE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4793</TotalTime>
  <Words>560</Words>
  <Application>Microsoft Office PowerPoint</Application>
  <PresentationFormat>On-screen Show (4:3)</PresentationFormat>
  <Paragraphs>68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Open Sans Extrabold</vt:lpstr>
      <vt:lpstr>Office Theme</vt:lpstr>
      <vt:lpstr>Custom Design</vt:lpstr>
      <vt:lpstr>1_Custom Design</vt:lpstr>
      <vt:lpstr>Acrobat Document</vt:lpstr>
      <vt:lpstr>Farm Production &amp; Conservation Mission Area  FSA Workforce Overview </vt:lpstr>
      <vt:lpstr>Executive Summary</vt:lpstr>
      <vt:lpstr>Current FSA Workforce by Series</vt:lpstr>
      <vt:lpstr>The Onboard Strength for the 1165 series has remained constant over the last 5 years.</vt:lpstr>
      <vt:lpstr>Current Hiring Activity</vt:lpstr>
      <vt:lpstr>GS Time to Hire</vt:lpstr>
      <vt:lpstr>FSA Losses </vt:lpstr>
      <vt:lpstr>Attrition by Series by Title</vt:lpstr>
      <vt:lpstr>FSA Exit Interview Survey Results LEAVING AGENCY </vt:lpstr>
      <vt:lpstr>Retirement Eligibility by Grade</vt:lpstr>
      <vt:lpstr>Retirement Eligibility by Title</vt:lpstr>
      <vt:lpstr>Farm Loan Trainees (FLOT) and County Executive Directors in Training (formerly COTs)</vt:lpstr>
      <vt:lpstr>FLOTs and COTs Retention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Connelly, Janet - FPAC-BC, Washington, DC</dc:creator>
  <cp:lastModifiedBy>Herink, Ben - FSA, Lincoln, NE</cp:lastModifiedBy>
  <cp:revision>24</cp:revision>
  <dcterms:created xsi:type="dcterms:W3CDTF">2019-04-23T15:10:02Z</dcterms:created>
  <dcterms:modified xsi:type="dcterms:W3CDTF">2022-06-27T20:13:36Z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0x01010088CD5AA6346D6F4393BDE96D23C18B8A</vt:lpwstr>
  </property>
</Properties>
</file>