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34"/>
  </p:notesMasterIdLst>
  <p:handoutMasterIdLst>
    <p:handoutMasterId r:id="rId35"/>
  </p:handoutMasterIdLst>
  <p:sldIdLst>
    <p:sldId id="2147469163" r:id="rId5"/>
    <p:sldId id="2147469186" r:id="rId6"/>
    <p:sldId id="2147469192" r:id="rId7"/>
    <p:sldId id="2147469204" r:id="rId8"/>
    <p:sldId id="2147469205" r:id="rId9"/>
    <p:sldId id="2147469206" r:id="rId10"/>
    <p:sldId id="2147469207" r:id="rId11"/>
    <p:sldId id="2147469208" r:id="rId12"/>
    <p:sldId id="2147469209" r:id="rId13"/>
    <p:sldId id="2147469210" r:id="rId14"/>
    <p:sldId id="2147469212" r:id="rId15"/>
    <p:sldId id="2147469211" r:id="rId16"/>
    <p:sldId id="2147469213" r:id="rId17"/>
    <p:sldId id="2147469189" r:id="rId18"/>
    <p:sldId id="2147469193" r:id="rId19"/>
    <p:sldId id="2145705011" r:id="rId20"/>
    <p:sldId id="2145705010" r:id="rId21"/>
    <p:sldId id="2145705000" r:id="rId22"/>
    <p:sldId id="2145705004" r:id="rId23"/>
    <p:sldId id="2145705009" r:id="rId24"/>
    <p:sldId id="2147469188" r:id="rId25"/>
    <p:sldId id="2147469165" r:id="rId26"/>
    <p:sldId id="261" r:id="rId27"/>
    <p:sldId id="2147469171" r:id="rId28"/>
    <p:sldId id="2147469172" r:id="rId29"/>
    <p:sldId id="258" r:id="rId30"/>
    <p:sldId id="3318" r:id="rId31"/>
    <p:sldId id="2147469184" r:id="rId32"/>
    <p:sldId id="2147469181" r:id="rId33"/>
  </p:sldIdLst>
  <p:sldSz cx="17881600" cy="100584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5472" userDrawn="1">
          <p15:clr>
            <a:srgbClr val="A4A3A4"/>
          </p15:clr>
        </p15:guide>
        <p15:guide id="8" orient="horz" pos="5544" userDrawn="1">
          <p15:clr>
            <a:srgbClr val="A4A3A4"/>
          </p15:clr>
        </p15:guide>
        <p15:guide id="9" orient="horz" pos="5616" userDrawn="1">
          <p15:clr>
            <a:srgbClr val="A4A3A4"/>
          </p15:clr>
        </p15:guide>
        <p15:guide id="13" orient="horz" pos="5208" userDrawn="1">
          <p15:clr>
            <a:srgbClr val="A4A3A4"/>
          </p15:clr>
        </p15:guide>
        <p15:guide id="14" pos="5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BDD7F5-B8CC-8389-E3A1-D79C0969B70B}" name="Barton, Morgan (CTR) - FPAC-FSA, DC" initials="BM(FFD" userId="S::Morgan.Barton2@usda.gov::ed18ab0b-1114-41eb-849b-d7a3730c9ec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chey, Dana - FSA, Washington, DC" initials="RDFWD" lastIdx="1" clrIdx="6">
    <p:extLst>
      <p:ext uri="{19B8F6BF-5375-455C-9EA6-DF929625EA0E}">
        <p15:presenceInfo xmlns:p15="http://schemas.microsoft.com/office/powerpoint/2012/main" userId="S::dana.richey@usda.gov::519179a9-f25a-4fb4-95fe-c1f63f2e9b63" providerId="AD"/>
      </p:ext>
    </p:extLst>
  </p:cmAuthor>
  <p:cmAuthor id="1" name="Chwatek, Alyson" initials="CA" lastIdx="36" clrIdx="0">
    <p:extLst>
      <p:ext uri="{19B8F6BF-5375-455C-9EA6-DF929625EA0E}">
        <p15:presenceInfo xmlns:p15="http://schemas.microsoft.com/office/powerpoint/2012/main" userId="S::achwatek@deloitte.com::71d15f7e-5a9b-4faa-93da-a60a37691343" providerId="AD"/>
      </p:ext>
    </p:extLst>
  </p:cmAuthor>
  <p:cmAuthor id="2" name="Christina Simms" initials="CS" lastIdx="51" clrIdx="1">
    <p:extLst>
      <p:ext uri="{19B8F6BF-5375-455C-9EA6-DF929625EA0E}">
        <p15:presenceInfo xmlns:p15="http://schemas.microsoft.com/office/powerpoint/2012/main" userId="Christina Simms" providerId="None"/>
      </p:ext>
    </p:extLst>
  </p:cmAuthor>
  <p:cmAuthor id="3" name="Alcaro, Anna" initials="AA" lastIdx="1" clrIdx="2">
    <p:extLst>
      <p:ext uri="{19B8F6BF-5375-455C-9EA6-DF929625EA0E}">
        <p15:presenceInfo xmlns:p15="http://schemas.microsoft.com/office/powerpoint/2012/main" userId="S::aalcaro@deloitte.com::5262c2c5-b7de-4139-93fb-fabec3db4dce" providerId="AD"/>
      </p:ext>
    </p:extLst>
  </p:cmAuthor>
  <p:cmAuthor id="4" name="Melvin, Lucy Elizabeth" initials="MLE" lastIdx="4" clrIdx="3">
    <p:extLst>
      <p:ext uri="{19B8F6BF-5375-455C-9EA6-DF929625EA0E}">
        <p15:presenceInfo xmlns:p15="http://schemas.microsoft.com/office/powerpoint/2012/main" userId="S::lmelvin@deloitte.com::8a88fd1e-0131-48ac-9b0c-f01a077bfd0b" providerId="AD"/>
      </p:ext>
    </p:extLst>
  </p:cmAuthor>
  <p:cmAuthor id="5" name="Werstuik, Mike" initials="WM" lastIdx="10" clrIdx="4">
    <p:extLst>
      <p:ext uri="{19B8F6BF-5375-455C-9EA6-DF929625EA0E}">
        <p15:presenceInfo xmlns:p15="http://schemas.microsoft.com/office/powerpoint/2012/main" userId="S::mwerstuik@deloitte.com::1518f5df-ff8f-47f7-85ca-cc9ced07a05d" providerId="AD"/>
      </p:ext>
    </p:extLst>
  </p:cmAuthor>
  <p:cmAuthor id="6" name="Golaszewski, Jesse" initials="GJ" lastIdx="23" clrIdx="5">
    <p:extLst>
      <p:ext uri="{19B8F6BF-5375-455C-9EA6-DF929625EA0E}">
        <p15:presenceInfo xmlns:p15="http://schemas.microsoft.com/office/powerpoint/2012/main" userId="S::jgolaszewski@deloitte.com::0b8cf8b4-4117-4005-bef2-d0d3e24058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CA"/>
    <a:srgbClr val="BB227D"/>
    <a:srgbClr val="C43F8E"/>
    <a:srgbClr val="DE48A1"/>
    <a:srgbClr val="EEBBD3"/>
    <a:srgbClr val="E690BC"/>
    <a:srgbClr val="020163"/>
    <a:srgbClr val="DEEBF7"/>
    <a:srgbClr val="F7F5F3"/>
    <a:srgbClr val="3A5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92" y="48"/>
      </p:cViewPr>
      <p:guideLst>
        <p:guide orient="horz" pos="5472"/>
        <p:guide orient="horz" pos="5544"/>
        <p:guide orient="horz" pos="5616"/>
        <p:guide orient="horz" pos="5208"/>
        <p:guide pos="56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8B1470-1FF5-4751-8472-23C5A5FA07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876" cy="466411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2850A-727A-4B1F-9334-9ABE0ED16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7629" y="0"/>
            <a:ext cx="3043876" cy="466411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r">
              <a:defRPr sz="1200"/>
            </a:lvl1pPr>
          </a:lstStyle>
          <a:p>
            <a:fld id="{003354F4-AF87-4EB7-B499-82D1B9DE12BB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9FB91-E245-4D54-A4FE-8D4A823332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691"/>
            <a:ext cx="3043876" cy="466410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FE3F5-1FC2-4EA5-B618-BCA0EDA2CB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7629" y="8842691"/>
            <a:ext cx="3043876" cy="466410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r">
              <a:defRPr sz="1200"/>
            </a:lvl1pPr>
          </a:lstStyle>
          <a:p>
            <a:fld id="{BE6DC415-8E9C-477B-AC7C-9F64746EC9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51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1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r">
              <a:defRPr sz="1200"/>
            </a:lvl1pPr>
          </a:lstStyle>
          <a:p>
            <a:fld id="{9A9B1FEC-72AB-4EE3-B86A-E5FCF692D23A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1" tIns="46660" rIns="93321" bIns="466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3321" tIns="46660" rIns="93321" bIns="4666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r">
              <a:defRPr sz="1200"/>
            </a:lvl1pPr>
          </a:lstStyle>
          <a:p>
            <a:fld id="{5FD8E4DC-AD00-46BD-BA63-BFFCC6CFC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6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31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8E4DC-AD00-46BD-BA63-BFFCC6CFCC9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75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81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01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99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05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4A03A-8926-4E50-BD3C-D25DD48E308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90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4A03A-8926-4E50-BD3C-D25DD48E308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35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7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1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0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2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8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8983">
              <a:defRPr/>
            </a:pPr>
            <a:fld id="{5FD8E4DC-AD00-46BD-BA63-BFFCC6CFCC9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8983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1652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8983">
              <a:defRPr/>
            </a:pPr>
            <a:fld id="{5FD8E4DC-AD00-46BD-BA63-BFFCC6CFCC9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8983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6853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8E4DC-AD00-46BD-BA63-BFFCC6CFCC9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0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8E4DC-AD00-46BD-BA63-BFFCC6CFCC9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5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0" y="1646133"/>
            <a:ext cx="1341120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200" y="5282989"/>
            <a:ext cx="134112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CBB1-5F58-4791-BB7A-F713B31AE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3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CBB1-5F58-4791-BB7A-F713B31AE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6025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96520" y="535517"/>
            <a:ext cx="385572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9360" y="535517"/>
            <a:ext cx="11343640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CBB1-5F58-4791-BB7A-F713B31AE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7658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53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CBB1-5F58-4791-BB7A-F713B31AE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7466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047" y="2507617"/>
            <a:ext cx="1542288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047" y="6731213"/>
            <a:ext cx="1542288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CBB1-5F58-4791-BB7A-F713B31AE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9241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9360" y="2677584"/>
            <a:ext cx="75996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0" y="2677584"/>
            <a:ext cx="75996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CBB1-5F58-4791-BB7A-F713B31AE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7062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89" y="535517"/>
            <a:ext cx="1542288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690" y="2465706"/>
            <a:ext cx="7564754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1690" y="3674110"/>
            <a:ext cx="7564754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52560" y="2465706"/>
            <a:ext cx="760200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52560" y="3674110"/>
            <a:ext cx="760200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CBB1-5F58-4791-BB7A-F713B31AE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554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CBB1-5F58-4791-BB7A-F713B31AE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8232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CBB1-5F58-4791-BB7A-F713B31AE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6713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90" y="670560"/>
            <a:ext cx="576728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2009" y="1448224"/>
            <a:ext cx="9052560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690" y="3017520"/>
            <a:ext cx="576728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CBB1-5F58-4791-BB7A-F713B31AE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9846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90" y="670560"/>
            <a:ext cx="576728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02009" y="1448224"/>
            <a:ext cx="9052560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690" y="3017520"/>
            <a:ext cx="576728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CBB1-5F58-4791-BB7A-F713B31AE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6383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9360" y="535517"/>
            <a:ext cx="1542288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360" y="2677584"/>
            <a:ext cx="1542288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9360" y="9322647"/>
            <a:ext cx="40233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3280" y="9322647"/>
            <a:ext cx="60350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28880" y="9322647"/>
            <a:ext cx="40233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CBB1-5F58-4791-BB7A-F713B31AE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4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dt="0"/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322708-4817-40DF-AEAF-A121005EE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" y="0"/>
            <a:ext cx="17878627" cy="1005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F29DC0-1D94-484F-8B8D-9EB556772C3B}"/>
              </a:ext>
            </a:extLst>
          </p:cNvPr>
          <p:cNvSpPr txBox="1"/>
          <p:nvPr/>
        </p:nvSpPr>
        <p:spPr>
          <a:xfrm>
            <a:off x="487477" y="6080629"/>
            <a:ext cx="11413122" cy="129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80"/>
              </a:spcAft>
            </a:pPr>
            <a:r>
              <a:rPr lang="en-US" sz="352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NACS/NASE National Convention</a:t>
            </a:r>
          </a:p>
          <a:p>
            <a:pPr>
              <a:spcAft>
                <a:spcPts val="880"/>
              </a:spcAft>
            </a:pPr>
            <a:r>
              <a:rPr lang="en-US" sz="35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 27, 2023 – Omaha, NE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3517101-8AD6-4B3D-B1E5-90941B84CA6A}"/>
              </a:ext>
            </a:extLst>
          </p:cNvPr>
          <p:cNvGrpSpPr/>
          <p:nvPr/>
        </p:nvGrpSpPr>
        <p:grpSpPr>
          <a:xfrm>
            <a:off x="0" y="3861400"/>
            <a:ext cx="14016570" cy="1922464"/>
            <a:chOff x="-2" y="4770966"/>
            <a:chExt cx="9556752" cy="131077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763D44-D6BD-4B9C-9558-7FD9467BE63F}"/>
                </a:ext>
              </a:extLst>
            </p:cNvPr>
            <p:cNvSpPr/>
            <p:nvPr/>
          </p:nvSpPr>
          <p:spPr>
            <a:xfrm rot="5400000">
              <a:off x="3950489" y="1408926"/>
              <a:ext cx="722321" cy="86233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91C462EA-0E55-4F11-97FB-3EEEFA796EB2}"/>
                </a:ext>
              </a:extLst>
            </p:cNvPr>
            <p:cNvSpPr/>
            <p:nvPr/>
          </p:nvSpPr>
          <p:spPr>
            <a:xfrm rot="5400000">
              <a:off x="8670925" y="4943475"/>
              <a:ext cx="1054100" cy="717549"/>
            </a:xfrm>
            <a:prstGeom prst="rt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573D630-73DC-439A-8977-453F6EF4C0C4}"/>
                </a:ext>
              </a:extLst>
            </p:cNvPr>
            <p:cNvSpPr/>
            <p:nvPr/>
          </p:nvSpPr>
          <p:spPr>
            <a:xfrm>
              <a:off x="0" y="4775200"/>
              <a:ext cx="8839200" cy="10541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00EFD1-C16C-48F5-938F-B485CE3E60F8}"/>
                </a:ext>
              </a:extLst>
            </p:cNvPr>
            <p:cNvSpPr txBox="1"/>
            <p:nvPr/>
          </p:nvSpPr>
          <p:spPr>
            <a:xfrm>
              <a:off x="332369" y="4978526"/>
              <a:ext cx="7958559" cy="6169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28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DAFLP Front Office Updates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5EB88C-AB11-417F-BE17-230A92801B9F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4770966"/>
              <a:ext cx="9556751" cy="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C7C5D4E-9E20-4AA9-A2FE-CC5F37C717B9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5843447"/>
              <a:ext cx="8839202" cy="70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C70E2A56-AAC7-4B80-B232-E14AAE51ADB3}"/>
                </a:ext>
              </a:extLst>
            </p:cNvPr>
            <p:cNvSpPr/>
            <p:nvPr/>
          </p:nvSpPr>
          <p:spPr>
            <a:xfrm>
              <a:off x="8208434" y="4781647"/>
              <a:ext cx="1326368" cy="1054103"/>
            </a:xfrm>
            <a:prstGeom prst="parallelogram">
              <a:avLst>
                <a:gd name="adj" fmla="val 66625"/>
              </a:avLst>
            </a:prstGeom>
            <a:solidFill>
              <a:srgbClr val="43B02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3583C35-32FC-4E3B-A027-155596E6F6A4}"/>
                </a:ext>
              </a:extLst>
            </p:cNvPr>
            <p:cNvSpPr/>
            <p:nvPr/>
          </p:nvSpPr>
          <p:spPr>
            <a:xfrm>
              <a:off x="7574056" y="4785880"/>
              <a:ext cx="1326368" cy="1054103"/>
            </a:xfrm>
            <a:prstGeom prst="parallelogram">
              <a:avLst>
                <a:gd name="adj" fmla="val 66625"/>
              </a:avLst>
            </a:prstGeom>
            <a:solidFill>
              <a:srgbClr val="26890D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D9F2EE0E-805F-4216-80B8-D456F5A0EE54}"/>
                </a:ext>
              </a:extLst>
            </p:cNvPr>
            <p:cNvSpPr/>
            <p:nvPr/>
          </p:nvSpPr>
          <p:spPr>
            <a:xfrm>
              <a:off x="6935444" y="4781647"/>
              <a:ext cx="1326368" cy="1054103"/>
            </a:xfrm>
            <a:prstGeom prst="parallelogram">
              <a:avLst>
                <a:gd name="adj" fmla="val 66625"/>
              </a:avLst>
            </a:prstGeom>
            <a:solidFill>
              <a:srgbClr val="23643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21A96A8-B570-4978-847D-8994DE4CD9B5}"/>
              </a:ext>
            </a:extLst>
          </p:cNvPr>
          <p:cNvSpPr/>
          <p:nvPr/>
        </p:nvSpPr>
        <p:spPr>
          <a:xfrm>
            <a:off x="0" y="0"/>
            <a:ext cx="17881600" cy="4280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56A4B7-B708-4375-926F-A0D95BC67D05}"/>
              </a:ext>
            </a:extLst>
          </p:cNvPr>
          <p:cNvSpPr/>
          <p:nvPr/>
        </p:nvSpPr>
        <p:spPr>
          <a:xfrm>
            <a:off x="0" y="9620875"/>
            <a:ext cx="17881600" cy="4280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4EEA0-15CC-45EE-BC37-F3DD3D0D3988}"/>
              </a:ext>
            </a:extLst>
          </p:cNvPr>
          <p:cNvSpPr/>
          <p:nvPr/>
        </p:nvSpPr>
        <p:spPr>
          <a:xfrm>
            <a:off x="579910" y="7709043"/>
            <a:ext cx="1357884" cy="67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6F188-F7D2-53D4-EA43-BB00F644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A288-4043-4803-B7CC-A3F66FB97A2D}" type="slidenum">
              <a:rPr lang="en-US" smtClean="0"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4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33037-88E6-446D-8420-28BE852AD306}"/>
              </a:ext>
            </a:extLst>
          </p:cNvPr>
          <p:cNvSpPr/>
          <p:nvPr/>
        </p:nvSpPr>
        <p:spPr>
          <a:xfrm>
            <a:off x="0" y="0"/>
            <a:ext cx="17881600" cy="670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 Loan Programs </a:t>
            </a:r>
            <a:r>
              <a:rPr lang="en-US" sz="4800" dirty="0"/>
              <a:t>| Delinquency Rates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8741D-9E94-429C-904E-85E223646C60}"/>
              </a:ext>
            </a:extLst>
          </p:cNvPr>
          <p:cNvSpPr/>
          <p:nvPr/>
        </p:nvSpPr>
        <p:spPr>
          <a:xfrm>
            <a:off x="0" y="9698415"/>
            <a:ext cx="17881600" cy="359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rtlCol="0" anchor="ctr"/>
          <a:lstStyle/>
          <a:p>
            <a:pPr algn="r"/>
            <a:r>
              <a:rPr lang="en-US" sz="2053" dirty="0">
                <a:ea typeface="Open Sans"/>
                <a:cs typeface="Open Sans"/>
              </a:rPr>
              <a:t>June 2023</a:t>
            </a:r>
            <a:endParaRPr lang="en-US" sz="2053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2C9C1-8791-D195-EFD5-B1C6E0011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91" y="7198955"/>
            <a:ext cx="16243607" cy="1061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8812AD-28BB-88AC-5A0D-7A7EB3501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50" y="1773196"/>
            <a:ext cx="12687300" cy="5425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65FE12-3E22-BD1B-63BA-903BB6818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17" y="8718214"/>
            <a:ext cx="4825441" cy="4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0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33037-88E6-446D-8420-28BE852AD306}"/>
              </a:ext>
            </a:extLst>
          </p:cNvPr>
          <p:cNvSpPr/>
          <p:nvPr/>
        </p:nvSpPr>
        <p:spPr>
          <a:xfrm>
            <a:off x="0" y="0"/>
            <a:ext cx="17881600" cy="670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 Loan Programs </a:t>
            </a:r>
            <a:r>
              <a:rPr lang="en-US" sz="4800" dirty="0"/>
              <a:t>| Farm Loan Program Budget – FY2024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8741D-9E94-429C-904E-85E223646C60}"/>
              </a:ext>
            </a:extLst>
          </p:cNvPr>
          <p:cNvSpPr/>
          <p:nvPr/>
        </p:nvSpPr>
        <p:spPr>
          <a:xfrm>
            <a:off x="0" y="9698415"/>
            <a:ext cx="17881600" cy="359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rtlCol="0" anchor="ctr"/>
          <a:lstStyle/>
          <a:p>
            <a:pPr algn="r"/>
            <a:r>
              <a:rPr lang="en-US" sz="2053" dirty="0">
                <a:ea typeface="Open Sans"/>
                <a:cs typeface="Open Sans"/>
              </a:rPr>
              <a:t>June 2023</a:t>
            </a:r>
            <a:endParaRPr lang="en-US" sz="2053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E70158-F3F9-A863-DC5D-72834AD64692}"/>
              </a:ext>
            </a:extLst>
          </p:cNvPr>
          <p:cNvSpPr txBox="1">
            <a:spLocks/>
          </p:cNvSpPr>
          <p:nvPr/>
        </p:nvSpPr>
        <p:spPr>
          <a:xfrm>
            <a:off x="1229360" y="1139467"/>
            <a:ext cx="15422880" cy="18704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None/>
              <a:defRPr sz="3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0575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150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172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230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7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345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4027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64602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/>
              <a:t>FY 2024 proposed President’s Budget:</a:t>
            </a:r>
          </a:p>
          <a:p>
            <a:r>
              <a:rPr lang="en-US" sz="3500"/>
              <a:t>Similar to FY 2023 loan levels</a:t>
            </a:r>
          </a:p>
          <a:p>
            <a:r>
              <a:rPr lang="en-US" sz="3500"/>
              <a:t>Includes a slight increase in Salary and Expenses</a:t>
            </a:r>
          </a:p>
          <a:p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536FE92-4BFE-461F-7DF6-0969297A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7320" y="11044767"/>
            <a:ext cx="6035040" cy="535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7E70F0D-0A3D-0000-B6AD-D70F505C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8880" y="9322647"/>
            <a:ext cx="4023360" cy="535517"/>
          </a:xfrm>
        </p:spPr>
        <p:txBody>
          <a:bodyPr/>
          <a:lstStyle/>
          <a:p>
            <a:fld id="{E88ACBB1-5F58-4791-BB7A-F713B31AEB81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516DDA-6189-F36A-5024-480BB4132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2507"/>
            <a:ext cx="17881600" cy="728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33037-88E6-446D-8420-28BE852AD306}"/>
              </a:ext>
            </a:extLst>
          </p:cNvPr>
          <p:cNvSpPr/>
          <p:nvPr/>
        </p:nvSpPr>
        <p:spPr>
          <a:xfrm>
            <a:off x="0" y="0"/>
            <a:ext cx="17881600" cy="670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 Loan Programs </a:t>
            </a:r>
            <a:r>
              <a:rPr lang="en-US" sz="4800" dirty="0"/>
              <a:t>| Farm Loan Program Budget (Continued)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8741D-9E94-429C-904E-85E223646C60}"/>
              </a:ext>
            </a:extLst>
          </p:cNvPr>
          <p:cNvSpPr/>
          <p:nvPr/>
        </p:nvSpPr>
        <p:spPr>
          <a:xfrm>
            <a:off x="0" y="9698415"/>
            <a:ext cx="17881600" cy="359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rtlCol="0" anchor="ctr"/>
          <a:lstStyle/>
          <a:p>
            <a:pPr algn="r"/>
            <a:r>
              <a:rPr lang="en-US" sz="2053" dirty="0">
                <a:ea typeface="Open Sans"/>
                <a:cs typeface="Open Sans"/>
              </a:rPr>
              <a:t>June 2023</a:t>
            </a:r>
            <a:endParaRPr lang="en-US" sz="205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DBF4-02B3-6A82-2E84-F907AC7014EC}"/>
              </a:ext>
            </a:extLst>
          </p:cNvPr>
          <p:cNvSpPr txBox="1">
            <a:spLocks/>
          </p:cNvSpPr>
          <p:nvPr/>
        </p:nvSpPr>
        <p:spPr>
          <a:xfrm>
            <a:off x="1229360" y="1838219"/>
            <a:ext cx="1542288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None/>
              <a:defRPr sz="3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0575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150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172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230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7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345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4027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64602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For fiscal year 2023, unobligated 2022 budget authority for emergency loans carried over.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For FY 2023, $73M (&lt;$6M remaining) in prior year budget authority was rescinded. ($90M rescinded in FY 2022)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Fiscal Year 2023 appropriation language includes authority to increase program levels for direct and guaranteed FO by no more than 25 percent, if needed.  (Negative subsidy)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Secretary has interchange authority for loan programs with positive subsidy rates/budget authority – 7% of lower fund.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1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33037-88E6-446D-8420-28BE852AD306}"/>
              </a:ext>
            </a:extLst>
          </p:cNvPr>
          <p:cNvSpPr/>
          <p:nvPr/>
        </p:nvSpPr>
        <p:spPr>
          <a:xfrm>
            <a:off x="0" y="0"/>
            <a:ext cx="17881600" cy="670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 Loan Programs </a:t>
            </a:r>
            <a:r>
              <a:rPr lang="en-US" sz="4800" dirty="0"/>
              <a:t>| Farm Loan Program Budget (Continued)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8741D-9E94-429C-904E-85E223646C60}"/>
              </a:ext>
            </a:extLst>
          </p:cNvPr>
          <p:cNvSpPr/>
          <p:nvPr/>
        </p:nvSpPr>
        <p:spPr>
          <a:xfrm>
            <a:off x="0" y="9698415"/>
            <a:ext cx="17881600" cy="359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rtlCol="0" anchor="ctr"/>
          <a:lstStyle/>
          <a:p>
            <a:pPr algn="r"/>
            <a:r>
              <a:rPr lang="en-US" sz="2053" dirty="0">
                <a:ea typeface="Open Sans"/>
                <a:cs typeface="Open Sans"/>
              </a:rPr>
              <a:t>June 2023</a:t>
            </a:r>
            <a:endParaRPr lang="en-US" sz="2053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4068EC-1151-2397-E6FD-9C86CD9FABC8}"/>
              </a:ext>
            </a:extLst>
          </p:cNvPr>
          <p:cNvSpPr txBox="1">
            <a:spLocks/>
          </p:cNvSpPr>
          <p:nvPr/>
        </p:nvSpPr>
        <p:spPr>
          <a:xfrm>
            <a:off x="1229360" y="1838219"/>
            <a:ext cx="15422880" cy="6381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None/>
              <a:defRPr sz="3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0575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150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172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230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7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345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4027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64602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FSA Explanatory notes are available at:  https://www.usda.gov/sites/default/files/documents/27-2024-FSA.pdf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Includes the following legislative proposals:</a:t>
            </a:r>
          </a:p>
          <a:p>
            <a:pPr marL="1127775" lvl="1" indent="-457200" algn="l">
              <a:buFont typeface="Wingdings" panose="05000000000000000000" pitchFamily="2" charset="2"/>
              <a:buChar char="Ø"/>
            </a:pPr>
            <a:r>
              <a:rPr lang="en-US" dirty="0"/>
              <a:t>Elimination of Direct Farm Ownership and Operating Loan limits</a:t>
            </a:r>
          </a:p>
          <a:p>
            <a:pPr marL="1127775" lvl="1" indent="-457200" algn="l">
              <a:buFont typeface="Wingdings" panose="05000000000000000000" pitchFamily="2" charset="2"/>
              <a:buChar char="Ø"/>
            </a:pPr>
            <a:r>
              <a:rPr lang="en-US" dirty="0"/>
              <a:t>Improvements to the Emergency Loan program to reduce application and eligibility requirements</a:t>
            </a:r>
          </a:p>
          <a:p>
            <a:pPr marL="1127775" lvl="1" indent="-457200" algn="l">
              <a:buFont typeface="Wingdings" panose="05000000000000000000" pitchFamily="2" charset="2"/>
              <a:buChar char="Ø"/>
            </a:pPr>
            <a:r>
              <a:rPr lang="en-US" dirty="0"/>
              <a:t>Reducing Direct Farm Ownership experience eligibility requirements</a:t>
            </a:r>
          </a:p>
          <a:p>
            <a:pPr marL="1127775" lvl="1" indent="-457200" algn="l">
              <a:buFont typeface="Wingdings" panose="05000000000000000000" pitchFamily="2" charset="2"/>
              <a:buChar char="Ø"/>
            </a:pPr>
            <a:r>
              <a:rPr lang="en-US" dirty="0"/>
              <a:t>Increasing the Direct Down Payment Loan Program limit</a:t>
            </a:r>
          </a:p>
          <a:p>
            <a:pPr marL="1127775" lvl="1" indent="-457200" algn="l">
              <a:buFont typeface="Wingdings" panose="05000000000000000000" pitchFamily="2" charset="2"/>
              <a:buChar char="Ø"/>
            </a:pPr>
            <a:r>
              <a:rPr lang="en-US" dirty="0"/>
              <a:t>Doubling the Microloan limit</a:t>
            </a:r>
          </a:p>
          <a:p>
            <a:pPr marL="1127775" lvl="1" indent="-457200" algn="l">
              <a:buFont typeface="Wingdings" panose="05000000000000000000" pitchFamily="2" charset="2"/>
              <a:buChar char="Ø"/>
            </a:pPr>
            <a:r>
              <a:rPr lang="en-US" dirty="0"/>
              <a:t>Opening access to Beginning Farmer benefits to entities comprised of non-related individuals</a:t>
            </a:r>
          </a:p>
          <a:p>
            <a:pPr marL="1127775" lvl="1" indent="-457200" algn="l">
              <a:buFont typeface="Wingdings" panose="05000000000000000000" pitchFamily="2" charset="2"/>
              <a:buChar char="Ø"/>
            </a:pPr>
            <a:r>
              <a:rPr lang="en-US" dirty="0"/>
              <a:t>Expanding mediation services to Territories and Tribes</a:t>
            </a:r>
          </a:p>
          <a:p>
            <a:pPr marL="1127775" lvl="1" indent="-457200" algn="l">
              <a:buFont typeface="Wingdings" panose="05000000000000000000" pitchFamily="2" charset="2"/>
              <a:buChar char="Ø"/>
            </a:pPr>
            <a:r>
              <a:rPr lang="en-US" dirty="0"/>
              <a:t>Revising Beginning Farmer Funding targets to improve timeliness of loan closings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4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322708-4817-40DF-AEAF-A121005EE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" y="0"/>
            <a:ext cx="17878627" cy="100584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3517101-8AD6-4B3D-B1E5-90941B84CA6A}"/>
              </a:ext>
            </a:extLst>
          </p:cNvPr>
          <p:cNvGrpSpPr/>
          <p:nvPr/>
        </p:nvGrpSpPr>
        <p:grpSpPr>
          <a:xfrm>
            <a:off x="0" y="3861400"/>
            <a:ext cx="17963557" cy="1922464"/>
            <a:chOff x="-2" y="4770966"/>
            <a:chExt cx="12247880" cy="131077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763D44-D6BD-4B9C-9558-7FD9467BE63F}"/>
                </a:ext>
              </a:extLst>
            </p:cNvPr>
            <p:cNvSpPr/>
            <p:nvPr/>
          </p:nvSpPr>
          <p:spPr>
            <a:xfrm rot="5400000">
              <a:off x="5568651" y="-209237"/>
              <a:ext cx="722321" cy="118596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573D630-73DC-439A-8977-453F6EF4C0C4}"/>
                </a:ext>
              </a:extLst>
            </p:cNvPr>
            <p:cNvSpPr/>
            <p:nvPr/>
          </p:nvSpPr>
          <p:spPr>
            <a:xfrm>
              <a:off x="-1" y="4775200"/>
              <a:ext cx="12189973" cy="10541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00EFD1-C16C-48F5-938F-B485CE3E60F8}"/>
                </a:ext>
              </a:extLst>
            </p:cNvPr>
            <p:cNvSpPr txBox="1"/>
            <p:nvPr/>
          </p:nvSpPr>
          <p:spPr>
            <a:xfrm>
              <a:off x="56412" y="4784334"/>
              <a:ext cx="11915509" cy="1047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693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DANA RICHEY</a:t>
              </a:r>
            </a:p>
            <a:p>
              <a:r>
                <a:rPr lang="en-US" sz="4693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Assistant Deputy Administrator for Farm Loan Programs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5EB88C-AB11-417F-BE17-230A92801B9F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4770966"/>
              <a:ext cx="12189973" cy="423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C7C5D4E-9E20-4AA9-A2FE-CC5F37C717B9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5843447"/>
              <a:ext cx="12247880" cy="701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21A96A8-B570-4978-847D-8994DE4CD9B5}"/>
              </a:ext>
            </a:extLst>
          </p:cNvPr>
          <p:cNvSpPr/>
          <p:nvPr/>
        </p:nvSpPr>
        <p:spPr>
          <a:xfrm>
            <a:off x="0" y="0"/>
            <a:ext cx="17881600" cy="4280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56A4B7-B708-4375-926F-A0D95BC67D05}"/>
              </a:ext>
            </a:extLst>
          </p:cNvPr>
          <p:cNvSpPr/>
          <p:nvPr/>
        </p:nvSpPr>
        <p:spPr>
          <a:xfrm>
            <a:off x="0" y="9620875"/>
            <a:ext cx="17881600" cy="4280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708A0-1CBF-2D94-6989-3D57E035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A288-4043-4803-B7CC-A3F66FB97A2D}" type="slidenum">
              <a:rPr lang="en-US" smtClean="0"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86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CF457A48-BB95-4B5B-A367-C023BBBE5B68}"/>
              </a:ext>
            </a:extLst>
          </p:cNvPr>
          <p:cNvSpPr/>
          <p:nvPr/>
        </p:nvSpPr>
        <p:spPr>
          <a:xfrm rot="5400000">
            <a:off x="5838647" y="-5070857"/>
            <a:ext cx="970216" cy="12647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4" name="Right Triangle 133">
            <a:extLst>
              <a:ext uri="{FF2B5EF4-FFF2-40B4-BE49-F238E27FC236}">
                <a16:creationId xmlns:a16="http://schemas.microsoft.com/office/drawing/2014/main" id="{AFA2576F-B6FB-48B1-A016-652DA07A771E}"/>
              </a:ext>
            </a:extLst>
          </p:cNvPr>
          <p:cNvSpPr/>
          <p:nvPr/>
        </p:nvSpPr>
        <p:spPr>
          <a:xfrm rot="5400000">
            <a:off x="12913576" y="495811"/>
            <a:ext cx="1151715" cy="105054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636F001-DABF-4136-9809-1C0B3316C548}"/>
              </a:ext>
            </a:extLst>
          </p:cNvPr>
          <p:cNvSpPr/>
          <p:nvPr/>
        </p:nvSpPr>
        <p:spPr>
          <a:xfrm>
            <a:off x="1" y="449313"/>
            <a:ext cx="12964160" cy="11476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292D386-2241-4BD4-B804-1F5E5133907B}"/>
              </a:ext>
            </a:extLst>
          </p:cNvPr>
          <p:cNvSpPr txBox="1"/>
          <p:nvPr/>
        </p:nvSpPr>
        <p:spPr>
          <a:xfrm>
            <a:off x="487477" y="646252"/>
            <a:ext cx="11672553" cy="72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7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TOPICS – Dana Richey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DF462C-84A1-4EC9-8C22-E366A70894A5}"/>
              </a:ext>
            </a:extLst>
          </p:cNvPr>
          <p:cNvGraphicFramePr>
            <a:graphicFrameLocks noGrp="1"/>
          </p:cNvGraphicFramePr>
          <p:nvPr/>
        </p:nvGraphicFramePr>
        <p:xfrm>
          <a:off x="487476" y="3965682"/>
          <a:ext cx="13102473" cy="3084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22154">
                  <a:extLst>
                    <a:ext uri="{9D8B030D-6E8A-4147-A177-3AD203B41FA5}">
                      <a16:colId xmlns:a16="http://schemas.microsoft.com/office/drawing/2014/main" val="1780494683"/>
                    </a:ext>
                  </a:extLst>
                </a:gridCol>
                <a:gridCol w="12080319">
                  <a:extLst>
                    <a:ext uri="{9D8B030D-6E8A-4147-A177-3AD203B41FA5}">
                      <a16:colId xmlns:a16="http://schemas.microsoft.com/office/drawing/2014/main" val="1628148731"/>
                    </a:ext>
                  </a:extLst>
                </a:gridCol>
              </a:tblGrid>
              <a:tr h="1028192">
                <a:tc>
                  <a:txBody>
                    <a:bodyPr/>
                    <a:lstStyle/>
                    <a:p>
                      <a:r>
                        <a:rPr lang="en-US" sz="4100" b="1" i="1" dirty="0">
                          <a:solidFill>
                            <a:srgbClr val="86BC25"/>
                          </a:solidFill>
                        </a:rPr>
                        <a:t>1</a:t>
                      </a:r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1" dirty="0"/>
                        <a:t>DAFLP Strategic Priorities</a:t>
                      </a:r>
                      <a:endParaRPr lang="en-US" sz="2900" b="0" i="1" dirty="0"/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75951"/>
                  </a:ext>
                </a:extLst>
              </a:tr>
              <a:tr h="10281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4100" b="1" i="1" dirty="0">
                          <a:solidFill>
                            <a:srgbClr val="86BC25"/>
                          </a:solidFill>
                        </a:rPr>
                        <a:t>2</a:t>
                      </a:r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1" i="0" dirty="0"/>
                        <a:t>IT Modernization</a:t>
                      </a:r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804379"/>
                  </a:ext>
                </a:extLst>
              </a:tr>
              <a:tr h="1028192">
                <a:tc>
                  <a:txBody>
                    <a:bodyPr/>
                    <a:lstStyle/>
                    <a:p>
                      <a:r>
                        <a:rPr lang="en-US" sz="4100" b="1" i="1" dirty="0">
                          <a:solidFill>
                            <a:srgbClr val="86BC25"/>
                          </a:solidFill>
                        </a:rPr>
                        <a:t>3</a:t>
                      </a:r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dirty="0"/>
                        <a:t>Operational Review and Security Inspection Streamlining Process</a:t>
                      </a:r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47712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DAFC63-9314-0933-E504-6645E79B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A288-4043-4803-B7CC-A3F66FB97A2D}" type="slidenum">
              <a:rPr lang="en-US" smtClean="0"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93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A793C79-744E-B2BB-194D-A5514BD7D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23" y="6815"/>
            <a:ext cx="15544800" cy="100652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481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>
            <a:extLst>
              <a:ext uri="{FF2B5EF4-FFF2-40B4-BE49-F238E27FC236}">
                <a16:creationId xmlns:a16="http://schemas.microsoft.com/office/drawing/2014/main" id="{08B81308-B997-411E-8858-2CD51C140197}"/>
              </a:ext>
            </a:extLst>
          </p:cNvPr>
          <p:cNvSpPr/>
          <p:nvPr/>
        </p:nvSpPr>
        <p:spPr bwMode="gray">
          <a:xfrm>
            <a:off x="5044811" y="994498"/>
            <a:ext cx="7782191" cy="437985"/>
          </a:xfrm>
          <a:prstGeom prst="rect">
            <a:avLst/>
          </a:prstGeom>
          <a:solidFill>
            <a:srgbClr val="020163"/>
          </a:solidFill>
          <a:ln w="19050" algn="ctr">
            <a:solidFill>
              <a:srgbClr val="020163"/>
            </a:solidFill>
            <a:miter lim="800000"/>
            <a:headEnd/>
            <a:tailEnd/>
          </a:ln>
        </p:spPr>
        <p:txBody>
          <a:bodyPr wrap="square" lIns="88659" tIns="88659" rIns="88659" bIns="88659" rtlCol="0" anchor="ctr"/>
          <a:lstStyle/>
          <a:p>
            <a:pPr algn="ctr" defTabSz="461384">
              <a:lnSpc>
                <a:spcPct val="106000"/>
              </a:lnSpc>
              <a:defRPr/>
            </a:pPr>
            <a:endParaRPr lang="en-US" sz="1817" b="1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54600" y="9780650"/>
            <a:ext cx="7772400" cy="27758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txBody>
          <a:bodyPr vert="horz" lIns="103632" tIns="51816" rIns="103632" bIns="51816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63" b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800" b="1" dirty="0">
                <a:latin typeface="Open Sans"/>
                <a:cs typeface="Calibri"/>
              </a:rPr>
              <a:t>Farm Service Agency  |  Farm Loan Programs  </a:t>
            </a:r>
            <a:r>
              <a:rPr lang="en-US" sz="800" b="1" dirty="0">
                <a:latin typeface="Calibri"/>
                <a:cs typeface="Calibri"/>
              </a:rPr>
              <a:t>|  May 2023</a:t>
            </a:r>
            <a:endParaRPr lang="en-US" sz="800" b="1" dirty="0">
              <a:latin typeface="Open Sans"/>
            </a:endParaRPr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9C9585C2-D3B1-4D60-82CD-E5E130206750}"/>
              </a:ext>
            </a:extLst>
          </p:cNvPr>
          <p:cNvSpPr txBox="1">
            <a:spLocks/>
          </p:cNvSpPr>
          <p:nvPr/>
        </p:nvSpPr>
        <p:spPr>
          <a:xfrm>
            <a:off x="5195214" y="1499561"/>
            <a:ext cx="7631789" cy="554099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100000"/>
              </a:lnSpc>
              <a:spcBef>
                <a:spcPts val="563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125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38576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013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64293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900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90011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788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115728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788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87878"/>
              </a:buClr>
              <a:buNone/>
              <a:defRPr/>
            </a:pPr>
            <a:r>
              <a:rPr lang="en-US" sz="1050" b="1" dirty="0">
                <a:solidFill>
                  <a:prstClr val="black"/>
                </a:solidFill>
                <a:latin typeface="Open Sans"/>
              </a:rPr>
              <a:t>FLP’s 6 Strategic Priorities: </a:t>
            </a:r>
            <a:r>
              <a:rPr lang="en-US" sz="9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FLP’s six strategic priorities represent a </a:t>
            </a:r>
            <a:r>
              <a:rPr lang="en-US" sz="9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on the future by </a:t>
            </a:r>
            <a:r>
              <a:rPr lang="en-US" sz="9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on existing capabilities to </a:t>
            </a:r>
            <a:r>
              <a:rPr lang="en-US" sz="9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 the quality and reach</a:t>
            </a:r>
            <a:r>
              <a:rPr lang="en-US" sz="9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loan services in midst of </a:t>
            </a:r>
            <a:r>
              <a:rPr lang="en-US" sz="9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rapidly evolving realities </a:t>
            </a:r>
            <a:r>
              <a:rPr lang="en-US" sz="9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all stakeholders within the sector. Activities supporting these areas must </a:t>
            </a:r>
            <a:r>
              <a:rPr lang="en-US" sz="9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in concert with one another</a:t>
            </a:r>
            <a:r>
              <a:rPr lang="en-US" sz="9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acknowledging the </a:t>
            </a:r>
            <a:r>
              <a:rPr lang="en-US" sz="9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interdependence</a:t>
            </a:r>
            <a:r>
              <a:rPr lang="en-US" sz="9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these priorities to achieve </a:t>
            </a:r>
            <a:r>
              <a:rPr lang="en-US" sz="9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holistic and sustained </a:t>
            </a:r>
            <a:r>
              <a:rPr lang="en-US" sz="9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outcomes. </a:t>
            </a:r>
          </a:p>
          <a:p>
            <a:pPr marL="0" indent="0">
              <a:buClr>
                <a:srgbClr val="787878"/>
              </a:buClr>
              <a:buNone/>
              <a:defRPr/>
            </a:pPr>
            <a:endParaRPr lang="en-US" sz="8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353" name="Text Placeholder 2">
            <a:extLst>
              <a:ext uri="{FF2B5EF4-FFF2-40B4-BE49-F238E27FC236}">
                <a16:creationId xmlns:a16="http://schemas.microsoft.com/office/drawing/2014/main" id="{ED6ADCD4-8CFA-4103-8657-4B41074CD744}"/>
              </a:ext>
            </a:extLst>
          </p:cNvPr>
          <p:cNvSpPr txBox="1">
            <a:spLocks/>
          </p:cNvSpPr>
          <p:nvPr/>
        </p:nvSpPr>
        <p:spPr>
          <a:xfrm>
            <a:off x="5195214" y="989913"/>
            <a:ext cx="7546633" cy="513897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100000"/>
              </a:lnSpc>
              <a:spcBef>
                <a:spcPts val="563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125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38576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013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64293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900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90011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788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115728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788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472C4"/>
              </a:buClr>
              <a:buNone/>
              <a:defRPr/>
            </a:pPr>
            <a:r>
              <a:rPr lang="en-US" sz="11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 Loan Programs’ Modernization is Critical to Achieving its Strategic Priorities &amp; Enabling Investments in Family Farms and Local Economies</a:t>
            </a:r>
            <a:endParaRPr lang="en-US" sz="11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312103DF-0492-4630-AF49-205AB10211E2}"/>
              </a:ext>
            </a:extLst>
          </p:cNvPr>
          <p:cNvSpPr txBox="1"/>
          <p:nvPr/>
        </p:nvSpPr>
        <p:spPr>
          <a:xfrm>
            <a:off x="4760302" y="6441334"/>
            <a:ext cx="510693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algn="ctr" defTabSz="914355">
              <a:defRPr/>
            </a:pPr>
            <a:r>
              <a:rPr lang="en-US" sz="1100" b="1" dirty="0">
                <a:latin typeface="Open Sans"/>
              </a:rPr>
              <a:t>FY19-FY26 Transformation Timeline – What’s Been Accomplished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2CCDC35-A38A-469D-858C-681ABBF19B6B}"/>
              </a:ext>
            </a:extLst>
          </p:cNvPr>
          <p:cNvGrpSpPr/>
          <p:nvPr/>
        </p:nvGrpSpPr>
        <p:grpSpPr>
          <a:xfrm>
            <a:off x="5052458" y="6397"/>
            <a:ext cx="7776689" cy="1430352"/>
            <a:chOff x="-2144" y="6395"/>
            <a:chExt cx="7776689" cy="983515"/>
          </a:xfrm>
        </p:grpSpPr>
        <p:sp>
          <p:nvSpPr>
            <p:cNvPr id="193" name="Rectangle 2">
              <a:extLst>
                <a:ext uri="{FF2B5EF4-FFF2-40B4-BE49-F238E27FC236}">
                  <a16:creationId xmlns:a16="http://schemas.microsoft.com/office/drawing/2014/main" id="{C383E3E3-CB51-4025-A05F-84CE376DD00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09" y="6395"/>
              <a:ext cx="7767539" cy="277586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txBody>
            <a:bodyPr vert="horz" lIns="103632" tIns="51816" rIns="103632" bIns="51816" rtlCol="0" anchor="ctr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63" b="0" kern="1200">
                  <a:solidFill>
                    <a:schemeClr val="bg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>
                <a:defRPr/>
              </a:pPr>
              <a:endParaRPr lang="en-US" sz="1100" b="1" i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E8DD2E25-D9BC-4A36-AE6C-3BCE60C841AB}"/>
                </a:ext>
              </a:extLst>
            </p:cNvPr>
            <p:cNvGrpSpPr/>
            <p:nvPr/>
          </p:nvGrpSpPr>
          <p:grpSpPr>
            <a:xfrm>
              <a:off x="-2144" y="220157"/>
              <a:ext cx="7776689" cy="769753"/>
              <a:chOff x="7919513" y="220157"/>
              <a:chExt cx="7719939" cy="769753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624E8BBC-57B6-4F23-B013-67C83342BE8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19513" y="220157"/>
                <a:ext cx="7713590" cy="769753"/>
              </a:xfrm>
              <a:prstGeom prst="rect">
                <a:avLst/>
              </a:prstGeom>
            </p:spPr>
          </p:pic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646E5E6-7D12-4F5A-8A10-7F6495E12E88}"/>
                  </a:ext>
                </a:extLst>
              </p:cNvPr>
              <p:cNvSpPr/>
              <p:nvPr/>
            </p:nvSpPr>
            <p:spPr>
              <a:xfrm>
                <a:off x="7925862" y="227149"/>
                <a:ext cx="7713590" cy="688240"/>
              </a:xfrm>
              <a:prstGeom prst="rect">
                <a:avLst/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61384">
                  <a:defRPr/>
                </a:pPr>
                <a:endParaRPr lang="en-US" sz="1817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5368ABF2-0BB9-4967-AF96-422032D3B5F0}"/>
                  </a:ext>
                </a:extLst>
              </p:cNvPr>
              <p:cNvSpPr txBox="1"/>
              <p:nvPr/>
            </p:nvSpPr>
            <p:spPr>
              <a:xfrm>
                <a:off x="8095664" y="388511"/>
                <a:ext cx="5313929" cy="317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61384"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Modernizing FLP’s Mission Delivery</a:t>
                </a:r>
              </a:p>
            </p:txBody>
          </p:sp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A70F182D-7D57-4122-A327-85D9BF79C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931" b="99340" l="1852" r="97593">
                            <a14:foregroundMark x1="5370" y1="22442" x2="5370" y2="22442"/>
                            <a14:foregroundMark x1="30000" y1="23762" x2="30000" y2="23762"/>
                            <a14:foregroundMark x1="63889" y1="11221" x2="63889" y2="11221"/>
                            <a14:foregroundMark x1="85556" y1="17162" x2="85556" y2="17162"/>
                            <a14:foregroundMark x1="93704" y1="42244" x2="93704" y2="42244"/>
                            <a14:foregroundMark x1="97407" y1="56436" x2="97407" y2="56436"/>
                            <a14:foregroundMark x1="83333" y1="69307" x2="83333" y2="69307"/>
                            <a14:foregroundMark x1="88333" y1="66997" x2="88333" y2="66997"/>
                            <a14:foregroundMark x1="93333" y1="67657" x2="93333" y2="67657"/>
                            <a14:foregroundMark x1="54444" y1="70957" x2="92963" y2="66007"/>
                            <a14:foregroundMark x1="92963" y1="66007" x2="93148" y2="66007"/>
                            <a14:foregroundMark x1="95370" y1="68317" x2="95370" y2="68317"/>
                            <a14:foregroundMark x1="97407" y1="66337" x2="96111" y2="66337"/>
                            <a14:foregroundMark x1="97593" y1="65017" x2="97593" y2="65017"/>
                            <a14:foregroundMark x1="46481" y1="73267" x2="46481" y2="73267"/>
                            <a14:foregroundMark x1="57037" y1="71617" x2="16667" y2="85809"/>
                            <a14:foregroundMark x1="91296" y1="93729" x2="42222" y2="89109"/>
                            <a14:foregroundMark x1="42222" y1="89109" x2="23519" y2="99340"/>
                            <a14:foregroundMark x1="5926" y1="92409" x2="5926" y2="92409"/>
                            <a14:foregroundMark x1="4815" y1="93399" x2="4815" y2="93399"/>
                            <a14:foregroundMark x1="22222" y1="22442" x2="22222" y2="22442"/>
                            <a14:foregroundMark x1="22222" y1="16832" x2="22222" y2="16832"/>
                            <a14:foregroundMark x1="1852" y1="7591" x2="7778" y2="6931"/>
                            <a14:foregroundMark x1="6296" y1="66997" x2="27037" y2="69307"/>
                            <a14:foregroundMark x1="29815" y1="16172" x2="29815" y2="16172"/>
                            <a14:foregroundMark x1="2778" y1="78878" x2="16111" y2="76568"/>
                            <a14:foregroundMark x1="20741" y1="76898" x2="20741" y2="76898"/>
                            <a14:foregroundMark x1="21667" y1="76568" x2="21667" y2="76568"/>
                            <a14:foregroundMark x1="32407" y1="72277" x2="32407" y2="72277"/>
                            <a14:foregroundMark x1="33148" y1="72607" x2="33148" y2="726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13647" y="538119"/>
                <a:ext cx="481434" cy="270138"/>
              </a:xfrm>
              <a:prstGeom prst="rect">
                <a:avLst/>
              </a:prstGeom>
            </p:spPr>
          </p:pic>
        </p:grpSp>
      </p:grp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FD9A9205-64AD-47FC-9E16-A99971DD5C5F}"/>
              </a:ext>
            </a:extLst>
          </p:cNvPr>
          <p:cNvCxnSpPr>
            <a:cxnSpLocks/>
          </p:cNvCxnSpPr>
          <p:nvPr/>
        </p:nvCxnSpPr>
        <p:spPr>
          <a:xfrm flipV="1">
            <a:off x="5052164" y="2151357"/>
            <a:ext cx="2923867" cy="5893"/>
          </a:xfrm>
          <a:prstGeom prst="line">
            <a:avLst/>
          </a:prstGeom>
          <a:noFill/>
          <a:ln w="19050" cap="flat" cmpd="sng" algn="ctr">
            <a:solidFill>
              <a:srgbClr val="17618C"/>
            </a:solidFill>
            <a:prstDash val="solid"/>
            <a:miter lim="800000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9374C5C-C094-4EBE-A662-A888B9D3257C}"/>
              </a:ext>
            </a:extLst>
          </p:cNvPr>
          <p:cNvSpPr txBox="1"/>
          <p:nvPr/>
        </p:nvSpPr>
        <p:spPr>
          <a:xfrm>
            <a:off x="12419792" y="98107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08EF46ED-9D69-498F-866A-68BF31405DCE}"/>
              </a:ext>
            </a:extLst>
          </p:cNvPr>
          <p:cNvGrpSpPr/>
          <p:nvPr/>
        </p:nvGrpSpPr>
        <p:grpSpPr>
          <a:xfrm>
            <a:off x="5016233" y="4916192"/>
            <a:ext cx="7590805" cy="1349579"/>
            <a:chOff x="-22113" y="7835892"/>
            <a:chExt cx="7590805" cy="1905827"/>
          </a:xfrm>
        </p:grpSpPr>
        <p:sp>
          <p:nvSpPr>
            <p:cNvPr id="302" name="Rounded Rectangle 53">
              <a:extLst>
                <a:ext uri="{FF2B5EF4-FFF2-40B4-BE49-F238E27FC236}">
                  <a16:creationId xmlns:a16="http://schemas.microsoft.com/office/drawing/2014/main" id="{946E488A-7A0C-4DEE-9F51-36B660CEA46D}"/>
                </a:ext>
              </a:extLst>
            </p:cNvPr>
            <p:cNvSpPr>
              <a:spLocks/>
            </p:cNvSpPr>
            <p:nvPr/>
          </p:nvSpPr>
          <p:spPr>
            <a:xfrm>
              <a:off x="204009" y="7835892"/>
              <a:ext cx="7364683" cy="1905827"/>
            </a:xfrm>
            <a:prstGeom prst="roundRect">
              <a:avLst/>
            </a:prstGeom>
            <a:solidFill>
              <a:srgbClr val="74955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080">
                <a:defRPr/>
              </a:pPr>
              <a:endParaRPr lang="en-US" sz="1400" b="1" i="1" dirty="0">
                <a:solidFill>
                  <a:srgbClr val="FFFFFF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42C6E87-365A-4A38-BAE9-8F7C703E5936}"/>
                </a:ext>
              </a:extLst>
            </p:cNvPr>
            <p:cNvSpPr/>
            <p:nvPr/>
          </p:nvSpPr>
          <p:spPr bwMode="gray">
            <a:xfrm>
              <a:off x="-22113" y="8215823"/>
              <a:ext cx="7481470" cy="139046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548613" indent="-285736" algn="just" defTabSz="914355">
                <a:spcAft>
                  <a:spcPts val="60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000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Optimize</a:t>
              </a:r>
              <a:r>
                <a:rPr lang="en-US" sz="1000" b="1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 resource capacity and time savings </a:t>
              </a:r>
              <a:r>
                <a:rPr lang="en-US" sz="1000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for employees, producers, and lenders.</a:t>
              </a:r>
            </a:p>
            <a:p>
              <a:pPr marL="548613" indent="-285736" algn="just" defTabSz="914355">
                <a:spcAft>
                  <a:spcPts val="60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000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Streamline, automate, and digitize end-to-end business processes with integrated workflows for </a:t>
              </a:r>
              <a:r>
                <a:rPr lang="en-US" sz="1000" b="1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enhanced</a:t>
              </a:r>
              <a:r>
                <a:rPr lang="en-US" sz="1000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 </a:t>
              </a:r>
              <a:r>
                <a:rPr lang="en-US" sz="1000" b="1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and</a:t>
              </a:r>
              <a:r>
                <a:rPr lang="en-US" sz="1000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 </a:t>
              </a:r>
              <a:r>
                <a:rPr lang="en-US" sz="1000" b="1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equitable customer experiences that </a:t>
              </a:r>
              <a:r>
                <a:rPr lang="en-US" sz="1000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 adapt to changing customer needs and expectations.</a:t>
              </a:r>
            </a:p>
            <a:p>
              <a:pPr marL="548613" indent="-285736" algn="just" defTabSz="914355">
                <a:spcAft>
                  <a:spcPts val="60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000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Enable loan lifecycle processing that </a:t>
              </a:r>
              <a:r>
                <a:rPr lang="en-US" sz="1000" b="1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improves frontline and back office operating efficiencies</a:t>
              </a:r>
              <a:r>
                <a:rPr lang="en-US" sz="1000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, </a:t>
              </a:r>
              <a:r>
                <a:rPr lang="en-US" sz="1000" b="1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utilizes user-friendly IT solutions</a:t>
              </a:r>
              <a:r>
                <a:rPr lang="en-US" sz="1000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 that truly address consumers’ loan making and servicing needs</a:t>
              </a:r>
              <a:r>
                <a:rPr lang="en-US" sz="1000" b="1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.</a:t>
              </a:r>
              <a:endParaRPr lang="en-US" sz="9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9AA8D6A8-CCDA-4A6F-95A1-3F7CD07DCAAC}"/>
                </a:ext>
              </a:extLst>
            </p:cNvPr>
            <p:cNvSpPr/>
            <p:nvPr/>
          </p:nvSpPr>
          <p:spPr bwMode="gray">
            <a:xfrm>
              <a:off x="2235016" y="7879927"/>
              <a:ext cx="3302669" cy="28674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 defTabSz="914355">
                <a:lnSpc>
                  <a:spcPct val="106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Open Sans"/>
                </a:rPr>
                <a:t>Future Vision</a:t>
              </a:r>
            </a:p>
          </p:txBody>
        </p:sp>
      </p:grp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2D177D43-D628-4F7A-BA6F-668151F934E6}"/>
              </a:ext>
            </a:extLst>
          </p:cNvPr>
          <p:cNvCxnSpPr>
            <a:cxnSpLocks/>
          </p:cNvCxnSpPr>
          <p:nvPr/>
        </p:nvCxnSpPr>
        <p:spPr>
          <a:xfrm>
            <a:off x="5052162" y="6616501"/>
            <a:ext cx="4815070" cy="0"/>
          </a:xfrm>
          <a:prstGeom prst="line">
            <a:avLst/>
          </a:prstGeom>
          <a:noFill/>
          <a:ln w="19050" cap="flat" cmpd="sng" algn="ctr">
            <a:solidFill>
              <a:srgbClr val="17618C"/>
            </a:solidFill>
            <a:prstDash val="solid"/>
            <a:miter lim="800000"/>
          </a:ln>
          <a:effectLst/>
        </p:spPr>
      </p:cxnSp>
      <p:graphicFrame>
        <p:nvGraphicFramePr>
          <p:cNvPr id="27" name="Table 266">
            <a:extLst>
              <a:ext uri="{FF2B5EF4-FFF2-40B4-BE49-F238E27FC236}">
                <a16:creationId xmlns:a16="http://schemas.microsoft.com/office/drawing/2014/main" id="{6A72E251-04E1-482A-8F48-9D4AC6432105}"/>
              </a:ext>
            </a:extLst>
          </p:cNvPr>
          <p:cNvGraphicFramePr>
            <a:graphicFrameLocks noGrp="1"/>
          </p:cNvGraphicFramePr>
          <p:nvPr/>
        </p:nvGraphicFramePr>
        <p:xfrm>
          <a:off x="5237765" y="6680316"/>
          <a:ext cx="4982925" cy="3150523"/>
        </p:xfrm>
        <a:graphic>
          <a:graphicData uri="http://schemas.openxmlformats.org/drawingml/2006/table">
            <a:tbl>
              <a:tblPr firstRow="1" bandRow="1"/>
              <a:tblGrid>
                <a:gridCol w="4982925">
                  <a:extLst>
                    <a:ext uri="{9D8B030D-6E8A-4147-A177-3AD203B41FA5}">
                      <a16:colId xmlns:a16="http://schemas.microsoft.com/office/drawing/2014/main" val="414109423"/>
                    </a:ext>
                  </a:extLst>
                </a:gridCol>
              </a:tblGrid>
              <a:tr h="232756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algn="ctr"/>
                      <a:r>
                        <a:rPr lang="en-US" sz="900" b="1" dirty="0">
                          <a:latin typeface="+mn-lt"/>
                        </a:rPr>
                        <a:t>Milestone/Description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543575"/>
                  </a:ext>
                </a:extLst>
              </a:tr>
              <a:tr h="2917767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2019-2020</a:t>
                      </a:r>
                      <a:r>
                        <a:rPr kumimoji="0"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Transformation Planning: 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Planning for FLP strategic initiatives and modernization efforts begin in response to key challenges, including manual processes, archaic and siloed systems , resource constraints, disparate and inaccessible data, and a need for proactive data analysis.</a:t>
                      </a:r>
                    </a:p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2020-2023+ Robotic Process Engineering: 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By identifying and designing process automations, the Penny, Jerry and Joy Bots have reduced time-intensive manual tasks and paperwork, giving valuable time back to field staff to focus more on customers and analytical tasks.</a:t>
                      </a:r>
                      <a:endParaRPr lang="en-US" sz="9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2020-2023+ Big Data Analytics to Inform Policy Decisions</a:t>
                      </a:r>
                      <a:r>
                        <a:rPr kumimoji="0"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: 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Efforts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to access and analyze big data to target opportunities for internal process improvements and policies that will help customers to be more successful. Foundational work has led to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Application FastTrack 2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Accessible aggregate data 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for loan portfolio and borrower performance trend analysis 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 Deep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dives into understanding the persona of 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distressed 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borrowers to target technical 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assistance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.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 </a:t>
                      </a:r>
                    </a:p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2021-2022</a:t>
                      </a:r>
                      <a:r>
                        <a:rPr kumimoji="0"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Modernization Roadmap Complete: 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Identifying 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business process improvements to 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inform options for 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possible 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platforms, systems and applications, which will be used to develop an implementation blueprint. </a:t>
                      </a: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2022-2023</a:t>
                      </a:r>
                      <a:r>
                        <a:rPr kumimoji="0" lang="en-US" sz="9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 Modernization Implementation Begins: </a:t>
                      </a:r>
                      <a:r>
                        <a:rPr kumimoji="0" lang="en-US" sz="90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Priorities </a:t>
                      </a:r>
                      <a:r>
                        <a:rPr lang="en-US" sz="90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are to implement customer-facing online Direct Loan application and online 24/7 Direct Loan repayment features, launching in 2023..</a:t>
                      </a:r>
                      <a:endParaRPr kumimoji="0" lang="en-US" sz="90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797067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0B38A809-EC30-4A15-BBB0-29CC2423CBE7}"/>
              </a:ext>
            </a:extLst>
          </p:cNvPr>
          <p:cNvSpPr/>
          <p:nvPr/>
        </p:nvSpPr>
        <p:spPr>
          <a:xfrm>
            <a:off x="10515393" y="6827215"/>
            <a:ext cx="2221322" cy="2910867"/>
          </a:xfrm>
          <a:prstGeom prst="rect">
            <a:avLst/>
          </a:prstGeom>
          <a:solidFill>
            <a:srgbClr val="020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4761D041-47D6-4E7F-AA40-5A6E2A4E0AB1}"/>
              </a:ext>
            </a:extLst>
          </p:cNvPr>
          <p:cNvGraphicFramePr>
            <a:graphicFrameLocks noGrp="1"/>
          </p:cNvGraphicFramePr>
          <p:nvPr/>
        </p:nvGraphicFramePr>
        <p:xfrm>
          <a:off x="10588629" y="7686675"/>
          <a:ext cx="2121801" cy="197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801">
                  <a:extLst>
                    <a:ext uri="{9D8B030D-6E8A-4147-A177-3AD203B41FA5}">
                      <a16:colId xmlns:a16="http://schemas.microsoft.com/office/drawing/2014/main" val="3194736547"/>
                    </a:ext>
                  </a:extLst>
                </a:gridCol>
              </a:tblGrid>
              <a:tr h="1974424">
                <a:tc>
                  <a:txBody>
                    <a:bodyPr/>
                    <a:lstStyle/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900" b="0" kern="0" dirty="0">
                          <a:solidFill>
                            <a:schemeClr val="bg1"/>
                          </a:solidFill>
                          <a:latin typeface="+mn-lt"/>
                        </a:rPr>
                        <a:t>bots have given 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back 56,000+ hours annually to field staff for value-added activities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</a:pPr>
                      <a:endParaRPr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 of March 31, 2023, Penny, Jerry, and Joy 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bots have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pre-filled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over 150,000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forms</a:t>
                      </a: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 sent to customers</a:t>
                      </a:r>
                      <a:endParaRPr lang="en-US" sz="1500" dirty="0"/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</a:pPr>
                      <a:endParaRPr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Bots are reducing key stroke errors and standardizing processes</a:t>
                      </a:r>
                      <a:endParaRPr lang="en-US" sz="15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411041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37D1097-89C7-45FA-96F6-6CD16F77B3CB}"/>
              </a:ext>
            </a:extLst>
          </p:cNvPr>
          <p:cNvSpPr txBox="1"/>
          <p:nvPr/>
        </p:nvSpPr>
        <p:spPr>
          <a:xfrm>
            <a:off x="10847095" y="7058879"/>
            <a:ext cx="1733432" cy="4514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defTabSz="914355">
              <a:spcAft>
                <a:spcPts val="100"/>
              </a:spcAft>
              <a:defRPr/>
            </a:pPr>
            <a:r>
              <a:rPr lang="en-US" sz="950" b="1" u="sng" dirty="0">
                <a:solidFill>
                  <a:schemeClr val="bg1"/>
                </a:solidFill>
                <a:latin typeface="Open Sans"/>
              </a:rPr>
              <a:t>Robotic Process Automation  Measurable  Impact</a:t>
            </a:r>
          </a:p>
          <a:p>
            <a:pPr algn="ctr" defTabSz="914355">
              <a:spcAft>
                <a:spcPts val="100"/>
              </a:spcAft>
              <a:defRPr/>
            </a:pPr>
            <a:r>
              <a:rPr lang="en-US" sz="950" b="1" u="sng" dirty="0">
                <a:solidFill>
                  <a:schemeClr val="bg1"/>
                </a:solidFill>
                <a:latin typeface="Open Sans"/>
              </a:rPr>
              <a:t> June 2020 – March 2023</a:t>
            </a:r>
            <a:endParaRPr lang="en-US" sz="950" i="1" u="sng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A0126A60-B67C-4562-8336-F61F7DA251B4}"/>
              </a:ext>
            </a:extLst>
          </p:cNvPr>
          <p:cNvSpPr/>
          <p:nvPr/>
        </p:nvSpPr>
        <p:spPr>
          <a:xfrm>
            <a:off x="10310350" y="7499909"/>
            <a:ext cx="182880" cy="1526209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BD892-0191-4F6D-B804-8F3CEF667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6302" y="2322703"/>
            <a:ext cx="7384229" cy="243026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FAC875-D971-E824-B727-AF1205B0F450}"/>
              </a:ext>
            </a:extLst>
          </p:cNvPr>
          <p:cNvCxnSpPr/>
          <p:nvPr/>
        </p:nvCxnSpPr>
        <p:spPr>
          <a:xfrm>
            <a:off x="5044811" y="6397"/>
            <a:ext cx="14043" cy="102168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8480C5-3EE7-AB49-9681-3713267090E4}"/>
              </a:ext>
            </a:extLst>
          </p:cNvPr>
          <p:cNvCxnSpPr/>
          <p:nvPr/>
        </p:nvCxnSpPr>
        <p:spPr>
          <a:xfrm>
            <a:off x="12812221" y="-6093"/>
            <a:ext cx="14043" cy="102168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29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>
            <a:extLst>
              <a:ext uri="{FF2B5EF4-FFF2-40B4-BE49-F238E27FC236}">
                <a16:creationId xmlns:a16="http://schemas.microsoft.com/office/drawing/2014/main" id="{08B81308-B997-411E-8858-2CD51C140197}"/>
              </a:ext>
            </a:extLst>
          </p:cNvPr>
          <p:cNvSpPr/>
          <p:nvPr/>
        </p:nvSpPr>
        <p:spPr bwMode="gray">
          <a:xfrm>
            <a:off x="5044811" y="994498"/>
            <a:ext cx="7782191" cy="437985"/>
          </a:xfrm>
          <a:prstGeom prst="rect">
            <a:avLst/>
          </a:prstGeom>
          <a:solidFill>
            <a:srgbClr val="020163"/>
          </a:solidFill>
          <a:ln w="19050" algn="ctr">
            <a:solidFill>
              <a:srgbClr val="020163"/>
            </a:solidFill>
            <a:miter lim="800000"/>
            <a:headEnd/>
            <a:tailEnd/>
          </a:ln>
        </p:spPr>
        <p:txBody>
          <a:bodyPr wrap="square" lIns="88659" tIns="88659" rIns="88659" bIns="88659" rtlCol="0" anchor="ctr"/>
          <a:lstStyle/>
          <a:p>
            <a:pPr algn="ctr" defTabSz="461384">
              <a:lnSpc>
                <a:spcPct val="106000"/>
              </a:lnSpc>
              <a:defRPr/>
            </a:pPr>
            <a:endParaRPr lang="en-US" sz="1817" b="1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54600" y="9780650"/>
            <a:ext cx="7772400" cy="27758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txBody>
          <a:bodyPr vert="horz" lIns="103632" tIns="51816" rIns="103632" bIns="51816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63" b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800" b="1" dirty="0">
                <a:latin typeface="Open Sans"/>
                <a:ea typeface="+mn-ea"/>
                <a:cs typeface="+mn-cs"/>
              </a:rPr>
              <a:t>Farm Service Agency  |  Farm Loan Programs </a:t>
            </a:r>
            <a:r>
              <a:rPr lang="en-US" sz="800" b="1" dirty="0">
                <a:latin typeface="Calibri"/>
                <a:ea typeface="+mn-ea"/>
                <a:cs typeface="Calibri"/>
              </a:rPr>
              <a:t>|  May 2023</a:t>
            </a:r>
            <a:endParaRPr lang="en-US" sz="800" b="1" dirty="0">
              <a:latin typeface="Open Sans"/>
              <a:ea typeface="+mn-ea"/>
              <a:cs typeface="+mn-cs"/>
            </a:endParaRP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EDCFFA79-3ED7-4213-9DA8-A67C48AEE919}"/>
              </a:ext>
            </a:extLst>
          </p:cNvPr>
          <p:cNvCxnSpPr>
            <a:cxnSpLocks/>
          </p:cNvCxnSpPr>
          <p:nvPr/>
        </p:nvCxnSpPr>
        <p:spPr>
          <a:xfrm>
            <a:off x="5052162" y="1833489"/>
            <a:ext cx="3069488" cy="0"/>
          </a:xfrm>
          <a:prstGeom prst="line">
            <a:avLst/>
          </a:prstGeom>
          <a:noFill/>
          <a:ln w="19050" cap="flat" cmpd="sng" algn="ctr">
            <a:solidFill>
              <a:srgbClr val="17618C"/>
            </a:solidFill>
            <a:prstDash val="solid"/>
            <a:miter lim="800000"/>
          </a:ln>
          <a:effectLst/>
        </p:spPr>
      </p:cxnSp>
      <p:sp>
        <p:nvSpPr>
          <p:cNvPr id="288" name="TextBox 287">
            <a:extLst>
              <a:ext uri="{FF2B5EF4-FFF2-40B4-BE49-F238E27FC236}">
                <a16:creationId xmlns:a16="http://schemas.microsoft.com/office/drawing/2014/main" id="{A8DCEC31-1433-4E19-94F9-73CD9CAA2858}"/>
              </a:ext>
            </a:extLst>
          </p:cNvPr>
          <p:cNvSpPr txBox="1"/>
          <p:nvPr/>
        </p:nvSpPr>
        <p:spPr>
          <a:xfrm>
            <a:off x="4760304" y="1625621"/>
            <a:ext cx="3652231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355">
              <a:defRPr/>
            </a:pPr>
            <a:r>
              <a:rPr lang="en-US" sz="1100" b="1" dirty="0">
                <a:latin typeface="Open Sans"/>
              </a:rPr>
              <a:t>FY2022 – FY2026 Timeline</a:t>
            </a:r>
          </a:p>
        </p:txBody>
      </p:sp>
      <p:sp>
        <p:nvSpPr>
          <p:cNvPr id="184" name="Rounded Rectangle 53">
            <a:extLst>
              <a:ext uri="{FF2B5EF4-FFF2-40B4-BE49-F238E27FC236}">
                <a16:creationId xmlns:a16="http://schemas.microsoft.com/office/drawing/2014/main" id="{2533C433-A495-419A-B4D0-EC050E45A9A1}"/>
              </a:ext>
            </a:extLst>
          </p:cNvPr>
          <p:cNvSpPr>
            <a:spLocks/>
          </p:cNvSpPr>
          <p:nvPr/>
        </p:nvSpPr>
        <p:spPr>
          <a:xfrm>
            <a:off x="5390497" y="8230968"/>
            <a:ext cx="7345633" cy="1398644"/>
          </a:xfrm>
          <a:prstGeom prst="roundRect">
            <a:avLst/>
          </a:prstGeom>
          <a:solidFill>
            <a:srgbClr val="74955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080">
              <a:defRPr/>
            </a:pPr>
            <a:endParaRPr lang="en-US" sz="1400" b="1" i="1" dirty="0">
              <a:solidFill>
                <a:srgbClr val="FFFFFF"/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C1EC0F63-5E79-4B3C-A56D-F0CF956A89AB}"/>
              </a:ext>
            </a:extLst>
          </p:cNvPr>
          <p:cNvSpPr/>
          <p:nvPr/>
        </p:nvSpPr>
        <p:spPr bwMode="gray">
          <a:xfrm>
            <a:off x="5249302" y="8637573"/>
            <a:ext cx="7231034" cy="106970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434318" indent="-171441" defTabSz="914355">
              <a:spcAft>
                <a:spcPts val="600"/>
              </a:spcAft>
              <a:buFont typeface="Wingdings"/>
              <a:buChar char="Ø"/>
              <a:defRPr/>
            </a:pPr>
            <a:r>
              <a:rPr lang="en-US" sz="1050" dirty="0">
                <a:ea typeface="+mn-lt"/>
                <a:cs typeface="+mn-lt"/>
              </a:rPr>
              <a:t>Develop a </a:t>
            </a:r>
            <a:r>
              <a:rPr lang="en-US" sz="1050" b="1" dirty="0">
                <a:ea typeface="+mn-lt"/>
                <a:cs typeface="+mn-lt"/>
              </a:rPr>
              <a:t>resilient infrastructure</a:t>
            </a:r>
            <a:r>
              <a:rPr lang="en-US" sz="1050" dirty="0">
                <a:ea typeface="+mn-lt"/>
                <a:cs typeface="+mn-lt"/>
              </a:rPr>
              <a:t> for future preparedness in the event of policy, operational and legislative changes.</a:t>
            </a:r>
            <a:endParaRPr lang="en-US" dirty="0">
              <a:ea typeface="+mn-lt"/>
              <a:cs typeface="+mn-lt"/>
            </a:endParaRPr>
          </a:p>
          <a:p>
            <a:pPr marL="434318" indent="-171441" defTabSz="914355">
              <a:spcAft>
                <a:spcPts val="600"/>
              </a:spcAft>
              <a:buFont typeface="Wingdings"/>
              <a:buChar char="Ø"/>
              <a:defRPr/>
            </a:pPr>
            <a:r>
              <a:rPr lang="en-US" sz="1050" dirty="0">
                <a:ea typeface="+mn-lt"/>
                <a:cs typeface="+mn-lt"/>
              </a:rPr>
              <a:t>Streamline, automate, and digitize end-to-end business processes for </a:t>
            </a:r>
            <a:r>
              <a:rPr lang="en-US" sz="1050" b="1" dirty="0">
                <a:ea typeface="+mn-lt"/>
                <a:cs typeface="+mn-lt"/>
              </a:rPr>
              <a:t>enhanced</a:t>
            </a:r>
            <a:r>
              <a:rPr lang="en-US" sz="1050" dirty="0">
                <a:ea typeface="+mn-lt"/>
                <a:cs typeface="+mn-lt"/>
              </a:rPr>
              <a:t> </a:t>
            </a:r>
            <a:r>
              <a:rPr lang="en-US" sz="1050" b="1" dirty="0">
                <a:ea typeface="+mn-lt"/>
                <a:cs typeface="+mn-lt"/>
              </a:rPr>
              <a:t>and</a:t>
            </a:r>
            <a:r>
              <a:rPr lang="en-US" sz="1050" dirty="0">
                <a:ea typeface="+mn-lt"/>
                <a:cs typeface="+mn-lt"/>
              </a:rPr>
              <a:t> </a:t>
            </a:r>
            <a:r>
              <a:rPr lang="en-US" sz="1050" b="1" dirty="0">
                <a:ea typeface="+mn-lt"/>
                <a:cs typeface="+mn-lt"/>
              </a:rPr>
              <a:t>equitable customer experiences </a:t>
            </a:r>
            <a:r>
              <a:rPr lang="en-US" sz="1050" dirty="0">
                <a:ea typeface="+mn-lt"/>
                <a:cs typeface="+mn-lt"/>
              </a:rPr>
              <a:t>which adapt to changing customer needs and expectations.</a:t>
            </a:r>
            <a:endParaRPr lang="en-US" dirty="0">
              <a:ea typeface="+mn-lt"/>
              <a:cs typeface="+mn-lt"/>
            </a:endParaRPr>
          </a:p>
          <a:p>
            <a:pPr marL="434318" indent="-171441" defTabSz="914355">
              <a:spcAft>
                <a:spcPts val="600"/>
              </a:spcAft>
              <a:buFont typeface="Wingdings"/>
              <a:buChar char="Ø"/>
              <a:defRPr/>
            </a:pPr>
            <a:r>
              <a:rPr lang="en-US" sz="1050" b="1" dirty="0">
                <a:ea typeface="+mn-lt"/>
                <a:cs typeface="+mn-lt"/>
              </a:rPr>
              <a:t>Improve customer satisfaction and measure outcomes of modernization efforts</a:t>
            </a:r>
            <a:r>
              <a:rPr lang="en-US" sz="1050" dirty="0">
                <a:ea typeface="+mn-lt"/>
                <a:cs typeface="+mn-lt"/>
              </a:rPr>
              <a:t> by surveying customers and non-customers quarterly to measure their experience with FLP employees, communication, processes, and technology.</a:t>
            </a:r>
            <a:endParaRPr lang="en-US" dirty="0">
              <a:ea typeface="+mn-lt"/>
              <a:cs typeface="+mn-lt"/>
            </a:endParaRPr>
          </a:p>
          <a:p>
            <a:pPr defTabSz="914355">
              <a:lnSpc>
                <a:spcPct val="106000"/>
              </a:lnSpc>
              <a:defRPr/>
            </a:pPr>
            <a:endParaRPr lang="en-US" sz="1200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53" name="Text Placeholder 2">
            <a:extLst>
              <a:ext uri="{FF2B5EF4-FFF2-40B4-BE49-F238E27FC236}">
                <a16:creationId xmlns:a16="http://schemas.microsoft.com/office/drawing/2014/main" id="{ED6ADCD4-8CFA-4103-8657-4B41074CD744}"/>
              </a:ext>
            </a:extLst>
          </p:cNvPr>
          <p:cNvSpPr txBox="1">
            <a:spLocks/>
          </p:cNvSpPr>
          <p:nvPr/>
        </p:nvSpPr>
        <p:spPr>
          <a:xfrm>
            <a:off x="5195214" y="989913"/>
            <a:ext cx="7546633" cy="513897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100000"/>
              </a:lnSpc>
              <a:spcBef>
                <a:spcPts val="563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125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38576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013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64293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900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90011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788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115728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788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 Loan Programs’ Modernization is Critical to Achieving its Strategic Priorities &amp; Enabling Investments in Family Farms and Local Economies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2CCDC35-A38A-469D-858C-681ABBF19B6B}"/>
              </a:ext>
            </a:extLst>
          </p:cNvPr>
          <p:cNvGrpSpPr/>
          <p:nvPr/>
        </p:nvGrpSpPr>
        <p:grpSpPr>
          <a:xfrm>
            <a:off x="5052458" y="6397"/>
            <a:ext cx="7776689" cy="1430352"/>
            <a:chOff x="-2144" y="6395"/>
            <a:chExt cx="7776689" cy="983515"/>
          </a:xfrm>
        </p:grpSpPr>
        <p:sp>
          <p:nvSpPr>
            <p:cNvPr id="193" name="Rectangle 2">
              <a:extLst>
                <a:ext uri="{FF2B5EF4-FFF2-40B4-BE49-F238E27FC236}">
                  <a16:creationId xmlns:a16="http://schemas.microsoft.com/office/drawing/2014/main" id="{C383E3E3-CB51-4025-A05F-84CE376DD00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09" y="6395"/>
              <a:ext cx="7767539" cy="277586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txBody>
            <a:bodyPr vert="horz" lIns="103632" tIns="51816" rIns="103632" bIns="51816" rtlCol="0" anchor="ctr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63" b="0" kern="1200">
                  <a:solidFill>
                    <a:schemeClr val="bg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>
                <a:defRPr/>
              </a:pPr>
              <a:endParaRPr lang="en-US" sz="1100" b="1" i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E8DD2E25-D9BC-4A36-AE6C-3BCE60C841AB}"/>
                </a:ext>
              </a:extLst>
            </p:cNvPr>
            <p:cNvGrpSpPr/>
            <p:nvPr/>
          </p:nvGrpSpPr>
          <p:grpSpPr>
            <a:xfrm>
              <a:off x="-2144" y="220157"/>
              <a:ext cx="7776689" cy="769753"/>
              <a:chOff x="7919513" y="220157"/>
              <a:chExt cx="7719939" cy="769753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624E8BBC-57B6-4F23-B013-67C83342BE8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19513" y="220157"/>
                <a:ext cx="7713590" cy="769753"/>
              </a:xfrm>
              <a:prstGeom prst="rect">
                <a:avLst/>
              </a:prstGeom>
            </p:spPr>
          </p:pic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646E5E6-7D12-4F5A-8A10-7F6495E12E88}"/>
                  </a:ext>
                </a:extLst>
              </p:cNvPr>
              <p:cNvSpPr/>
              <p:nvPr/>
            </p:nvSpPr>
            <p:spPr>
              <a:xfrm>
                <a:off x="7925862" y="227149"/>
                <a:ext cx="7713590" cy="688240"/>
              </a:xfrm>
              <a:prstGeom prst="rect">
                <a:avLst/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61384">
                  <a:defRPr/>
                </a:pPr>
                <a:endParaRPr lang="en-US" sz="1817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5368ABF2-0BB9-4967-AF96-422032D3B5F0}"/>
                  </a:ext>
                </a:extLst>
              </p:cNvPr>
              <p:cNvSpPr txBox="1"/>
              <p:nvPr/>
            </p:nvSpPr>
            <p:spPr>
              <a:xfrm>
                <a:off x="8095664" y="388511"/>
                <a:ext cx="5313929" cy="317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61384">
                  <a:defRPr/>
                </a:pPr>
                <a:r>
                  <a: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Modernizing FLP’s Mission Delivery</a:t>
                </a: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CD248248-1F7B-4AF6-8653-3EAA4E8E9135}"/>
                  </a:ext>
                </a:extLst>
              </p:cNvPr>
              <p:cNvSpPr txBox="1"/>
              <p:nvPr/>
            </p:nvSpPr>
            <p:spPr>
              <a:xfrm>
                <a:off x="8114706" y="224603"/>
                <a:ext cx="5464196" cy="16930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defTabSz="461384">
                  <a:defRPr/>
                </a:pPr>
                <a:r>
                  <a:rPr lang="en-US" sz="1000" b="1" dirty="0">
                    <a:latin typeface="Open Sans Light"/>
                    <a:ea typeface="Open Sans Light"/>
                    <a:cs typeface="Open Sans Light"/>
                  </a:rPr>
                  <a:t>MAY 2023                               </a:t>
                </a:r>
                <a:r>
                  <a:rPr lang="en-US" sz="1000" b="1" dirty="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                      </a:t>
                </a:r>
                <a:r>
                  <a:rPr lang="en-US" sz="1000" b="1" dirty="0">
                    <a:solidFill>
                      <a:srgbClr val="C00000"/>
                    </a:solidFill>
                    <a:latin typeface="Open Sans Light"/>
                    <a:ea typeface="Open Sans Light"/>
                    <a:cs typeface="Open Sans Light"/>
                  </a:rPr>
                  <a:t>Internal USDA Distribution Only</a:t>
                </a:r>
              </a:p>
            </p:txBody>
          </p:sp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A70F182D-7D57-4122-A327-85D9BF79C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931" b="99340" l="1852" r="97593">
                            <a14:foregroundMark x1="5370" y1="22442" x2="5370" y2="22442"/>
                            <a14:foregroundMark x1="30000" y1="23762" x2="30000" y2="23762"/>
                            <a14:foregroundMark x1="63889" y1="11221" x2="63889" y2="11221"/>
                            <a14:foregroundMark x1="85556" y1="17162" x2="85556" y2="17162"/>
                            <a14:foregroundMark x1="93704" y1="42244" x2="93704" y2="42244"/>
                            <a14:foregroundMark x1="97407" y1="56436" x2="97407" y2="56436"/>
                            <a14:foregroundMark x1="83333" y1="69307" x2="83333" y2="69307"/>
                            <a14:foregroundMark x1="88333" y1="66997" x2="88333" y2="66997"/>
                            <a14:foregroundMark x1="93333" y1="67657" x2="93333" y2="67657"/>
                            <a14:foregroundMark x1="54444" y1="70957" x2="92963" y2="66007"/>
                            <a14:foregroundMark x1="92963" y1="66007" x2="93148" y2="66007"/>
                            <a14:foregroundMark x1="95370" y1="68317" x2="95370" y2="68317"/>
                            <a14:foregroundMark x1="97407" y1="66337" x2="96111" y2="66337"/>
                            <a14:foregroundMark x1="97593" y1="65017" x2="97593" y2="65017"/>
                            <a14:foregroundMark x1="46481" y1="73267" x2="46481" y2="73267"/>
                            <a14:foregroundMark x1="57037" y1="71617" x2="16667" y2="85809"/>
                            <a14:foregroundMark x1="91296" y1="93729" x2="42222" y2="89109"/>
                            <a14:foregroundMark x1="42222" y1="89109" x2="23519" y2="99340"/>
                            <a14:foregroundMark x1="5926" y1="92409" x2="5926" y2="92409"/>
                            <a14:foregroundMark x1="4815" y1="93399" x2="4815" y2="93399"/>
                            <a14:foregroundMark x1="22222" y1="22442" x2="22222" y2="22442"/>
                            <a14:foregroundMark x1="22222" y1="16832" x2="22222" y2="16832"/>
                            <a14:foregroundMark x1="1852" y1="7591" x2="7778" y2="6931"/>
                            <a14:foregroundMark x1="6296" y1="66997" x2="27037" y2="69307"/>
                            <a14:foregroundMark x1="29815" y1="16172" x2="29815" y2="16172"/>
                            <a14:foregroundMark x1="2778" y1="78878" x2="16111" y2="76568"/>
                            <a14:foregroundMark x1="20741" y1="76898" x2="20741" y2="76898"/>
                            <a14:foregroundMark x1="21667" y1="76568" x2="21667" y2="76568"/>
                            <a14:foregroundMark x1="32407" y1="72277" x2="32407" y2="72277"/>
                            <a14:foregroundMark x1="33148" y1="72607" x2="33148" y2="726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13647" y="538119"/>
                <a:ext cx="481434" cy="270138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9374C5C-C094-4EBE-A662-A888B9D3257C}"/>
              </a:ext>
            </a:extLst>
          </p:cNvPr>
          <p:cNvSpPr txBox="1"/>
          <p:nvPr/>
        </p:nvSpPr>
        <p:spPr>
          <a:xfrm>
            <a:off x="12419792" y="98107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D48114CA-4859-0A77-CC57-1A1C53DDE9B8}"/>
              </a:ext>
            </a:extLst>
          </p:cNvPr>
          <p:cNvGrpSpPr/>
          <p:nvPr/>
        </p:nvGrpSpPr>
        <p:grpSpPr>
          <a:xfrm>
            <a:off x="10272703" y="2997046"/>
            <a:ext cx="2462369" cy="3738081"/>
            <a:chOff x="5479388" y="2483338"/>
            <a:chExt cx="2254780" cy="3411843"/>
          </a:xfrm>
        </p:grpSpPr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BD251F5B-95A7-2004-C5A6-69C9268DAC2B}"/>
                </a:ext>
              </a:extLst>
            </p:cNvPr>
            <p:cNvSpPr/>
            <p:nvPr/>
          </p:nvSpPr>
          <p:spPr>
            <a:xfrm>
              <a:off x="5479388" y="2483338"/>
              <a:ext cx="2254780" cy="3411843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19F6FEB4-EDA0-43A5-3C68-C8275AF497D5}"/>
                </a:ext>
              </a:extLst>
            </p:cNvPr>
            <p:cNvGrpSpPr/>
            <p:nvPr/>
          </p:nvGrpSpPr>
          <p:grpSpPr>
            <a:xfrm>
              <a:off x="5627948" y="2577742"/>
              <a:ext cx="1988045" cy="3175784"/>
              <a:chOff x="4672872" y="2577742"/>
              <a:chExt cx="2872288" cy="317578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948FE86-3AE1-4A0C-94BD-EC83B1CE0E57}"/>
                  </a:ext>
                </a:extLst>
              </p:cNvPr>
              <p:cNvGrpSpPr/>
              <p:nvPr/>
            </p:nvGrpSpPr>
            <p:grpSpPr>
              <a:xfrm>
                <a:off x="4870885" y="2577742"/>
                <a:ext cx="2560320" cy="203151"/>
                <a:chOff x="4861076" y="4005817"/>
                <a:chExt cx="2560320" cy="203151"/>
              </a:xfrm>
            </p:grpSpPr>
            <p:cxnSp>
              <p:nvCxnSpPr>
                <p:cNvPr id="324" name="Straight Connector 323">
                  <a:extLst>
                    <a:ext uri="{FF2B5EF4-FFF2-40B4-BE49-F238E27FC236}">
                      <a16:creationId xmlns:a16="http://schemas.microsoft.com/office/drawing/2014/main" id="{9F9C0DA4-D0A4-4D2F-B0D9-BD5963A0AEF7}"/>
                    </a:ext>
                  </a:extLst>
                </p:cNvPr>
                <p:cNvCxnSpPr/>
                <p:nvPr/>
              </p:nvCxnSpPr>
              <p:spPr>
                <a:xfrm>
                  <a:off x="4861076" y="4208968"/>
                  <a:ext cx="2560320" cy="0"/>
                </a:xfrm>
                <a:prstGeom prst="line">
                  <a:avLst/>
                </a:prstGeom>
                <a:ln w="19050">
                  <a:solidFill>
                    <a:srgbClr val="1761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08EB6B7E-D751-4BBD-AE7C-ECEC3FCB6BD1}"/>
                    </a:ext>
                  </a:extLst>
                </p:cNvPr>
                <p:cNvSpPr txBox="1"/>
                <p:nvPr/>
              </p:nvSpPr>
              <p:spPr>
                <a:xfrm>
                  <a:off x="5008091" y="4005817"/>
                  <a:ext cx="2266291" cy="1545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355">
                    <a:defRPr/>
                  </a:pPr>
                  <a:r>
                    <a:rPr lang="en-US" sz="1100" b="1" dirty="0">
                      <a:latin typeface="Open Sans"/>
                    </a:rPr>
                    <a:t>Anticipated Outcomes</a:t>
                  </a:r>
                  <a:endParaRPr lang="en-US" sz="1200" b="1" dirty="0">
                    <a:latin typeface="Open Sans"/>
                  </a:endParaRPr>
                </a:p>
              </p:txBody>
            </p:sp>
          </p:grpSp>
          <p:sp>
            <p:nvSpPr>
              <p:cNvPr id="335" name="Rounded Rectangle 53">
                <a:extLst>
                  <a:ext uri="{FF2B5EF4-FFF2-40B4-BE49-F238E27FC236}">
                    <a16:creationId xmlns:a16="http://schemas.microsoft.com/office/drawing/2014/main" id="{34CE9AAC-11AC-4AC4-A9CB-135276F05A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2872" y="2922707"/>
                <a:ext cx="2859431" cy="626256"/>
              </a:xfrm>
              <a:prstGeom prst="roundRect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55">
                  <a:defRPr/>
                </a:pPr>
                <a:r>
                  <a:rPr lang="en-US" sz="800" kern="0" dirty="0">
                    <a:solidFill>
                      <a:srgbClr val="000000"/>
                    </a:solidFill>
                    <a:latin typeface="Open Sans"/>
                  </a:rPr>
                  <a:t>Enable producers to make a payment online for any amount, at any time, and from anywhere</a:t>
                </a:r>
                <a:endParaRPr lang="en-US" sz="800" b="1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336" name="Rounded Rectangle 53">
                <a:extLst>
                  <a:ext uri="{FF2B5EF4-FFF2-40B4-BE49-F238E27FC236}">
                    <a16:creationId xmlns:a16="http://schemas.microsoft.com/office/drawing/2014/main" id="{C6366233-6E0C-48AD-84FA-4E7BB94C991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2872" y="3657561"/>
                <a:ext cx="2859431" cy="626256"/>
              </a:xfrm>
              <a:prstGeom prst="roundRect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55">
                  <a:defRPr/>
                </a:pPr>
                <a:r>
                  <a:rPr lang="en-US" sz="800" kern="0" dirty="0">
                    <a:solidFill>
                      <a:srgbClr val="000000"/>
                    </a:solidFill>
                    <a:latin typeface="Open Sans"/>
                  </a:rPr>
                  <a:t>Make online applications for new direct loans as efficient and intuitive as possible for farmers and ranchers</a:t>
                </a:r>
                <a:endParaRPr lang="en-US" sz="800" b="1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337" name="Rounded Rectangle 53">
                <a:extLst>
                  <a:ext uri="{FF2B5EF4-FFF2-40B4-BE49-F238E27FC236}">
                    <a16:creationId xmlns:a16="http://schemas.microsoft.com/office/drawing/2014/main" id="{BC0075AE-3EC1-410B-BA77-F302A1F63D6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2872" y="4392415"/>
                <a:ext cx="2859431" cy="626256"/>
              </a:xfrm>
              <a:prstGeom prst="roundRect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55">
                  <a:defRPr/>
                </a:pPr>
                <a:r>
                  <a:rPr lang="en-US" sz="800" kern="0" dirty="0">
                    <a:latin typeface="Open Sans"/>
                  </a:rPr>
                  <a:t>Reduction in redundant data-entry and loss of labor hours in the field</a:t>
                </a:r>
              </a:p>
            </p:txBody>
          </p:sp>
          <p:sp>
            <p:nvSpPr>
              <p:cNvPr id="338" name="Rounded Rectangle 53">
                <a:extLst>
                  <a:ext uri="{FF2B5EF4-FFF2-40B4-BE49-F238E27FC236}">
                    <a16:creationId xmlns:a16="http://schemas.microsoft.com/office/drawing/2014/main" id="{C5D6BF11-3BDE-43BE-82FE-66FD649499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85729" y="5127270"/>
                <a:ext cx="2859431" cy="626256"/>
              </a:xfrm>
              <a:prstGeom prst="roundRect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55">
                  <a:defRPr/>
                </a:pPr>
                <a:r>
                  <a:rPr lang="en-US" sz="800" kern="0" dirty="0">
                    <a:latin typeface="Open Sans"/>
                  </a:rPr>
                  <a:t>Increased efficiency in business processes and agility in responding to changing policy, operations, and legislation</a:t>
                </a:r>
              </a:p>
            </p:txBody>
          </p:sp>
        </p:grpSp>
      </p:grpSp>
      <p:sp>
        <p:nvSpPr>
          <p:cNvPr id="291" name="Rectangle 290">
            <a:extLst>
              <a:ext uri="{FF2B5EF4-FFF2-40B4-BE49-F238E27FC236}">
                <a16:creationId xmlns:a16="http://schemas.microsoft.com/office/drawing/2014/main" id="{C38F5AFC-F417-49F5-89FF-786BA77D1A60}"/>
              </a:ext>
            </a:extLst>
          </p:cNvPr>
          <p:cNvSpPr/>
          <p:nvPr/>
        </p:nvSpPr>
        <p:spPr>
          <a:xfrm rot="16200000">
            <a:off x="3275151" y="4824965"/>
            <a:ext cx="6243567" cy="36576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defTabSz="914355">
              <a:defRPr/>
            </a:pPr>
            <a:endParaRPr lang="en-US" sz="14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F672136-0E2B-2038-AF71-E83BF20DA8E0}"/>
              </a:ext>
            </a:extLst>
          </p:cNvPr>
          <p:cNvSpPr txBox="1"/>
          <p:nvPr/>
        </p:nvSpPr>
        <p:spPr>
          <a:xfrm>
            <a:off x="5281393" y="7842159"/>
            <a:ext cx="9263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55">
              <a:defRPr/>
            </a:pPr>
            <a:endParaRPr lang="en-US" sz="1200" b="1" kern="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5050215-707C-4478-AC52-3FC0B91ECDD9}"/>
              </a:ext>
            </a:extLst>
          </p:cNvPr>
          <p:cNvSpPr txBox="1"/>
          <p:nvPr/>
        </p:nvSpPr>
        <p:spPr>
          <a:xfrm>
            <a:off x="5281397" y="2028958"/>
            <a:ext cx="866415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355">
              <a:defRPr/>
            </a:pPr>
            <a:r>
              <a:rPr lang="en-US" sz="1200" b="1" kern="0" dirty="0">
                <a:solidFill>
                  <a:srgbClr val="000000"/>
                </a:solidFill>
                <a:latin typeface="Open Sans"/>
              </a:rPr>
              <a:t>2019-2020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858157-7BDF-5256-7F9D-A9B6D13BFDD8}"/>
              </a:ext>
            </a:extLst>
          </p:cNvPr>
          <p:cNvGrpSpPr/>
          <p:nvPr/>
        </p:nvGrpSpPr>
        <p:grpSpPr>
          <a:xfrm>
            <a:off x="6283087" y="1941360"/>
            <a:ext cx="3706944" cy="550407"/>
            <a:chOff x="1228487" y="2017424"/>
            <a:chExt cx="3706944" cy="340435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FBF51C40-CAAE-4255-AE04-8A49339DD84A}"/>
                </a:ext>
              </a:extLst>
            </p:cNvPr>
            <p:cNvSpPr/>
            <p:nvPr/>
          </p:nvSpPr>
          <p:spPr>
            <a:xfrm>
              <a:off x="1679080" y="2075264"/>
              <a:ext cx="3256351" cy="282595"/>
            </a:xfrm>
            <a:prstGeom prst="rect">
              <a:avLst/>
            </a:prstGeom>
          </p:spPr>
          <p:txBody>
            <a:bodyPr wrap="square" lIns="91440" tIns="45720" rIns="91440" bIns="45720" anchor="ctr">
              <a:spAutoFit/>
            </a:bodyPr>
            <a:lstStyle/>
            <a:p>
              <a:pPr defTabSz="914355">
                <a:defRPr/>
              </a:pPr>
              <a:r>
                <a:rPr lang="en-US" sz="900" b="1" kern="0" dirty="0">
                  <a:solidFill>
                    <a:srgbClr val="000000"/>
                  </a:solidFill>
                  <a:latin typeface="Open Sans"/>
                </a:rPr>
                <a:t>Transformation Planning – </a:t>
              </a:r>
              <a:r>
                <a:rPr lang="en-US" sz="900" b="1" i="1" kern="0" dirty="0">
                  <a:solidFill>
                    <a:srgbClr val="000000"/>
                  </a:solidFill>
                  <a:latin typeface="Open Sans"/>
                </a:rPr>
                <a:t>Completed</a:t>
              </a:r>
              <a:endParaRPr lang="en-US" sz="900" i="1" kern="0" dirty="0">
                <a:solidFill>
                  <a:srgbClr val="000000"/>
                </a:solidFill>
                <a:latin typeface="Open Sans"/>
              </a:endParaRPr>
            </a:p>
            <a:p>
              <a:pPr defTabSz="914355">
                <a:defRPr/>
              </a:pPr>
              <a:r>
                <a:rPr lang="en-US" sz="700" kern="0" dirty="0">
                  <a:solidFill>
                    <a:srgbClr val="000000"/>
                  </a:solidFill>
                  <a:latin typeface="Open Sans"/>
                </a:rPr>
                <a:t>Planning for FLP strategic initiatives and modernization efforts in response to key challenges.</a:t>
              </a:r>
              <a:endParaRPr lang="en-US" sz="700" b="1" kern="0" dirty="0">
                <a:solidFill>
                  <a:srgbClr val="000000"/>
                </a:solidFill>
                <a:latin typeface="Open Sans"/>
              </a:endParaRPr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74FDDEF2-52A6-4531-2554-9046139920D4}"/>
                </a:ext>
              </a:extLst>
            </p:cNvPr>
            <p:cNvGrpSpPr/>
            <p:nvPr/>
          </p:nvGrpSpPr>
          <p:grpSpPr>
            <a:xfrm>
              <a:off x="1228487" y="2017424"/>
              <a:ext cx="463032" cy="216983"/>
              <a:chOff x="1401302" y="6634988"/>
              <a:chExt cx="463032" cy="216983"/>
            </a:xfrm>
          </p:grpSpPr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45A69DF7-3AB8-1D18-2595-571BC3B0C140}"/>
                  </a:ext>
                </a:extLst>
              </p:cNvPr>
              <p:cNvSpPr/>
              <p:nvPr/>
            </p:nvSpPr>
            <p:spPr>
              <a:xfrm rot="16200000">
                <a:off x="1404145" y="6632145"/>
                <a:ext cx="216983" cy="222670"/>
              </a:xfrm>
              <a:prstGeom prst="ellipse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3A5E9C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000" b="1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308" name="Isosceles Triangle 307">
                <a:extLst>
                  <a:ext uri="{FF2B5EF4-FFF2-40B4-BE49-F238E27FC236}">
                    <a16:creationId xmlns:a16="http://schemas.microsoft.com/office/drawing/2014/main" id="{31D6825A-0D5E-47AF-D9FE-6E0294909302}"/>
                  </a:ext>
                </a:extLst>
              </p:cNvPr>
              <p:cNvSpPr/>
              <p:nvPr/>
            </p:nvSpPr>
            <p:spPr>
              <a:xfrm rot="16200000" flipV="1">
                <a:off x="1723216" y="6669127"/>
                <a:ext cx="129208" cy="153029"/>
              </a:xfrm>
              <a:prstGeom prst="triangle">
                <a:avLst/>
              </a:prstGeom>
              <a:solidFill>
                <a:srgbClr val="3A5E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400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E2E137A-6F4F-7C02-A2BC-FB7B4779173D}"/>
              </a:ext>
            </a:extLst>
          </p:cNvPr>
          <p:cNvSpPr txBox="1"/>
          <p:nvPr/>
        </p:nvSpPr>
        <p:spPr>
          <a:xfrm>
            <a:off x="7207252" y="8277228"/>
            <a:ext cx="45053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"/>
              </a:rPr>
              <a:t>Employee, Applicant/Borrower CX Priorities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D891C6E1-AA3D-448A-8297-7B6A621A3CA6}"/>
              </a:ext>
            </a:extLst>
          </p:cNvPr>
          <p:cNvSpPr txBox="1"/>
          <p:nvPr/>
        </p:nvSpPr>
        <p:spPr>
          <a:xfrm>
            <a:off x="5229902" y="2402402"/>
            <a:ext cx="10175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55">
              <a:defRPr/>
            </a:pPr>
            <a:r>
              <a:rPr lang="en-US" sz="1200" b="1" kern="0" dirty="0">
                <a:solidFill>
                  <a:srgbClr val="000000"/>
                </a:solidFill>
                <a:latin typeface="Open Sans"/>
              </a:rPr>
              <a:t>2020 &amp; Ongoing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D72249-560D-F595-0BE0-917EDF04EC0B}"/>
              </a:ext>
            </a:extLst>
          </p:cNvPr>
          <p:cNvGrpSpPr/>
          <p:nvPr/>
        </p:nvGrpSpPr>
        <p:grpSpPr>
          <a:xfrm>
            <a:off x="6281132" y="2393976"/>
            <a:ext cx="3817593" cy="446276"/>
            <a:chOff x="1226529" y="2393976"/>
            <a:chExt cx="3817593" cy="446276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EEBF53D1-2ED4-42B9-977F-35D68B90565C}"/>
                </a:ext>
              </a:extLst>
            </p:cNvPr>
            <p:cNvSpPr/>
            <p:nvPr/>
          </p:nvSpPr>
          <p:spPr>
            <a:xfrm>
              <a:off x="1694247" y="2393976"/>
              <a:ext cx="3349875" cy="446276"/>
            </a:xfrm>
            <a:prstGeom prst="rect">
              <a:avLst/>
            </a:prstGeom>
          </p:spPr>
          <p:txBody>
            <a:bodyPr wrap="square" lIns="91440" tIns="45720" rIns="91440" bIns="45720" anchor="ctr">
              <a:spAutoFit/>
            </a:bodyPr>
            <a:lstStyle/>
            <a:p>
              <a:pPr defTabSz="914355">
                <a:defRPr/>
              </a:pPr>
              <a:r>
                <a:rPr lang="en-US" sz="900" b="1" kern="0" dirty="0">
                  <a:solidFill>
                    <a:srgbClr val="000000"/>
                  </a:solidFill>
                  <a:latin typeface="Open Sans"/>
                </a:rPr>
                <a:t>Robotic Process Automation – </a:t>
              </a:r>
              <a:r>
                <a:rPr lang="en-US" sz="900" b="1" i="1" kern="0" dirty="0">
                  <a:solidFill>
                    <a:srgbClr val="000000"/>
                  </a:solidFill>
                  <a:latin typeface="Open Sans"/>
                </a:rPr>
                <a:t>Launched</a:t>
              </a:r>
              <a:endParaRPr lang="en-US" sz="900" i="1" kern="0" dirty="0">
                <a:solidFill>
                  <a:srgbClr val="000000"/>
                </a:solidFill>
                <a:latin typeface="Open Sans"/>
              </a:endParaRPr>
            </a:p>
            <a:p>
              <a:pPr defTabSz="914355">
                <a:defRPr/>
              </a:pPr>
              <a:r>
                <a:rPr lang="en-US" sz="700" kern="0" dirty="0">
                  <a:solidFill>
                    <a:srgbClr val="000000"/>
                  </a:solidFill>
                  <a:latin typeface="Open Sans"/>
                </a:rPr>
                <a:t>Development and Implementation of  Penny Jerry, and Joy to pre-fill forms and reduce employee manual data entry</a:t>
              </a:r>
              <a:endParaRPr lang="en-US" sz="700" b="1" kern="0" dirty="0">
                <a:solidFill>
                  <a:srgbClr val="000000"/>
                </a:solidFill>
                <a:latin typeface="Open San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730F391-F22E-D3D7-D9C8-EEC3EA6FD1FE}"/>
                </a:ext>
              </a:extLst>
            </p:cNvPr>
            <p:cNvGrpSpPr/>
            <p:nvPr/>
          </p:nvGrpSpPr>
          <p:grpSpPr>
            <a:xfrm>
              <a:off x="1226529" y="2470419"/>
              <a:ext cx="469382" cy="216983"/>
              <a:chOff x="1394952" y="6634988"/>
              <a:chExt cx="469382" cy="21698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C734F6C-DBB3-36CE-08E6-4ABE7E490DD0}"/>
                  </a:ext>
                </a:extLst>
              </p:cNvPr>
              <p:cNvSpPr/>
              <p:nvPr/>
            </p:nvSpPr>
            <p:spPr>
              <a:xfrm rot="16200000">
                <a:off x="1397795" y="6632145"/>
                <a:ext cx="216983" cy="222670"/>
              </a:xfrm>
              <a:prstGeom prst="ellipse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3A5E9C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000" b="1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AA3F3C0E-6CBC-8DED-135F-7735DEC3B9E3}"/>
                  </a:ext>
                </a:extLst>
              </p:cNvPr>
              <p:cNvSpPr/>
              <p:nvPr/>
            </p:nvSpPr>
            <p:spPr>
              <a:xfrm rot="16200000" flipV="1">
                <a:off x="1723216" y="6669127"/>
                <a:ext cx="129208" cy="153029"/>
              </a:xfrm>
              <a:prstGeom prst="triangle">
                <a:avLst/>
              </a:prstGeom>
              <a:solidFill>
                <a:srgbClr val="3A5E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400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  <p:sp>
        <p:nvSpPr>
          <p:cNvPr id="279" name="TextBox 278">
            <a:extLst>
              <a:ext uri="{FF2B5EF4-FFF2-40B4-BE49-F238E27FC236}">
                <a16:creationId xmlns:a16="http://schemas.microsoft.com/office/drawing/2014/main" id="{C5A6ACE4-20BF-4AA4-AE96-F446C70A8AA5}"/>
              </a:ext>
            </a:extLst>
          </p:cNvPr>
          <p:cNvSpPr txBox="1"/>
          <p:nvPr/>
        </p:nvSpPr>
        <p:spPr>
          <a:xfrm>
            <a:off x="5326631" y="2932202"/>
            <a:ext cx="8783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55">
              <a:defRPr/>
            </a:pPr>
            <a:r>
              <a:rPr lang="en-US" sz="1200" b="1" kern="0" dirty="0">
                <a:solidFill>
                  <a:srgbClr val="000000"/>
                </a:solidFill>
                <a:latin typeface="Open Sans"/>
              </a:rPr>
              <a:t>2022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19A3A4-8A1A-B11B-79D3-D063F8EE5010}"/>
              </a:ext>
            </a:extLst>
          </p:cNvPr>
          <p:cNvGrpSpPr/>
          <p:nvPr/>
        </p:nvGrpSpPr>
        <p:grpSpPr>
          <a:xfrm>
            <a:off x="6281747" y="2764047"/>
            <a:ext cx="3563792" cy="663580"/>
            <a:chOff x="1227147" y="2794527"/>
            <a:chExt cx="3563792" cy="663579"/>
          </a:xfrm>
        </p:grpSpPr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D27F1A96-E500-458C-A6A5-F10A231BA85F}"/>
                </a:ext>
              </a:extLst>
            </p:cNvPr>
            <p:cNvSpPr/>
            <p:nvPr/>
          </p:nvSpPr>
          <p:spPr bwMode="gray">
            <a:xfrm>
              <a:off x="1674571" y="2794527"/>
              <a:ext cx="3116368" cy="66357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>
              <a:spAutoFit/>
            </a:bodyPr>
            <a:lstStyle/>
            <a:p>
              <a:pPr defTabSz="914355">
                <a:lnSpc>
                  <a:spcPct val="106000"/>
                </a:lnSpc>
                <a:defRPr/>
              </a:pPr>
              <a:r>
                <a:rPr lang="en-US" sz="900" b="1" kern="0" dirty="0">
                  <a:solidFill>
                    <a:srgbClr val="000000"/>
                  </a:solidFill>
                  <a:latin typeface="Open Sans"/>
                </a:rPr>
                <a:t>IT Modernization Roadmap – </a:t>
              </a:r>
              <a:r>
                <a:rPr lang="en-US" sz="900" b="1" i="1" kern="0" dirty="0">
                  <a:solidFill>
                    <a:srgbClr val="000000"/>
                  </a:solidFill>
                  <a:latin typeface="Open Sans"/>
                </a:rPr>
                <a:t>Completed</a:t>
              </a:r>
            </a:p>
            <a:p>
              <a:pPr defTabSz="914355">
                <a:lnSpc>
                  <a:spcPct val="106000"/>
                </a:lnSpc>
                <a:defRPr/>
              </a:pPr>
              <a:r>
                <a:rPr lang="en-US" sz="700" kern="0" dirty="0">
                  <a:solidFill>
                    <a:srgbClr val="000000"/>
                  </a:solidFill>
                  <a:latin typeface="Open Sans"/>
                </a:rPr>
                <a:t>Completed development of a 5-year plan that incorporates business priorities, technical dependencies, and analysis-driven timeline estimations.</a:t>
              </a:r>
              <a:endParaRPr lang="en-US" sz="900" b="1" kern="0" dirty="0">
                <a:solidFill>
                  <a:srgbClr val="000000"/>
                </a:solidFill>
                <a:highlight>
                  <a:srgbClr val="FFFF00"/>
                </a:highlight>
                <a:latin typeface="Open San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168143E-2C0F-4AE3-1BF3-979179368E0A}"/>
                </a:ext>
              </a:extLst>
            </p:cNvPr>
            <p:cNvGrpSpPr/>
            <p:nvPr/>
          </p:nvGrpSpPr>
          <p:grpSpPr>
            <a:xfrm>
              <a:off x="1227147" y="2951395"/>
              <a:ext cx="463032" cy="216983"/>
              <a:chOff x="1401302" y="6634988"/>
              <a:chExt cx="463032" cy="216983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E10AF2A-5351-96BC-FCEF-F6A3224DE483}"/>
                  </a:ext>
                </a:extLst>
              </p:cNvPr>
              <p:cNvSpPr/>
              <p:nvPr/>
            </p:nvSpPr>
            <p:spPr>
              <a:xfrm rot="16200000">
                <a:off x="1404145" y="6632145"/>
                <a:ext cx="216983" cy="222670"/>
              </a:xfrm>
              <a:prstGeom prst="ellipse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3A5E9C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000" b="1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A80AA7D7-E784-DE6E-020D-0B9A40DB5BBA}"/>
                  </a:ext>
                </a:extLst>
              </p:cNvPr>
              <p:cNvSpPr/>
              <p:nvPr/>
            </p:nvSpPr>
            <p:spPr>
              <a:xfrm rot="16200000" flipV="1">
                <a:off x="1723216" y="6669127"/>
                <a:ext cx="129208" cy="153029"/>
              </a:xfrm>
              <a:prstGeom prst="triangle">
                <a:avLst/>
              </a:prstGeom>
              <a:solidFill>
                <a:srgbClr val="3A5E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400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B086F1-63B0-BBB6-7ED7-36C8D8A6BDE3}"/>
              </a:ext>
            </a:extLst>
          </p:cNvPr>
          <p:cNvGrpSpPr/>
          <p:nvPr/>
        </p:nvGrpSpPr>
        <p:grpSpPr>
          <a:xfrm>
            <a:off x="6279027" y="3308142"/>
            <a:ext cx="3901657" cy="549381"/>
            <a:chOff x="1224423" y="3856774"/>
            <a:chExt cx="3901657" cy="54938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96851E-C859-6BE8-49E4-F4E176518348}"/>
                </a:ext>
              </a:extLst>
            </p:cNvPr>
            <p:cNvSpPr/>
            <p:nvPr/>
          </p:nvSpPr>
          <p:spPr bwMode="gray">
            <a:xfrm>
              <a:off x="1662362" y="3856774"/>
              <a:ext cx="3463718" cy="54938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>
              <a:spAutoFit/>
            </a:bodyPr>
            <a:lstStyle/>
            <a:p>
              <a:pPr defTabSz="914355">
                <a:lnSpc>
                  <a:spcPct val="106000"/>
                </a:lnSpc>
                <a:defRPr/>
              </a:pPr>
              <a:r>
                <a:rPr lang="en-US" sz="900" b="1" kern="0" dirty="0">
                  <a:latin typeface="Open Sans"/>
                </a:rPr>
                <a:t>Loan Assistance Tool – </a:t>
              </a:r>
              <a:r>
                <a:rPr lang="en-US" sz="900" b="1" i="1" kern="0" dirty="0">
                  <a:latin typeface="Open Sans"/>
                </a:rPr>
                <a:t>Launched October 2022</a:t>
              </a:r>
            </a:p>
            <a:p>
              <a:pPr defTabSz="914355">
                <a:lnSpc>
                  <a:spcPct val="106000"/>
                </a:lnSpc>
                <a:defRPr/>
              </a:pPr>
              <a:r>
                <a:rPr lang="en-US" sz="700" kern="0" dirty="0">
                  <a:latin typeface="Open Sans"/>
                </a:rPr>
                <a:t>Launched in October 2022, future enhancements are planned over the next three years</a:t>
              </a:r>
              <a:r>
                <a:rPr lang="en-US" sz="500" kern="0" dirty="0">
                  <a:latin typeface="Open Sans"/>
                </a:rPr>
                <a:t>.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379FCF0-6200-8256-6F2B-AFE76F6D53A8}"/>
                </a:ext>
              </a:extLst>
            </p:cNvPr>
            <p:cNvGrpSpPr/>
            <p:nvPr/>
          </p:nvGrpSpPr>
          <p:grpSpPr>
            <a:xfrm>
              <a:off x="1224423" y="4037815"/>
              <a:ext cx="463032" cy="216983"/>
              <a:chOff x="1401302" y="6634988"/>
              <a:chExt cx="463032" cy="216983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FD76DA8-072C-55BE-FC32-1D6C49A902F1}"/>
                  </a:ext>
                </a:extLst>
              </p:cNvPr>
              <p:cNvSpPr/>
              <p:nvPr/>
            </p:nvSpPr>
            <p:spPr>
              <a:xfrm rot="16200000">
                <a:off x="1404145" y="6632145"/>
                <a:ext cx="216983" cy="222670"/>
              </a:xfrm>
              <a:prstGeom prst="ellipse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3A5E9C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000" b="1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ED1D4B8F-26B2-E5E7-3D3C-76B0D0AB7EF8}"/>
                  </a:ext>
                </a:extLst>
              </p:cNvPr>
              <p:cNvSpPr/>
              <p:nvPr/>
            </p:nvSpPr>
            <p:spPr>
              <a:xfrm rot="16200000" flipV="1">
                <a:off x="1723216" y="6669127"/>
                <a:ext cx="129208" cy="153029"/>
              </a:xfrm>
              <a:prstGeom prst="triangle">
                <a:avLst/>
              </a:prstGeom>
              <a:solidFill>
                <a:srgbClr val="3A5E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400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582B2AC-E825-8D49-FDE1-44BD1DFAA5DB}"/>
              </a:ext>
            </a:extLst>
          </p:cNvPr>
          <p:cNvSpPr txBox="1"/>
          <p:nvPr/>
        </p:nvSpPr>
        <p:spPr>
          <a:xfrm>
            <a:off x="5408449" y="3989602"/>
            <a:ext cx="857343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355">
              <a:defRPr/>
            </a:pPr>
            <a:r>
              <a:rPr lang="en-US" sz="1200" b="1" kern="0" dirty="0">
                <a:solidFill>
                  <a:srgbClr val="000000"/>
                </a:solidFill>
                <a:latin typeface="Open Sans"/>
              </a:rPr>
              <a:t>2023 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EE0EB1-F65C-303F-EBE9-0D555B071C58}"/>
              </a:ext>
            </a:extLst>
          </p:cNvPr>
          <p:cNvGrpSpPr/>
          <p:nvPr/>
        </p:nvGrpSpPr>
        <p:grpSpPr>
          <a:xfrm>
            <a:off x="6283588" y="3811673"/>
            <a:ext cx="4161066" cy="435184"/>
            <a:chOff x="1230771" y="4367839"/>
            <a:chExt cx="4161066" cy="43518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57248D7-0B1D-C5ED-3424-A2149DDB959D}"/>
                </a:ext>
              </a:extLst>
            </p:cNvPr>
            <p:cNvSpPr/>
            <p:nvPr/>
          </p:nvSpPr>
          <p:spPr bwMode="gray">
            <a:xfrm>
              <a:off x="1657472" y="4367839"/>
              <a:ext cx="3734365" cy="43518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>
              <a:spAutoFit/>
            </a:bodyPr>
            <a:lstStyle/>
            <a:p>
              <a:pPr defTabSz="914355">
                <a:lnSpc>
                  <a:spcPct val="106000"/>
                </a:lnSpc>
                <a:defRPr/>
              </a:pPr>
              <a:r>
                <a:rPr lang="en-US" sz="900" b="1" kern="0" dirty="0">
                  <a:latin typeface="Open Sans"/>
                </a:rPr>
                <a:t>Streamlined Application – </a:t>
              </a:r>
              <a:r>
                <a:rPr lang="en-US" sz="900" b="1" i="1" kern="0" dirty="0">
                  <a:latin typeface="Open Sans"/>
                </a:rPr>
                <a:t>Published January 2023</a:t>
              </a:r>
              <a:endParaRPr lang="en-US" sz="900" b="1" kern="0" dirty="0">
                <a:latin typeface="Open Sans"/>
              </a:endParaRPr>
            </a:p>
            <a:p>
              <a:pPr defTabSz="914355">
                <a:lnSpc>
                  <a:spcPct val="106000"/>
                </a:lnSpc>
                <a:defRPr/>
              </a:pPr>
              <a:r>
                <a:rPr lang="en-US" sz="700" kern="0" dirty="0">
                  <a:latin typeface="Open Sans"/>
                </a:rPr>
                <a:t>The simplified Direct Loan Application, FSA 2001, was launched in January 2023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BC70C81-38AF-1A03-173C-187809263DBA}"/>
                </a:ext>
              </a:extLst>
            </p:cNvPr>
            <p:cNvGrpSpPr/>
            <p:nvPr/>
          </p:nvGrpSpPr>
          <p:grpSpPr>
            <a:xfrm>
              <a:off x="1230771" y="4523875"/>
              <a:ext cx="464302" cy="216983"/>
              <a:chOff x="1400032" y="6634988"/>
              <a:chExt cx="464302" cy="21698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0DC9F0-7B64-8E66-52BD-8F38F68B66D9}"/>
                  </a:ext>
                </a:extLst>
              </p:cNvPr>
              <p:cNvSpPr/>
              <p:nvPr/>
            </p:nvSpPr>
            <p:spPr>
              <a:xfrm rot="16200000">
                <a:off x="1402875" y="6632145"/>
                <a:ext cx="216983" cy="222670"/>
              </a:xfrm>
              <a:prstGeom prst="ellipse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3A5E9C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000" b="1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812E86B3-D1F6-FF73-1163-3D42095C41A7}"/>
                  </a:ext>
                </a:extLst>
              </p:cNvPr>
              <p:cNvSpPr/>
              <p:nvPr/>
            </p:nvSpPr>
            <p:spPr>
              <a:xfrm rot="16200000" flipV="1">
                <a:off x="1723216" y="6669127"/>
                <a:ext cx="129208" cy="153029"/>
              </a:xfrm>
              <a:prstGeom prst="triangle">
                <a:avLst/>
              </a:prstGeom>
              <a:solidFill>
                <a:srgbClr val="3A5E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400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DD8FCB-FC6D-3C34-8BCA-AF2EF89727DC}"/>
              </a:ext>
            </a:extLst>
          </p:cNvPr>
          <p:cNvGrpSpPr/>
          <p:nvPr/>
        </p:nvGrpSpPr>
        <p:grpSpPr>
          <a:xfrm>
            <a:off x="6281188" y="4307598"/>
            <a:ext cx="3847128" cy="549381"/>
            <a:chOff x="1226011" y="4764707"/>
            <a:chExt cx="3847128" cy="54938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4A40D6-6A11-E466-6426-67D8EBAFDA04}"/>
                </a:ext>
              </a:extLst>
            </p:cNvPr>
            <p:cNvSpPr/>
            <p:nvPr/>
          </p:nvSpPr>
          <p:spPr bwMode="gray">
            <a:xfrm>
              <a:off x="1667380" y="4764707"/>
              <a:ext cx="3405759" cy="54938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>
              <a:spAutoFit/>
            </a:bodyPr>
            <a:lstStyle/>
            <a:p>
              <a:pPr defTabSz="914355">
                <a:lnSpc>
                  <a:spcPct val="106000"/>
                </a:lnSpc>
                <a:defRPr/>
              </a:pPr>
              <a:r>
                <a:rPr lang="en-US" sz="900" b="1" kern="0" dirty="0">
                  <a:latin typeface="Open Sans"/>
                </a:rPr>
                <a:t>Application Fast Track – </a:t>
              </a:r>
              <a:r>
                <a:rPr lang="en-US" sz="900" b="1" i="1" kern="0" dirty="0">
                  <a:latin typeface="Open Sans"/>
                </a:rPr>
                <a:t>Launching Summer 2023</a:t>
              </a:r>
              <a:endParaRPr lang="en-US" sz="900" b="1" kern="0" dirty="0">
                <a:latin typeface="Open Sans"/>
              </a:endParaRPr>
            </a:p>
            <a:p>
              <a:pPr defTabSz="914355">
                <a:lnSpc>
                  <a:spcPct val="106000"/>
                </a:lnSpc>
                <a:defRPr/>
              </a:pPr>
              <a:r>
                <a:rPr lang="en-US" sz="700" kern="0" dirty="0">
                  <a:latin typeface="Open Sans"/>
                </a:rPr>
                <a:t>Implementation of a process in summer 2023 to identify low-risk applicants to help accelerate their underwriting procedure.</a:t>
              </a:r>
              <a:endParaRPr lang="en-US" sz="700" kern="0" dirty="0">
                <a:latin typeface="Open Sans"/>
                <a:ea typeface="Open Sans"/>
                <a:cs typeface="Open Sans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1EABD03-5D72-393C-B88D-F531E809C54D}"/>
                </a:ext>
              </a:extLst>
            </p:cNvPr>
            <p:cNvGrpSpPr/>
            <p:nvPr/>
          </p:nvGrpSpPr>
          <p:grpSpPr>
            <a:xfrm>
              <a:off x="1226011" y="4952785"/>
              <a:ext cx="456682" cy="216983"/>
              <a:chOff x="1407652" y="6634988"/>
              <a:chExt cx="456682" cy="216983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4A723C8-3A4F-E88E-06D1-F76ADDC44651}"/>
                  </a:ext>
                </a:extLst>
              </p:cNvPr>
              <p:cNvSpPr/>
              <p:nvPr/>
            </p:nvSpPr>
            <p:spPr>
              <a:xfrm rot="16200000">
                <a:off x="1410495" y="6632145"/>
                <a:ext cx="216983" cy="222670"/>
              </a:xfrm>
              <a:prstGeom prst="ellipse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3A5E9C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000" b="1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CBF87F1C-63D2-AC7B-6B09-46164DC216BE}"/>
                  </a:ext>
                </a:extLst>
              </p:cNvPr>
              <p:cNvSpPr/>
              <p:nvPr/>
            </p:nvSpPr>
            <p:spPr>
              <a:xfrm rot="16200000" flipV="1">
                <a:off x="1723216" y="6669127"/>
                <a:ext cx="129208" cy="153029"/>
              </a:xfrm>
              <a:prstGeom prst="triangle">
                <a:avLst/>
              </a:prstGeom>
              <a:solidFill>
                <a:srgbClr val="3A5E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400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BA94FA-D5D7-4764-1E57-29DD00548E2A}"/>
              </a:ext>
            </a:extLst>
          </p:cNvPr>
          <p:cNvGrpSpPr/>
          <p:nvPr/>
        </p:nvGrpSpPr>
        <p:grpSpPr>
          <a:xfrm>
            <a:off x="6276975" y="4864258"/>
            <a:ext cx="4163988" cy="435184"/>
            <a:chOff x="1227850" y="5275771"/>
            <a:chExt cx="4163988" cy="43518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D4AEC98-9D2F-6067-697A-A4E3E4F5994C}"/>
                </a:ext>
              </a:extLst>
            </p:cNvPr>
            <p:cNvSpPr/>
            <p:nvPr/>
          </p:nvSpPr>
          <p:spPr bwMode="gray">
            <a:xfrm>
              <a:off x="1657473" y="5275771"/>
              <a:ext cx="3734365" cy="43518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>
              <a:spAutoFit/>
            </a:bodyPr>
            <a:lstStyle/>
            <a:p>
              <a:pPr defTabSz="914355">
                <a:lnSpc>
                  <a:spcPct val="106000"/>
                </a:lnSpc>
                <a:defRPr/>
              </a:pPr>
              <a:r>
                <a:rPr lang="en-US" sz="900" b="1" kern="0" dirty="0">
                  <a:latin typeface="Open Sans"/>
                </a:rPr>
                <a:t>Online Direct Loan Applications – </a:t>
              </a:r>
              <a:r>
                <a:rPr lang="en-US" sz="900" b="1" i="1" kern="0" dirty="0">
                  <a:latin typeface="Open Sans"/>
                </a:rPr>
                <a:t>Launching Fall 2023</a:t>
              </a:r>
            </a:p>
            <a:p>
              <a:pPr defTabSz="914355">
                <a:lnSpc>
                  <a:spcPct val="106000"/>
                </a:lnSpc>
                <a:buFont typeface="Wingdings 2" pitchFamily="18" charset="2"/>
                <a:defRPr/>
              </a:pPr>
              <a:r>
                <a:rPr lang="en-US" sz="700" kern="0" dirty="0">
                  <a:latin typeface="Open Sans"/>
                </a:rPr>
                <a:t>Testing begins summer 2023 with a nationwide launch in fall 2023</a:t>
              </a:r>
              <a:endParaRPr lang="en-US" sz="700" kern="0" dirty="0">
                <a:latin typeface="Open Sans"/>
                <a:ea typeface="Open Sans"/>
                <a:cs typeface="Open Sans"/>
              </a:endParaRP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5C2E8C6-F993-5EAE-9AD4-A0A687139002}"/>
                </a:ext>
              </a:extLst>
            </p:cNvPr>
            <p:cNvGrpSpPr/>
            <p:nvPr/>
          </p:nvGrpSpPr>
          <p:grpSpPr>
            <a:xfrm>
              <a:off x="1227850" y="5429321"/>
              <a:ext cx="463032" cy="216983"/>
              <a:chOff x="1401302" y="6634988"/>
              <a:chExt cx="463032" cy="216983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B4946B96-B2CC-C48B-4050-61113F924E6E}"/>
                  </a:ext>
                </a:extLst>
              </p:cNvPr>
              <p:cNvSpPr/>
              <p:nvPr/>
            </p:nvSpPr>
            <p:spPr>
              <a:xfrm rot="16200000">
                <a:off x="1404145" y="6632145"/>
                <a:ext cx="216983" cy="222670"/>
              </a:xfrm>
              <a:prstGeom prst="ellipse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3A5E9C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000" b="1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30" name="Isosceles Triangle 129">
                <a:extLst>
                  <a:ext uri="{FF2B5EF4-FFF2-40B4-BE49-F238E27FC236}">
                    <a16:creationId xmlns:a16="http://schemas.microsoft.com/office/drawing/2014/main" id="{F6EF9054-A28F-6F71-78C6-0B379220D74A}"/>
                  </a:ext>
                </a:extLst>
              </p:cNvPr>
              <p:cNvSpPr/>
              <p:nvPr/>
            </p:nvSpPr>
            <p:spPr>
              <a:xfrm rot="16200000" flipV="1">
                <a:off x="1723216" y="6669127"/>
                <a:ext cx="129208" cy="153029"/>
              </a:xfrm>
              <a:prstGeom prst="triangle">
                <a:avLst/>
              </a:prstGeom>
              <a:solidFill>
                <a:srgbClr val="3A5E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400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5005A1-C922-01C7-741B-BA0A0CC9F61E}"/>
              </a:ext>
            </a:extLst>
          </p:cNvPr>
          <p:cNvGrpSpPr/>
          <p:nvPr/>
        </p:nvGrpSpPr>
        <p:grpSpPr>
          <a:xfrm>
            <a:off x="6276978" y="5360717"/>
            <a:ext cx="4146077" cy="435184"/>
            <a:chOff x="1228090" y="5672640"/>
            <a:chExt cx="4146077" cy="43518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B55BE06-8F34-94A3-BAC7-AC8639891EC3}"/>
                </a:ext>
              </a:extLst>
            </p:cNvPr>
            <p:cNvSpPr/>
            <p:nvPr/>
          </p:nvSpPr>
          <p:spPr bwMode="gray">
            <a:xfrm>
              <a:off x="1647704" y="5672640"/>
              <a:ext cx="3726463" cy="43518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>
              <a:spAutoFit/>
            </a:bodyPr>
            <a:lstStyle/>
            <a:p>
              <a:pPr defTabSz="914355">
                <a:lnSpc>
                  <a:spcPct val="106000"/>
                </a:lnSpc>
                <a:defRPr/>
              </a:pPr>
              <a:r>
                <a:rPr lang="en-US" sz="900" b="1" kern="0" dirty="0">
                  <a:latin typeface="Open Sans"/>
                </a:rPr>
                <a:t>Online Direct Loan Repayment – </a:t>
              </a:r>
              <a:r>
                <a:rPr lang="en-US" sz="900" b="1" i="1" kern="0" dirty="0">
                  <a:latin typeface="Open Sans"/>
                </a:rPr>
                <a:t>Launching Fall 2023</a:t>
              </a:r>
            </a:p>
            <a:p>
              <a:pPr defTabSz="914355">
                <a:lnSpc>
                  <a:spcPct val="106000"/>
                </a:lnSpc>
                <a:buFont typeface="Wingdings 2" pitchFamily="18" charset="2"/>
                <a:defRPr/>
              </a:pPr>
              <a:r>
                <a:rPr lang="en-US" sz="700" kern="0" dirty="0">
                  <a:latin typeface="Open Sans"/>
                  <a:ea typeface="Open Sans"/>
                  <a:cs typeface="Open Sans"/>
                </a:rPr>
                <a:t>Development of 24/7 customer payment portal for nationwide launch in fall 2023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29B6A722-1D12-CD31-03A3-B0E5EAA8D774}"/>
                </a:ext>
              </a:extLst>
            </p:cNvPr>
            <p:cNvGrpSpPr/>
            <p:nvPr/>
          </p:nvGrpSpPr>
          <p:grpSpPr>
            <a:xfrm>
              <a:off x="1228090" y="5820132"/>
              <a:ext cx="469382" cy="216983"/>
              <a:chOff x="1394952" y="6634988"/>
              <a:chExt cx="469382" cy="216983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E712311B-9C24-7538-0A75-326B64ED0D16}"/>
                  </a:ext>
                </a:extLst>
              </p:cNvPr>
              <p:cNvSpPr/>
              <p:nvPr/>
            </p:nvSpPr>
            <p:spPr>
              <a:xfrm rot="16200000">
                <a:off x="1397795" y="6632145"/>
                <a:ext cx="216983" cy="222670"/>
              </a:xfrm>
              <a:prstGeom prst="ellipse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3A5E9C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000" b="1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F4899BC3-EDB4-B4D7-F3EC-7CE70ED8BBFB}"/>
                  </a:ext>
                </a:extLst>
              </p:cNvPr>
              <p:cNvSpPr/>
              <p:nvPr/>
            </p:nvSpPr>
            <p:spPr>
              <a:xfrm rot="16200000" flipV="1">
                <a:off x="1723216" y="6669127"/>
                <a:ext cx="129208" cy="153029"/>
              </a:xfrm>
              <a:prstGeom prst="triangle">
                <a:avLst/>
              </a:prstGeom>
              <a:solidFill>
                <a:srgbClr val="3A5E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400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AA8245-4267-5285-42BF-2B9E99D9281C}"/>
              </a:ext>
            </a:extLst>
          </p:cNvPr>
          <p:cNvGrpSpPr/>
          <p:nvPr/>
        </p:nvGrpSpPr>
        <p:grpSpPr>
          <a:xfrm>
            <a:off x="6270045" y="5825240"/>
            <a:ext cx="4249504" cy="549381"/>
            <a:chOff x="1223596" y="6069508"/>
            <a:chExt cx="4249504" cy="549381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A0FEFE58-7A70-AC9E-C7B6-6E5D71CADE1A}"/>
                </a:ext>
              </a:extLst>
            </p:cNvPr>
            <p:cNvSpPr/>
            <p:nvPr/>
          </p:nvSpPr>
          <p:spPr bwMode="gray">
            <a:xfrm>
              <a:off x="1644728" y="6069508"/>
              <a:ext cx="3828372" cy="54938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>
              <a:spAutoFit/>
            </a:bodyPr>
            <a:lstStyle/>
            <a:p>
              <a:pPr defTabSz="914355">
                <a:lnSpc>
                  <a:spcPct val="106000"/>
                </a:lnSpc>
                <a:defRPr/>
              </a:pPr>
              <a:r>
                <a:rPr lang="en-US" sz="900" b="1" kern="0" dirty="0">
                  <a:latin typeface="Open Sans"/>
                </a:rPr>
                <a:t>PLAS Assessment – </a:t>
              </a:r>
              <a:r>
                <a:rPr lang="en-US" sz="900" b="1" i="1" kern="0" dirty="0">
                  <a:latin typeface="Open Sans"/>
                </a:rPr>
                <a:t>Due August 2023</a:t>
              </a:r>
            </a:p>
            <a:p>
              <a:pPr defTabSz="914355">
                <a:lnSpc>
                  <a:spcPct val="106000"/>
                </a:lnSpc>
                <a:defRPr/>
              </a:pPr>
              <a:r>
                <a:rPr lang="en-US" sz="700" kern="0" dirty="0">
                  <a:latin typeface="Open Sans"/>
                </a:rPr>
                <a:t>GSA developing recommendations on how FSA and RD should continue to share a future modernized system, use separate solutions, or some combination</a:t>
              </a:r>
              <a:endParaRPr lang="en-US" sz="700" kern="0" dirty="0">
                <a:latin typeface="Open Sans"/>
                <a:ea typeface="Open Sans"/>
                <a:cs typeface="Open Sans"/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C58945BB-0840-5B04-D80C-E538FE3D1835}"/>
                </a:ext>
              </a:extLst>
            </p:cNvPr>
            <p:cNvGrpSpPr/>
            <p:nvPr/>
          </p:nvGrpSpPr>
          <p:grpSpPr>
            <a:xfrm>
              <a:off x="1223596" y="6220468"/>
              <a:ext cx="469382" cy="216983"/>
              <a:chOff x="1394952" y="6634988"/>
              <a:chExt cx="469382" cy="216983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145596C-B88E-C79F-E01D-2B9CFD95718D}"/>
                  </a:ext>
                </a:extLst>
              </p:cNvPr>
              <p:cNvSpPr/>
              <p:nvPr/>
            </p:nvSpPr>
            <p:spPr>
              <a:xfrm rot="16200000">
                <a:off x="1397795" y="6632145"/>
                <a:ext cx="216983" cy="222670"/>
              </a:xfrm>
              <a:prstGeom prst="ellipse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3A5E9C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000" b="1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36" name="Isosceles Triangle 135">
                <a:extLst>
                  <a:ext uri="{FF2B5EF4-FFF2-40B4-BE49-F238E27FC236}">
                    <a16:creationId xmlns:a16="http://schemas.microsoft.com/office/drawing/2014/main" id="{D0D90BA6-754A-0DFF-351E-54400D501502}"/>
                  </a:ext>
                </a:extLst>
              </p:cNvPr>
              <p:cNvSpPr/>
              <p:nvPr/>
            </p:nvSpPr>
            <p:spPr>
              <a:xfrm rot="16200000" flipV="1">
                <a:off x="1723216" y="6669127"/>
                <a:ext cx="129208" cy="153029"/>
              </a:xfrm>
              <a:prstGeom prst="triangle">
                <a:avLst/>
              </a:prstGeom>
              <a:solidFill>
                <a:srgbClr val="3A5E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400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CC53E6-AAF5-B6F3-5DFE-5FD5B1D4F18E}"/>
              </a:ext>
            </a:extLst>
          </p:cNvPr>
          <p:cNvGrpSpPr/>
          <p:nvPr/>
        </p:nvGrpSpPr>
        <p:grpSpPr>
          <a:xfrm>
            <a:off x="6274909" y="6366947"/>
            <a:ext cx="4252098" cy="549381"/>
            <a:chOff x="1222376" y="6580573"/>
            <a:chExt cx="4252098" cy="549381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2511C8D9-D052-831F-041B-B50A76F20460}"/>
                </a:ext>
              </a:extLst>
            </p:cNvPr>
            <p:cNvSpPr/>
            <p:nvPr/>
          </p:nvSpPr>
          <p:spPr bwMode="gray">
            <a:xfrm>
              <a:off x="1665672" y="6580573"/>
              <a:ext cx="3808802" cy="54938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>
              <a:spAutoFit/>
            </a:bodyPr>
            <a:lstStyle/>
            <a:p>
              <a:pPr defTabSz="914355">
                <a:lnSpc>
                  <a:spcPct val="106000"/>
                </a:lnSpc>
                <a:defRPr/>
              </a:pPr>
              <a:r>
                <a:rPr lang="en-US" sz="900" b="1" kern="0" dirty="0">
                  <a:latin typeface="Open Sans"/>
                </a:rPr>
                <a:t>Reduce Underwriting Data Entry – </a:t>
              </a:r>
              <a:r>
                <a:rPr lang="en-US" sz="900" b="1" i="1" kern="0" dirty="0">
                  <a:latin typeface="Open Sans"/>
                </a:rPr>
                <a:t>Analysis Beginning</a:t>
              </a:r>
            </a:p>
            <a:p>
              <a:pPr defTabSz="914355">
                <a:lnSpc>
                  <a:spcPct val="106000"/>
                </a:lnSpc>
                <a:defRPr/>
              </a:pPr>
              <a:r>
                <a:rPr lang="en-US" sz="700" kern="0" dirty="0">
                  <a:latin typeface="Open Sans"/>
                </a:rPr>
                <a:t>Working to develop an API solution to link online direct loan application customer data entry to Farm Business Plan, eliminating employee manual data entry</a:t>
              </a:r>
              <a:endParaRPr lang="en-US" sz="700" kern="0" dirty="0">
                <a:latin typeface="Open Sans"/>
                <a:ea typeface="Open Sans"/>
                <a:cs typeface="Open Sans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799A71DD-3127-C48E-9F60-F248DD3A5096}"/>
                </a:ext>
              </a:extLst>
            </p:cNvPr>
            <p:cNvGrpSpPr/>
            <p:nvPr/>
          </p:nvGrpSpPr>
          <p:grpSpPr>
            <a:xfrm>
              <a:off x="1222376" y="6715864"/>
              <a:ext cx="475732" cy="216983"/>
              <a:chOff x="1388602" y="6634988"/>
              <a:chExt cx="475732" cy="216983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28F2A7D-4D94-BC64-87CA-AE4D3781E7EF}"/>
                  </a:ext>
                </a:extLst>
              </p:cNvPr>
              <p:cNvSpPr/>
              <p:nvPr/>
            </p:nvSpPr>
            <p:spPr>
              <a:xfrm rot="16200000">
                <a:off x="1391445" y="6632145"/>
                <a:ext cx="216983" cy="222670"/>
              </a:xfrm>
              <a:prstGeom prst="ellipse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3A5E9C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000" b="1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39" name="Isosceles Triangle 138">
                <a:extLst>
                  <a:ext uri="{FF2B5EF4-FFF2-40B4-BE49-F238E27FC236}">
                    <a16:creationId xmlns:a16="http://schemas.microsoft.com/office/drawing/2014/main" id="{9323A3F6-A5D8-626E-7DFB-95953ED72529}"/>
                  </a:ext>
                </a:extLst>
              </p:cNvPr>
              <p:cNvSpPr/>
              <p:nvPr/>
            </p:nvSpPr>
            <p:spPr>
              <a:xfrm rot="16200000" flipV="1">
                <a:off x="1723216" y="6669127"/>
                <a:ext cx="129208" cy="153029"/>
              </a:xfrm>
              <a:prstGeom prst="triangle">
                <a:avLst/>
              </a:prstGeom>
              <a:solidFill>
                <a:srgbClr val="3A5E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400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4D7EEB-559A-6B41-98C6-37AEED271CA4}"/>
              </a:ext>
            </a:extLst>
          </p:cNvPr>
          <p:cNvGrpSpPr/>
          <p:nvPr/>
        </p:nvGrpSpPr>
        <p:grpSpPr>
          <a:xfrm>
            <a:off x="6274914" y="6924403"/>
            <a:ext cx="4024889" cy="663580"/>
            <a:chOff x="1224424" y="7091638"/>
            <a:chExt cx="4024889" cy="663579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494FAB40-9471-9BDB-A4D8-85904AE11561}"/>
                </a:ext>
              </a:extLst>
            </p:cNvPr>
            <p:cNvSpPr/>
            <p:nvPr/>
          </p:nvSpPr>
          <p:spPr bwMode="gray">
            <a:xfrm>
              <a:off x="1656853" y="7091638"/>
              <a:ext cx="3592460" cy="66357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>
              <a:spAutoFit/>
            </a:bodyPr>
            <a:lstStyle/>
            <a:p>
              <a:pPr defTabSz="914355">
                <a:lnSpc>
                  <a:spcPct val="106000"/>
                </a:lnSpc>
                <a:defRPr/>
              </a:pPr>
              <a:r>
                <a:rPr lang="en-US" sz="900" b="1" kern="0" dirty="0">
                  <a:latin typeface="Open Sans"/>
                </a:rPr>
                <a:t>Platform for End-to-End Loan Processes – </a:t>
              </a:r>
              <a:r>
                <a:rPr lang="en-US" sz="900" b="1" i="1" kern="0" dirty="0">
                  <a:latin typeface="Open Sans"/>
                </a:rPr>
                <a:t>To Be Started</a:t>
              </a:r>
            </a:p>
            <a:p>
              <a:pPr defTabSz="914355">
                <a:lnSpc>
                  <a:spcPct val="106000"/>
                </a:lnSpc>
                <a:defRPr/>
              </a:pPr>
              <a:r>
                <a:rPr lang="en-US" sz="700" dirty="0">
                  <a:latin typeface="Open Sans"/>
                  <a:ea typeface="Open Sans"/>
                  <a:cs typeface="Open Sans"/>
                </a:rPr>
                <a:t>Choose a COTS solution to provide automated, integrated business processes and data  for customers and employees, followed by creating an implementation blueprint</a:t>
              </a:r>
              <a:endParaRPr lang="en-US" sz="700" kern="0" dirty="0">
                <a:latin typeface="Open Sans"/>
                <a:ea typeface="Open Sans"/>
                <a:cs typeface="Open Sans"/>
              </a:endParaRP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E9AFD74-552A-F2A8-5DA0-F024C8E2D0DE}"/>
                </a:ext>
              </a:extLst>
            </p:cNvPr>
            <p:cNvGrpSpPr/>
            <p:nvPr/>
          </p:nvGrpSpPr>
          <p:grpSpPr>
            <a:xfrm>
              <a:off x="1224424" y="7193768"/>
              <a:ext cx="463032" cy="216983"/>
              <a:chOff x="1401302" y="6634988"/>
              <a:chExt cx="463032" cy="216983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1BE56596-9E8A-45EF-7975-E2D8A299B36B}"/>
                  </a:ext>
                </a:extLst>
              </p:cNvPr>
              <p:cNvSpPr/>
              <p:nvPr/>
            </p:nvSpPr>
            <p:spPr>
              <a:xfrm rot="16200000">
                <a:off x="1404145" y="6632145"/>
                <a:ext cx="216983" cy="222670"/>
              </a:xfrm>
              <a:prstGeom prst="ellipse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3A5E9C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000" b="1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id="{47FC249D-A015-A6D6-B46B-BFBB7C060E41}"/>
                  </a:ext>
                </a:extLst>
              </p:cNvPr>
              <p:cNvSpPr/>
              <p:nvPr/>
            </p:nvSpPr>
            <p:spPr>
              <a:xfrm rot="16200000" flipV="1">
                <a:off x="1723216" y="6669127"/>
                <a:ext cx="129208" cy="153029"/>
              </a:xfrm>
              <a:prstGeom prst="triangle">
                <a:avLst/>
              </a:prstGeom>
              <a:solidFill>
                <a:srgbClr val="3A5E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400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678DBC-8FB6-D7CB-DA6B-FAE11F265056}"/>
              </a:ext>
            </a:extLst>
          </p:cNvPr>
          <p:cNvSpPr txBox="1"/>
          <p:nvPr/>
        </p:nvSpPr>
        <p:spPr>
          <a:xfrm>
            <a:off x="5303310" y="7584770"/>
            <a:ext cx="90800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Open Sans"/>
              </a:rPr>
              <a:t>2024 -2026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285652-79A7-00C8-109D-8C70E0FE750D}"/>
              </a:ext>
            </a:extLst>
          </p:cNvPr>
          <p:cNvGrpSpPr/>
          <p:nvPr/>
        </p:nvGrpSpPr>
        <p:grpSpPr>
          <a:xfrm>
            <a:off x="6273971" y="7527131"/>
            <a:ext cx="4223972" cy="435184"/>
            <a:chOff x="1240977" y="7716904"/>
            <a:chExt cx="4223972" cy="435184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9F3A44D-E885-BD3E-DBE1-DBD26154B7C2}"/>
                </a:ext>
              </a:extLst>
            </p:cNvPr>
            <p:cNvSpPr/>
            <p:nvPr/>
          </p:nvSpPr>
          <p:spPr bwMode="gray">
            <a:xfrm>
              <a:off x="1656147" y="7716904"/>
              <a:ext cx="3808802" cy="43518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>
              <a:spAutoFit/>
            </a:bodyPr>
            <a:lstStyle/>
            <a:p>
              <a:pPr defTabSz="914355">
                <a:lnSpc>
                  <a:spcPct val="106000"/>
                </a:lnSpc>
                <a:defRPr/>
              </a:pPr>
              <a:r>
                <a:rPr lang="en-US" sz="900" b="1" kern="0" dirty="0">
                  <a:latin typeface="Open Sans"/>
                </a:rPr>
                <a:t>PLAS Replacement Implementation – </a:t>
              </a:r>
              <a:r>
                <a:rPr lang="en-US" sz="900" b="1" i="1" kern="0" dirty="0">
                  <a:latin typeface="Open Sans"/>
                </a:rPr>
                <a:t>To Be Started</a:t>
              </a:r>
            </a:p>
            <a:p>
              <a:pPr defTabSz="914355">
                <a:lnSpc>
                  <a:spcPct val="106000"/>
                </a:lnSpc>
                <a:defRPr/>
              </a:pPr>
              <a:r>
                <a:rPr lang="en-US" sz="700" kern="0" dirty="0">
                  <a:latin typeface="Open Sans"/>
                </a:rPr>
                <a:t>Modernize the 50-year-old legacy loan accounting system, in partnership with RD</a:t>
              </a:r>
              <a:endParaRPr lang="en-US" sz="700" kern="0" dirty="0">
                <a:latin typeface="Open Sans"/>
                <a:ea typeface="Open Sans"/>
                <a:cs typeface="Open Sans"/>
              </a:endParaRP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9BEFC85-12F5-28D2-1132-8939CE42DEF3}"/>
                </a:ext>
              </a:extLst>
            </p:cNvPr>
            <p:cNvGrpSpPr/>
            <p:nvPr/>
          </p:nvGrpSpPr>
          <p:grpSpPr>
            <a:xfrm>
              <a:off x="1240977" y="7791156"/>
              <a:ext cx="443982" cy="216983"/>
              <a:chOff x="1420352" y="6634988"/>
              <a:chExt cx="443982" cy="216983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BBD558A0-F7EB-07CE-00C5-F10FB0873B4C}"/>
                  </a:ext>
                </a:extLst>
              </p:cNvPr>
              <p:cNvSpPr/>
              <p:nvPr/>
            </p:nvSpPr>
            <p:spPr>
              <a:xfrm rot="16200000">
                <a:off x="1423195" y="6632145"/>
                <a:ext cx="216983" cy="222670"/>
              </a:xfrm>
              <a:prstGeom prst="ellipse">
                <a:avLst/>
              </a:prstGeom>
              <a:solidFill>
                <a:srgbClr val="F7F5F3"/>
              </a:solidFill>
              <a:ln w="38100" cap="flat" cmpd="sng" algn="ctr">
                <a:solidFill>
                  <a:srgbClr val="3A5E9C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000" b="1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id="{CA7163FC-F01D-E5DD-DBE6-B3F0BF380658}"/>
                  </a:ext>
                </a:extLst>
              </p:cNvPr>
              <p:cNvSpPr/>
              <p:nvPr/>
            </p:nvSpPr>
            <p:spPr>
              <a:xfrm rot="16200000" flipV="1">
                <a:off x="1723216" y="6669127"/>
                <a:ext cx="129208" cy="153029"/>
              </a:xfrm>
              <a:prstGeom prst="triangle">
                <a:avLst/>
              </a:prstGeom>
              <a:solidFill>
                <a:srgbClr val="3A5E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36000" tIns="36000" rIns="36000" bIns="36000" rtlCol="0" anchor="ctr">
                <a:noAutofit/>
              </a:bodyPr>
              <a:lstStyle/>
              <a:p>
                <a:pPr algn="ctr" defTabSz="914355">
                  <a:defRPr/>
                </a:pPr>
                <a:endParaRPr lang="en-US" sz="1400" kern="0" dirty="0">
                  <a:solidFill>
                    <a:srgbClr val="000000"/>
                  </a:solidFill>
                  <a:latin typeface="Open Sans"/>
                </a:endParaRPr>
              </a:p>
            </p:txBody>
          </p:sp>
        </p:grp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E8CC6C-EFB1-802A-5B08-ED993EE18DD5}"/>
              </a:ext>
            </a:extLst>
          </p:cNvPr>
          <p:cNvCxnSpPr/>
          <p:nvPr/>
        </p:nvCxnSpPr>
        <p:spPr>
          <a:xfrm>
            <a:off x="5044811" y="6397"/>
            <a:ext cx="14043" cy="102168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ED07FE-8974-61B9-96BF-7AE30B49FDBD}"/>
              </a:ext>
            </a:extLst>
          </p:cNvPr>
          <p:cNvCxnSpPr/>
          <p:nvPr/>
        </p:nvCxnSpPr>
        <p:spPr>
          <a:xfrm>
            <a:off x="12812227" y="53867"/>
            <a:ext cx="14043" cy="102168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38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>
            <a:extLst>
              <a:ext uri="{FF2B5EF4-FFF2-40B4-BE49-F238E27FC236}">
                <a16:creationId xmlns:a16="http://schemas.microsoft.com/office/drawing/2014/main" id="{08B81308-B997-411E-8858-2CD51C140197}"/>
              </a:ext>
            </a:extLst>
          </p:cNvPr>
          <p:cNvSpPr/>
          <p:nvPr/>
        </p:nvSpPr>
        <p:spPr bwMode="gray">
          <a:xfrm>
            <a:off x="5044811" y="994498"/>
            <a:ext cx="7782191" cy="437985"/>
          </a:xfrm>
          <a:prstGeom prst="rect">
            <a:avLst/>
          </a:prstGeom>
          <a:solidFill>
            <a:srgbClr val="020163"/>
          </a:solidFill>
          <a:ln w="19050" algn="ctr">
            <a:solidFill>
              <a:srgbClr val="020163"/>
            </a:solidFill>
            <a:miter lim="800000"/>
            <a:headEnd/>
            <a:tailEnd/>
          </a:ln>
        </p:spPr>
        <p:txBody>
          <a:bodyPr wrap="square" lIns="88659" tIns="88659" rIns="88659" bIns="88659" rtlCol="0" anchor="ctr"/>
          <a:lstStyle/>
          <a:p>
            <a:pPr algn="ctr" defTabSz="461384">
              <a:lnSpc>
                <a:spcPct val="106000"/>
              </a:lnSpc>
              <a:defRPr/>
            </a:pPr>
            <a:endParaRPr lang="en-US" sz="1817" b="1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54600" y="9780650"/>
            <a:ext cx="7772400" cy="27758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txBody>
          <a:bodyPr vert="horz" lIns="103632" tIns="51816" rIns="103632" bIns="51816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63" b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800" b="1" dirty="0">
                <a:latin typeface="Open Sans"/>
                <a:ea typeface="+mn-ea"/>
                <a:cs typeface="+mn-cs"/>
              </a:rPr>
              <a:t>Farm Service Agency  |  Farm Loan Programs  </a:t>
            </a:r>
            <a:r>
              <a:rPr lang="en-US" sz="800" b="1" dirty="0">
                <a:latin typeface="Calibri"/>
                <a:ea typeface="+mn-ea"/>
                <a:cs typeface="Calibri"/>
              </a:rPr>
              <a:t>|  May 2023</a:t>
            </a:r>
            <a:endParaRPr lang="en-US" sz="800" b="1" dirty="0">
              <a:latin typeface="Open Sans"/>
              <a:ea typeface="+mn-ea"/>
              <a:cs typeface="+mn-cs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C03B43E2-4D5B-4482-9B2B-D69D2DBC3AEE}"/>
              </a:ext>
            </a:extLst>
          </p:cNvPr>
          <p:cNvSpPr/>
          <p:nvPr/>
        </p:nvSpPr>
        <p:spPr bwMode="gray">
          <a:xfrm>
            <a:off x="7374179" y="8491959"/>
            <a:ext cx="3428586" cy="28674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 defTabSz="914355">
              <a:lnSpc>
                <a:spcPct val="106000"/>
              </a:lnSpc>
              <a:defRPr/>
            </a:pPr>
            <a:r>
              <a:rPr lang="en-US" sz="1100" b="1" dirty="0">
                <a:solidFill>
                  <a:srgbClr val="FFFFFF"/>
                </a:solidFill>
                <a:latin typeface="Open Sans"/>
              </a:rPr>
              <a:t>Supporting FLP Modernization</a:t>
            </a:r>
          </a:p>
        </p:txBody>
      </p:sp>
      <p:sp>
        <p:nvSpPr>
          <p:cNvPr id="353" name="Text Placeholder 2">
            <a:extLst>
              <a:ext uri="{FF2B5EF4-FFF2-40B4-BE49-F238E27FC236}">
                <a16:creationId xmlns:a16="http://schemas.microsoft.com/office/drawing/2014/main" id="{ED6ADCD4-8CFA-4103-8657-4B41074CD744}"/>
              </a:ext>
            </a:extLst>
          </p:cNvPr>
          <p:cNvSpPr txBox="1">
            <a:spLocks/>
          </p:cNvSpPr>
          <p:nvPr/>
        </p:nvSpPr>
        <p:spPr>
          <a:xfrm>
            <a:off x="5195214" y="989913"/>
            <a:ext cx="7546633" cy="513897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100000"/>
              </a:lnSpc>
              <a:spcBef>
                <a:spcPts val="563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125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38576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013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64293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900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90011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788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115728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788" kern="1200" spc="-17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 Loan Programs’ Modernization is Critical to Achieving its Strategic Priorities &amp; Enabling Investments in Family Farms and Local Economies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2CCDC35-A38A-469D-858C-681ABBF19B6B}"/>
              </a:ext>
            </a:extLst>
          </p:cNvPr>
          <p:cNvGrpSpPr/>
          <p:nvPr/>
        </p:nvGrpSpPr>
        <p:grpSpPr>
          <a:xfrm>
            <a:off x="5052458" y="6397"/>
            <a:ext cx="7776689" cy="1430352"/>
            <a:chOff x="-2144" y="6395"/>
            <a:chExt cx="7776689" cy="983515"/>
          </a:xfrm>
        </p:grpSpPr>
        <p:sp>
          <p:nvSpPr>
            <p:cNvPr id="193" name="Rectangle 2">
              <a:extLst>
                <a:ext uri="{FF2B5EF4-FFF2-40B4-BE49-F238E27FC236}">
                  <a16:creationId xmlns:a16="http://schemas.microsoft.com/office/drawing/2014/main" id="{C383E3E3-CB51-4025-A05F-84CE376DD00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09" y="6395"/>
              <a:ext cx="7767539" cy="277586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txBody>
            <a:bodyPr vert="horz" lIns="103632" tIns="51816" rIns="103632" bIns="51816" rtlCol="0" anchor="ctr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63" b="0" kern="1200">
                  <a:solidFill>
                    <a:schemeClr val="bg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pPr>
                <a:defRPr/>
              </a:pPr>
              <a:endParaRPr lang="en-US" sz="1100" b="1" i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E8DD2E25-D9BC-4A36-AE6C-3BCE60C841AB}"/>
                </a:ext>
              </a:extLst>
            </p:cNvPr>
            <p:cNvGrpSpPr/>
            <p:nvPr/>
          </p:nvGrpSpPr>
          <p:grpSpPr>
            <a:xfrm>
              <a:off x="-2144" y="220157"/>
              <a:ext cx="7776689" cy="769753"/>
              <a:chOff x="7919513" y="220157"/>
              <a:chExt cx="7719939" cy="769753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624E8BBC-57B6-4F23-B013-67C83342BE8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19513" y="220157"/>
                <a:ext cx="7713590" cy="769753"/>
              </a:xfrm>
              <a:prstGeom prst="rect">
                <a:avLst/>
              </a:prstGeom>
            </p:spPr>
          </p:pic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646E5E6-7D12-4F5A-8A10-7F6495E12E88}"/>
                  </a:ext>
                </a:extLst>
              </p:cNvPr>
              <p:cNvSpPr/>
              <p:nvPr/>
            </p:nvSpPr>
            <p:spPr>
              <a:xfrm>
                <a:off x="7925862" y="227149"/>
                <a:ext cx="7713590" cy="688240"/>
              </a:xfrm>
              <a:prstGeom prst="rect">
                <a:avLst/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61384">
                  <a:defRPr/>
                </a:pPr>
                <a:endParaRPr lang="en-US" sz="1817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5368ABF2-0BB9-4967-AF96-422032D3B5F0}"/>
                  </a:ext>
                </a:extLst>
              </p:cNvPr>
              <p:cNvSpPr txBox="1"/>
              <p:nvPr/>
            </p:nvSpPr>
            <p:spPr>
              <a:xfrm>
                <a:off x="8095664" y="388511"/>
                <a:ext cx="5313929" cy="317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61384">
                  <a:defRPr/>
                </a:pPr>
                <a:r>
                  <a: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Modernizing FLP’s Mission Delivery</a:t>
                </a: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CD248248-1F7B-4AF6-8653-3EAA4E8E9135}"/>
                  </a:ext>
                </a:extLst>
              </p:cNvPr>
              <p:cNvSpPr txBox="1"/>
              <p:nvPr/>
            </p:nvSpPr>
            <p:spPr>
              <a:xfrm>
                <a:off x="8133617" y="253178"/>
                <a:ext cx="4461914" cy="16930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defTabSz="461384">
                  <a:defRPr/>
                </a:pPr>
                <a:r>
                  <a:rPr lang="en-US" sz="1000" b="1" dirty="0">
                    <a:latin typeface="Open Sans Light"/>
                    <a:ea typeface="Open Sans Light"/>
                    <a:cs typeface="Open Sans Light"/>
                  </a:rPr>
                  <a:t>                       </a:t>
                </a:r>
                <a:r>
                  <a:rPr lang="en-US" sz="1000" b="1" dirty="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                               </a:t>
                </a:r>
                <a:endParaRPr lang="en-US" sz="1000" b="1" dirty="0">
                  <a:solidFill>
                    <a:srgbClr val="C00000"/>
                  </a:solidFill>
                  <a:latin typeface="Open Sans Light"/>
                  <a:ea typeface="Open Sans Light"/>
                  <a:cs typeface="Open Sans Light"/>
                </a:endParaRPr>
              </a:p>
            </p:txBody>
          </p:sp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A70F182D-7D57-4122-A327-85D9BF79C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931" b="99340" l="1852" r="97593">
                            <a14:foregroundMark x1="5370" y1="22442" x2="5370" y2="22442"/>
                            <a14:foregroundMark x1="30000" y1="23762" x2="30000" y2="23762"/>
                            <a14:foregroundMark x1="63889" y1="11221" x2="63889" y2="11221"/>
                            <a14:foregroundMark x1="85556" y1="17162" x2="85556" y2="17162"/>
                            <a14:foregroundMark x1="93704" y1="42244" x2="93704" y2="42244"/>
                            <a14:foregroundMark x1="97407" y1="56436" x2="97407" y2="56436"/>
                            <a14:foregroundMark x1="83333" y1="69307" x2="83333" y2="69307"/>
                            <a14:foregroundMark x1="88333" y1="66997" x2="88333" y2="66997"/>
                            <a14:foregroundMark x1="93333" y1="67657" x2="93333" y2="67657"/>
                            <a14:foregroundMark x1="54444" y1="70957" x2="92963" y2="66007"/>
                            <a14:foregroundMark x1="92963" y1="66007" x2="93148" y2="66007"/>
                            <a14:foregroundMark x1="95370" y1="68317" x2="95370" y2="68317"/>
                            <a14:foregroundMark x1="97407" y1="66337" x2="96111" y2="66337"/>
                            <a14:foregroundMark x1="97593" y1="65017" x2="97593" y2="65017"/>
                            <a14:foregroundMark x1="46481" y1="73267" x2="46481" y2="73267"/>
                            <a14:foregroundMark x1="57037" y1="71617" x2="16667" y2="85809"/>
                            <a14:foregroundMark x1="91296" y1="93729" x2="42222" y2="89109"/>
                            <a14:foregroundMark x1="42222" y1="89109" x2="23519" y2="99340"/>
                            <a14:foregroundMark x1="5926" y1="92409" x2="5926" y2="92409"/>
                            <a14:foregroundMark x1="4815" y1="93399" x2="4815" y2="93399"/>
                            <a14:foregroundMark x1="22222" y1="22442" x2="22222" y2="22442"/>
                            <a14:foregroundMark x1="22222" y1="16832" x2="22222" y2="16832"/>
                            <a14:foregroundMark x1="1852" y1="7591" x2="7778" y2="6931"/>
                            <a14:foregroundMark x1="6296" y1="66997" x2="27037" y2="69307"/>
                            <a14:foregroundMark x1="29815" y1="16172" x2="29815" y2="16172"/>
                            <a14:foregroundMark x1="2778" y1="78878" x2="16111" y2="76568"/>
                            <a14:foregroundMark x1="20741" y1="76898" x2="20741" y2="76898"/>
                            <a14:foregroundMark x1="21667" y1="76568" x2="21667" y2="76568"/>
                            <a14:foregroundMark x1="32407" y1="72277" x2="32407" y2="72277"/>
                            <a14:foregroundMark x1="33148" y1="72607" x2="33148" y2="726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13647" y="538119"/>
                <a:ext cx="481434" cy="270138"/>
              </a:xfrm>
              <a:prstGeom prst="rect">
                <a:avLst/>
              </a:prstGeom>
            </p:spPr>
          </p:pic>
        </p:grp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1E52BF4-01B9-482A-99FC-DCC17967E17D}"/>
              </a:ext>
            </a:extLst>
          </p:cNvPr>
          <p:cNvSpPr/>
          <p:nvPr/>
        </p:nvSpPr>
        <p:spPr bwMode="gray">
          <a:xfrm>
            <a:off x="10388218" y="8869700"/>
            <a:ext cx="2027805" cy="55652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 defTabSz="914355">
              <a:lnSpc>
                <a:spcPct val="106000"/>
              </a:lnSpc>
              <a:defRPr/>
            </a:pPr>
            <a:endParaRPr lang="en-US" sz="1050" i="1" dirty="0">
              <a:solidFill>
                <a:srgbClr val="FFFFFF"/>
              </a:solidFill>
              <a:latin typeface="Open Sans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FD9A9205-64AD-47FC-9E16-A99971DD5C5F}"/>
              </a:ext>
            </a:extLst>
          </p:cNvPr>
          <p:cNvCxnSpPr>
            <a:cxnSpLocks/>
          </p:cNvCxnSpPr>
          <p:nvPr/>
        </p:nvCxnSpPr>
        <p:spPr>
          <a:xfrm flipV="1">
            <a:off x="5052164" y="1985109"/>
            <a:ext cx="2923867" cy="5893"/>
          </a:xfrm>
          <a:prstGeom prst="line">
            <a:avLst/>
          </a:prstGeom>
          <a:noFill/>
          <a:ln w="19050" cap="flat" cmpd="sng" algn="ctr">
            <a:solidFill>
              <a:srgbClr val="17618C"/>
            </a:solidFill>
            <a:prstDash val="solid"/>
            <a:miter lim="800000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9374C5C-C094-4EBE-A662-A888B9D3257C}"/>
              </a:ext>
            </a:extLst>
          </p:cNvPr>
          <p:cNvSpPr txBox="1"/>
          <p:nvPr/>
        </p:nvSpPr>
        <p:spPr>
          <a:xfrm>
            <a:off x="12419792" y="98107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2" name="Rounded Rectangle 53">
            <a:extLst>
              <a:ext uri="{FF2B5EF4-FFF2-40B4-BE49-F238E27FC236}">
                <a16:creationId xmlns:a16="http://schemas.microsoft.com/office/drawing/2014/main" id="{946E488A-7A0C-4DEE-9F51-36B660CEA46D}"/>
              </a:ext>
            </a:extLst>
          </p:cNvPr>
          <p:cNvSpPr>
            <a:spLocks/>
          </p:cNvSpPr>
          <p:nvPr/>
        </p:nvSpPr>
        <p:spPr>
          <a:xfrm>
            <a:off x="5512399" y="7037827"/>
            <a:ext cx="6686343" cy="26320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080">
              <a:defRPr/>
            </a:pPr>
            <a:endParaRPr lang="en-US" sz="1400" b="1" i="1" dirty="0">
              <a:solidFill>
                <a:srgbClr val="FFFFFF"/>
              </a:solidFill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1A624E-85A1-1BAF-3C52-47CE7953F482}"/>
              </a:ext>
            </a:extLst>
          </p:cNvPr>
          <p:cNvGrpSpPr/>
          <p:nvPr/>
        </p:nvGrpSpPr>
        <p:grpSpPr>
          <a:xfrm>
            <a:off x="7114688" y="3516559"/>
            <a:ext cx="3652231" cy="220702"/>
            <a:chOff x="1332571" y="3376302"/>
            <a:chExt cx="3652231" cy="22070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27893E4-555A-4370-B600-DAB466E561A8}"/>
                </a:ext>
              </a:extLst>
            </p:cNvPr>
            <p:cNvSpPr txBox="1"/>
            <p:nvPr/>
          </p:nvSpPr>
          <p:spPr>
            <a:xfrm>
              <a:off x="1332571" y="3376302"/>
              <a:ext cx="365223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55">
                <a:defRPr/>
              </a:pPr>
              <a:r>
                <a:rPr lang="en-US" sz="1100" b="1" dirty="0">
                  <a:latin typeface="Open Sans"/>
                </a:rPr>
                <a:t>Customer Feedback Survey Results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A3C2DC3-934F-4693-8463-0F42345451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6753" y="3591111"/>
              <a:ext cx="2923867" cy="5893"/>
            </a:xfrm>
            <a:prstGeom prst="line">
              <a:avLst/>
            </a:prstGeom>
            <a:noFill/>
            <a:ln w="19050" cap="flat" cmpd="sng" algn="ctr">
              <a:solidFill>
                <a:srgbClr val="17618C"/>
              </a:solidFill>
              <a:prstDash val="solid"/>
              <a:miter lim="800000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85786C-1DCB-3AF6-D099-7C62E07D74D3}"/>
              </a:ext>
            </a:extLst>
          </p:cNvPr>
          <p:cNvSpPr txBox="1"/>
          <p:nvPr/>
        </p:nvSpPr>
        <p:spPr>
          <a:xfrm>
            <a:off x="4004994" y="1815115"/>
            <a:ext cx="36522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2" algn="ctr" defTabSz="914355">
              <a:defRPr/>
            </a:pPr>
            <a:r>
              <a:rPr lang="en-US" sz="1100" b="1" dirty="0">
                <a:latin typeface="Open Sans"/>
              </a:rPr>
              <a:t>Customer Experience (CX)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42BED-03BD-1702-CDEF-768358F1052C}"/>
              </a:ext>
            </a:extLst>
          </p:cNvPr>
          <p:cNvSpPr txBox="1"/>
          <p:nvPr/>
        </p:nvSpPr>
        <p:spPr>
          <a:xfrm>
            <a:off x="5195211" y="2155278"/>
            <a:ext cx="7358258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883" indent="-11429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/>
                <a:ea typeface="Open Sans"/>
                <a:cs typeface="Open Sans"/>
              </a:rPr>
              <a:t>FLP has been designated a Federal high impact service provider (HISP) program. We’re working towards FLP’s vision of a modernized customer experience using best practices recommendations from OMB and USDA CX Offices.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883" indent="-11429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/>
                <a:ea typeface="Open Sans"/>
                <a:cs typeface="Open Sans"/>
              </a:rPr>
              <a:t>The first 2 CX Surveys were each sent to 1,250 Direct Loan applicants in November 2022 and March 2023.  To establish baseline trends, there will be no changes in the first 3 CX Survey.</a:t>
            </a:r>
          </a:p>
          <a:p>
            <a:pPr marL="342883" indent="-11429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the ongoing implementation of modernized solutions, customer surveys with direct feedback allow us to measure the impact of these solutions as outcomes rather than outputs.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FDB1BB-2474-3CD6-3BC1-3C1D6AE424EB}"/>
              </a:ext>
            </a:extLst>
          </p:cNvPr>
          <p:cNvSpPr txBox="1"/>
          <p:nvPr/>
        </p:nvSpPr>
        <p:spPr>
          <a:xfrm>
            <a:off x="6117257" y="7153215"/>
            <a:ext cx="2650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/>
              <a:t>4. How clear was the information you received about the steps you need to take to complete your loan application?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AFEC015B-47EB-0581-15AF-2A8D2F6E6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984884" y="7567008"/>
            <a:ext cx="2880509" cy="2102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4A94F3-4318-039A-487D-A868120A539D}"/>
              </a:ext>
            </a:extLst>
          </p:cNvPr>
          <p:cNvSpPr txBox="1"/>
          <p:nvPr/>
        </p:nvSpPr>
        <p:spPr>
          <a:xfrm>
            <a:off x="9158001" y="7173451"/>
            <a:ext cx="2534273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/>
              <a:t>7. How well was your loan determination explained to you in a way that you could understand?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7CE0DE-4F5C-56FA-1D10-23431C593E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721035" y="3972879"/>
            <a:ext cx="4897934" cy="297002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C3E0079-2EB2-8750-DCD5-411F42A609F9}"/>
              </a:ext>
            </a:extLst>
          </p:cNvPr>
          <p:cNvGrpSpPr/>
          <p:nvPr/>
        </p:nvGrpSpPr>
        <p:grpSpPr>
          <a:xfrm>
            <a:off x="11023796" y="4502447"/>
            <a:ext cx="1718048" cy="1702788"/>
            <a:chOff x="6050100" y="4502164"/>
            <a:chExt cx="1718048" cy="170278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5E36DD3-B5EA-8E3E-F49B-B03E0B392B55}"/>
                </a:ext>
              </a:extLst>
            </p:cNvPr>
            <p:cNvGrpSpPr/>
            <p:nvPr/>
          </p:nvGrpSpPr>
          <p:grpSpPr>
            <a:xfrm>
              <a:off x="6050100" y="5976882"/>
              <a:ext cx="1175139" cy="228070"/>
              <a:chOff x="5873985" y="5234423"/>
              <a:chExt cx="1175139" cy="22807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CC090F-A053-2BCA-34F7-6EE465AB827B}"/>
                  </a:ext>
                </a:extLst>
              </p:cNvPr>
              <p:cNvSpPr txBox="1"/>
              <p:nvPr/>
            </p:nvSpPr>
            <p:spPr>
              <a:xfrm>
                <a:off x="6240465" y="5247992"/>
                <a:ext cx="8086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Strongly Agree</a:t>
                </a:r>
                <a:endParaRPr lang="en-US" sz="10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7866B55-F5F5-CD09-7577-F65192839ABA}"/>
                  </a:ext>
                </a:extLst>
              </p:cNvPr>
              <p:cNvSpPr/>
              <p:nvPr/>
            </p:nvSpPr>
            <p:spPr>
              <a:xfrm>
                <a:off x="5873985" y="5234423"/>
                <a:ext cx="366480" cy="228070"/>
              </a:xfrm>
              <a:prstGeom prst="rect">
                <a:avLst/>
              </a:prstGeom>
              <a:solidFill>
                <a:srgbClr val="BB227D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833FBA5-82AE-E7DF-2FFC-02B447760454}"/>
                </a:ext>
              </a:extLst>
            </p:cNvPr>
            <p:cNvGrpSpPr/>
            <p:nvPr/>
          </p:nvGrpSpPr>
          <p:grpSpPr>
            <a:xfrm>
              <a:off x="6050100" y="5608204"/>
              <a:ext cx="1311320" cy="228070"/>
              <a:chOff x="6050100" y="5608204"/>
              <a:chExt cx="1311320" cy="22807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B3E70E8-ABD8-C235-7F9F-EA24835DF600}"/>
                  </a:ext>
                </a:extLst>
              </p:cNvPr>
              <p:cNvSpPr/>
              <p:nvPr/>
            </p:nvSpPr>
            <p:spPr>
              <a:xfrm>
                <a:off x="6050100" y="5608204"/>
                <a:ext cx="366480" cy="228070"/>
              </a:xfrm>
              <a:prstGeom prst="rect">
                <a:avLst/>
              </a:prstGeom>
              <a:solidFill>
                <a:srgbClr val="C43F8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1B75BD-FB09-3547-D36B-66EBBB7AD849}"/>
                  </a:ext>
                </a:extLst>
              </p:cNvPr>
              <p:cNvSpPr txBox="1"/>
              <p:nvPr/>
            </p:nvSpPr>
            <p:spPr>
              <a:xfrm>
                <a:off x="6436790" y="5625074"/>
                <a:ext cx="92463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Somewhat Agree</a:t>
                </a:r>
                <a:endParaRPr lang="en-US" sz="1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459962A-E74C-D4A8-6998-46BBBC0E74A1}"/>
                </a:ext>
              </a:extLst>
            </p:cNvPr>
            <p:cNvGrpSpPr/>
            <p:nvPr/>
          </p:nvGrpSpPr>
          <p:grpSpPr>
            <a:xfrm>
              <a:off x="6050100" y="5239524"/>
              <a:ext cx="1411150" cy="228070"/>
              <a:chOff x="6050100" y="5239524"/>
              <a:chExt cx="1411150" cy="22807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0CA1723-F4B4-AA52-78C1-C7B563A23B7B}"/>
                  </a:ext>
                </a:extLst>
              </p:cNvPr>
              <p:cNvSpPr/>
              <p:nvPr/>
            </p:nvSpPr>
            <p:spPr>
              <a:xfrm>
                <a:off x="6050100" y="5239524"/>
                <a:ext cx="366480" cy="228070"/>
              </a:xfrm>
              <a:prstGeom prst="rect">
                <a:avLst/>
              </a:prstGeom>
              <a:solidFill>
                <a:srgbClr val="DE48A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120642-9068-C648-9C2C-690A381DD6B6}"/>
                  </a:ext>
                </a:extLst>
              </p:cNvPr>
              <p:cNvSpPr txBox="1"/>
              <p:nvPr/>
            </p:nvSpPr>
            <p:spPr>
              <a:xfrm>
                <a:off x="6436790" y="5256834"/>
                <a:ext cx="102446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Somewhat Disagree</a:t>
                </a:r>
                <a:endParaRPr lang="en-US" sz="1000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8696238-D61B-3A05-7349-316D6FD780D9}"/>
                </a:ext>
              </a:extLst>
            </p:cNvPr>
            <p:cNvGrpSpPr/>
            <p:nvPr/>
          </p:nvGrpSpPr>
          <p:grpSpPr>
            <a:xfrm>
              <a:off x="6050100" y="4870844"/>
              <a:ext cx="1311320" cy="228070"/>
              <a:chOff x="6050100" y="4870844"/>
              <a:chExt cx="1311320" cy="2280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4E0DAC4-E872-A4BB-03BA-9000C6121E72}"/>
                  </a:ext>
                </a:extLst>
              </p:cNvPr>
              <p:cNvSpPr/>
              <p:nvPr/>
            </p:nvSpPr>
            <p:spPr>
              <a:xfrm>
                <a:off x="6050100" y="4870844"/>
                <a:ext cx="366480" cy="228070"/>
              </a:xfrm>
              <a:prstGeom prst="rect">
                <a:avLst/>
              </a:prstGeom>
              <a:solidFill>
                <a:srgbClr val="E690BC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455903-7431-43D1-9442-3282F0B75924}"/>
                  </a:ext>
                </a:extLst>
              </p:cNvPr>
              <p:cNvSpPr txBox="1"/>
              <p:nvPr/>
            </p:nvSpPr>
            <p:spPr>
              <a:xfrm>
                <a:off x="6436790" y="4896688"/>
                <a:ext cx="92463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Strongly Disagree</a:t>
                </a:r>
                <a:endParaRPr lang="en-US" sz="100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9A0B9AD-291E-4601-F2E3-01438E2C0E37}"/>
                </a:ext>
              </a:extLst>
            </p:cNvPr>
            <p:cNvGrpSpPr/>
            <p:nvPr/>
          </p:nvGrpSpPr>
          <p:grpSpPr>
            <a:xfrm>
              <a:off x="6050100" y="4502164"/>
              <a:ext cx="1718048" cy="234847"/>
              <a:chOff x="6050100" y="4502164"/>
              <a:chExt cx="1718048" cy="23484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FB11F83-7A47-65F7-A2B6-6DFBABA8FFAC}"/>
                  </a:ext>
                </a:extLst>
              </p:cNvPr>
              <p:cNvSpPr/>
              <p:nvPr/>
            </p:nvSpPr>
            <p:spPr>
              <a:xfrm>
                <a:off x="6050100" y="4502164"/>
                <a:ext cx="366480" cy="228070"/>
              </a:xfrm>
              <a:prstGeom prst="rect">
                <a:avLst/>
              </a:prstGeom>
              <a:solidFill>
                <a:srgbClr val="EEBBD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6DFECC-F2E1-14E9-DE04-3994D3ACF6A2}"/>
                  </a:ext>
                </a:extLst>
              </p:cNvPr>
              <p:cNvSpPr txBox="1"/>
              <p:nvPr/>
            </p:nvSpPr>
            <p:spPr>
              <a:xfrm>
                <a:off x="6437876" y="4536956"/>
                <a:ext cx="133027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Neither Agree Nor Disagree</a:t>
                </a:r>
                <a:endParaRPr lang="en-US" sz="1000" dirty="0"/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37F4138E-648D-D40A-1C21-B3479DE3C0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2538" y="7242297"/>
            <a:ext cx="3223717" cy="246702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D2C448B3-442F-EBD2-9C82-731DB6AA0EDE}"/>
              </a:ext>
            </a:extLst>
          </p:cNvPr>
          <p:cNvGrpSpPr/>
          <p:nvPr/>
        </p:nvGrpSpPr>
        <p:grpSpPr>
          <a:xfrm>
            <a:off x="5782395" y="8073294"/>
            <a:ext cx="879475" cy="252892"/>
            <a:chOff x="727792" y="8073294"/>
            <a:chExt cx="879475" cy="25289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B5D9C4D-816B-3F6B-D040-19D0715DCB3B}"/>
                </a:ext>
              </a:extLst>
            </p:cNvPr>
            <p:cNvSpPr/>
            <p:nvPr/>
          </p:nvSpPr>
          <p:spPr>
            <a:xfrm>
              <a:off x="1004375" y="8192251"/>
              <a:ext cx="326308" cy="1339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8%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139C691-5436-A462-0ABD-948DB7BFC5AB}"/>
                </a:ext>
              </a:extLst>
            </p:cNvPr>
            <p:cNvSpPr/>
            <p:nvPr/>
          </p:nvSpPr>
          <p:spPr>
            <a:xfrm>
              <a:off x="727792" y="8073294"/>
              <a:ext cx="879475" cy="1339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Extremely Unclear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497318-16FE-01A2-678F-69EB970F15A0}"/>
              </a:ext>
            </a:extLst>
          </p:cNvPr>
          <p:cNvGrpSpPr/>
          <p:nvPr/>
        </p:nvGrpSpPr>
        <p:grpSpPr>
          <a:xfrm>
            <a:off x="6115746" y="7530554"/>
            <a:ext cx="1138809" cy="252892"/>
            <a:chOff x="727792" y="8073294"/>
            <a:chExt cx="879475" cy="25289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1DCF3E-AC47-02D0-CBF7-E27554E15E6B}"/>
                </a:ext>
              </a:extLst>
            </p:cNvPr>
            <p:cNvSpPr/>
            <p:nvPr/>
          </p:nvSpPr>
          <p:spPr>
            <a:xfrm>
              <a:off x="1004375" y="8192251"/>
              <a:ext cx="326308" cy="1339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5%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932834-A085-BF74-C805-814C5F40D2DE}"/>
                </a:ext>
              </a:extLst>
            </p:cNvPr>
            <p:cNvSpPr/>
            <p:nvPr/>
          </p:nvSpPr>
          <p:spPr>
            <a:xfrm>
              <a:off x="727792" y="8073294"/>
              <a:ext cx="879475" cy="1339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Neither clear nor unclear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6F6E3DE-5FD8-7137-90C0-EE906738E5F1}"/>
              </a:ext>
            </a:extLst>
          </p:cNvPr>
          <p:cNvGrpSpPr/>
          <p:nvPr/>
        </p:nvGrpSpPr>
        <p:grpSpPr>
          <a:xfrm>
            <a:off x="5670498" y="7801924"/>
            <a:ext cx="1138809" cy="252892"/>
            <a:chOff x="727792" y="8073294"/>
            <a:chExt cx="879475" cy="25289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82144EF-1BE6-CEE8-F128-A096E191C500}"/>
                </a:ext>
              </a:extLst>
            </p:cNvPr>
            <p:cNvSpPr/>
            <p:nvPr/>
          </p:nvSpPr>
          <p:spPr>
            <a:xfrm>
              <a:off x="1004375" y="8192251"/>
              <a:ext cx="326308" cy="1339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6%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61B66EA-8D05-5E69-A0E5-E67CE0379B2B}"/>
                </a:ext>
              </a:extLst>
            </p:cNvPr>
            <p:cNvSpPr/>
            <p:nvPr/>
          </p:nvSpPr>
          <p:spPr>
            <a:xfrm>
              <a:off x="727792" y="8073294"/>
              <a:ext cx="879475" cy="1339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Somewhat unclear</a:t>
              </a: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42699D3-8161-AECD-EB57-8063A4F0B160}"/>
              </a:ext>
            </a:extLst>
          </p:cNvPr>
          <p:cNvCxnSpPr/>
          <p:nvPr/>
        </p:nvCxnSpPr>
        <p:spPr>
          <a:xfrm>
            <a:off x="5044811" y="6397"/>
            <a:ext cx="14043" cy="102168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E757B9-547B-AD62-F916-A39D50A25668}"/>
              </a:ext>
            </a:extLst>
          </p:cNvPr>
          <p:cNvCxnSpPr/>
          <p:nvPr/>
        </p:nvCxnSpPr>
        <p:spPr>
          <a:xfrm>
            <a:off x="12812221" y="98837"/>
            <a:ext cx="14043" cy="102168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322708-4817-40DF-AEAF-A121005EE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" y="0"/>
            <a:ext cx="17878627" cy="100584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3517101-8AD6-4B3D-B1E5-90941B84CA6A}"/>
              </a:ext>
            </a:extLst>
          </p:cNvPr>
          <p:cNvGrpSpPr/>
          <p:nvPr/>
        </p:nvGrpSpPr>
        <p:grpSpPr>
          <a:xfrm>
            <a:off x="0" y="3861400"/>
            <a:ext cx="17963557" cy="1922464"/>
            <a:chOff x="-2" y="4770966"/>
            <a:chExt cx="12247880" cy="131077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763D44-D6BD-4B9C-9558-7FD9467BE63F}"/>
                </a:ext>
              </a:extLst>
            </p:cNvPr>
            <p:cNvSpPr/>
            <p:nvPr/>
          </p:nvSpPr>
          <p:spPr>
            <a:xfrm rot="5400000">
              <a:off x="5568651" y="-209237"/>
              <a:ext cx="722321" cy="118596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573D630-73DC-439A-8977-453F6EF4C0C4}"/>
                </a:ext>
              </a:extLst>
            </p:cNvPr>
            <p:cNvSpPr/>
            <p:nvPr/>
          </p:nvSpPr>
          <p:spPr>
            <a:xfrm>
              <a:off x="-1" y="4775200"/>
              <a:ext cx="12189973" cy="10541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00EFD1-C16C-48F5-938F-B485CE3E60F8}"/>
                </a:ext>
              </a:extLst>
            </p:cNvPr>
            <p:cNvSpPr txBox="1"/>
            <p:nvPr/>
          </p:nvSpPr>
          <p:spPr>
            <a:xfrm>
              <a:off x="56412" y="4784334"/>
              <a:ext cx="11915509" cy="1047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693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BILL COBB</a:t>
              </a:r>
            </a:p>
            <a:p>
              <a:r>
                <a:rPr lang="en-US" sz="4693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Deputy Administrator for Farm Loan Programs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5EB88C-AB11-417F-BE17-230A92801B9F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4770966"/>
              <a:ext cx="12189973" cy="423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C7C5D4E-9E20-4AA9-A2FE-CC5F37C717B9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5843447"/>
              <a:ext cx="12247880" cy="701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21A96A8-B570-4978-847D-8994DE4CD9B5}"/>
              </a:ext>
            </a:extLst>
          </p:cNvPr>
          <p:cNvSpPr/>
          <p:nvPr/>
        </p:nvSpPr>
        <p:spPr>
          <a:xfrm>
            <a:off x="0" y="0"/>
            <a:ext cx="17881600" cy="4280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56A4B7-B708-4375-926F-A0D95BC67D05}"/>
              </a:ext>
            </a:extLst>
          </p:cNvPr>
          <p:cNvSpPr/>
          <p:nvPr/>
        </p:nvSpPr>
        <p:spPr>
          <a:xfrm>
            <a:off x="0" y="9620875"/>
            <a:ext cx="17881600" cy="4280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708A0-1CBF-2D94-6989-3D57E035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A288-4043-4803-B7CC-A3F66FB97A2D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04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1D0838-52A2-CE33-E4D3-3041BE04A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-60744"/>
            <a:ext cx="7772400" cy="1017988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64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322708-4817-40DF-AEAF-A121005EE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" y="0"/>
            <a:ext cx="17878627" cy="100584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3517101-8AD6-4B3D-B1E5-90941B84CA6A}"/>
              </a:ext>
            </a:extLst>
          </p:cNvPr>
          <p:cNvGrpSpPr/>
          <p:nvPr/>
        </p:nvGrpSpPr>
        <p:grpSpPr>
          <a:xfrm>
            <a:off x="0" y="3861400"/>
            <a:ext cx="17963557" cy="1922464"/>
            <a:chOff x="-2" y="4770966"/>
            <a:chExt cx="12247880" cy="131077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763D44-D6BD-4B9C-9558-7FD9467BE63F}"/>
                </a:ext>
              </a:extLst>
            </p:cNvPr>
            <p:cNvSpPr/>
            <p:nvPr/>
          </p:nvSpPr>
          <p:spPr>
            <a:xfrm rot="5400000">
              <a:off x="5568651" y="-209237"/>
              <a:ext cx="722321" cy="118596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573D630-73DC-439A-8977-453F6EF4C0C4}"/>
                </a:ext>
              </a:extLst>
            </p:cNvPr>
            <p:cNvSpPr/>
            <p:nvPr/>
          </p:nvSpPr>
          <p:spPr>
            <a:xfrm>
              <a:off x="-1" y="4775200"/>
              <a:ext cx="12189973" cy="10541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00EFD1-C16C-48F5-938F-B485CE3E60F8}"/>
                </a:ext>
              </a:extLst>
            </p:cNvPr>
            <p:cNvSpPr txBox="1"/>
            <p:nvPr/>
          </p:nvSpPr>
          <p:spPr>
            <a:xfrm>
              <a:off x="56412" y="4784334"/>
              <a:ext cx="12150583" cy="1047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693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HOUSTON BRUCK</a:t>
              </a:r>
            </a:p>
            <a:p>
              <a:r>
                <a:rPr lang="en-US" sz="4693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Assistant to Deputy Administrator for Farm Loan Programs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5EB88C-AB11-417F-BE17-230A92801B9F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4770966"/>
              <a:ext cx="12189973" cy="423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C7C5D4E-9E20-4AA9-A2FE-CC5F37C717B9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5843447"/>
              <a:ext cx="12247880" cy="701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21A96A8-B570-4978-847D-8994DE4CD9B5}"/>
              </a:ext>
            </a:extLst>
          </p:cNvPr>
          <p:cNvSpPr/>
          <p:nvPr/>
        </p:nvSpPr>
        <p:spPr>
          <a:xfrm>
            <a:off x="0" y="0"/>
            <a:ext cx="17881600" cy="4280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56A4B7-B708-4375-926F-A0D95BC67D05}"/>
              </a:ext>
            </a:extLst>
          </p:cNvPr>
          <p:cNvSpPr/>
          <p:nvPr/>
        </p:nvSpPr>
        <p:spPr>
          <a:xfrm>
            <a:off x="0" y="9620875"/>
            <a:ext cx="17881600" cy="4280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708A0-1CBF-2D94-6989-3D57E035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A288-4043-4803-B7CC-A3F66FB97A2D}" type="slidenum">
              <a:rPr lang="en-US" smtClean="0"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283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CF457A48-BB95-4B5B-A367-C023BBBE5B68}"/>
              </a:ext>
            </a:extLst>
          </p:cNvPr>
          <p:cNvSpPr/>
          <p:nvPr/>
        </p:nvSpPr>
        <p:spPr>
          <a:xfrm rot="5400000">
            <a:off x="5838647" y="-5070857"/>
            <a:ext cx="970216" cy="12647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4" name="Right Triangle 133">
            <a:extLst>
              <a:ext uri="{FF2B5EF4-FFF2-40B4-BE49-F238E27FC236}">
                <a16:creationId xmlns:a16="http://schemas.microsoft.com/office/drawing/2014/main" id="{AFA2576F-B6FB-48B1-A016-652DA07A771E}"/>
              </a:ext>
            </a:extLst>
          </p:cNvPr>
          <p:cNvSpPr/>
          <p:nvPr/>
        </p:nvSpPr>
        <p:spPr>
          <a:xfrm rot="5400000">
            <a:off x="12913576" y="495811"/>
            <a:ext cx="1151715" cy="105054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636F001-DABF-4136-9809-1C0B3316C548}"/>
              </a:ext>
            </a:extLst>
          </p:cNvPr>
          <p:cNvSpPr/>
          <p:nvPr/>
        </p:nvSpPr>
        <p:spPr>
          <a:xfrm>
            <a:off x="1" y="449313"/>
            <a:ext cx="12964160" cy="11476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292D386-2241-4BD4-B804-1F5E5133907B}"/>
              </a:ext>
            </a:extLst>
          </p:cNvPr>
          <p:cNvSpPr txBox="1"/>
          <p:nvPr/>
        </p:nvSpPr>
        <p:spPr>
          <a:xfrm>
            <a:off x="487477" y="646252"/>
            <a:ext cx="11672553" cy="72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7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TOPICS – Houston Bruck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DF462C-84A1-4EC9-8C22-E366A7089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87957"/>
              </p:ext>
            </p:extLst>
          </p:nvPr>
        </p:nvGraphicFramePr>
        <p:xfrm>
          <a:off x="487476" y="3965682"/>
          <a:ext cx="13102473" cy="20563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22154">
                  <a:extLst>
                    <a:ext uri="{9D8B030D-6E8A-4147-A177-3AD203B41FA5}">
                      <a16:colId xmlns:a16="http://schemas.microsoft.com/office/drawing/2014/main" val="1780494683"/>
                    </a:ext>
                  </a:extLst>
                </a:gridCol>
                <a:gridCol w="12080319">
                  <a:extLst>
                    <a:ext uri="{9D8B030D-6E8A-4147-A177-3AD203B41FA5}">
                      <a16:colId xmlns:a16="http://schemas.microsoft.com/office/drawing/2014/main" val="1628148731"/>
                    </a:ext>
                  </a:extLst>
                </a:gridCol>
              </a:tblGrid>
              <a:tr h="1028192">
                <a:tc>
                  <a:txBody>
                    <a:bodyPr/>
                    <a:lstStyle/>
                    <a:p>
                      <a:r>
                        <a:rPr lang="en-US" sz="4100" b="1" i="1" dirty="0">
                          <a:solidFill>
                            <a:srgbClr val="86BC25"/>
                          </a:solidFill>
                        </a:rPr>
                        <a:t>1</a:t>
                      </a:r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1" dirty="0"/>
                        <a:t>Application Fast Track (AFT) Update</a:t>
                      </a:r>
                      <a:endParaRPr lang="en-US" sz="2900" b="0" i="1" dirty="0"/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75951"/>
                  </a:ext>
                </a:extLst>
              </a:tr>
              <a:tr h="10281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4100" b="1" i="1" dirty="0">
                          <a:solidFill>
                            <a:srgbClr val="86BC25"/>
                          </a:solidFill>
                        </a:rPr>
                        <a:t>2</a:t>
                      </a:r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1" i="0" dirty="0"/>
                        <a:t>Upcoming Regulatory Items</a:t>
                      </a:r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80437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DAFC63-9314-0933-E504-6645E79B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A288-4043-4803-B7CC-A3F66FB97A2D}" type="slidenum">
              <a:rPr lang="en-US" smtClean="0"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367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33037-88E6-446D-8420-28BE852AD306}"/>
              </a:ext>
            </a:extLst>
          </p:cNvPr>
          <p:cNvSpPr/>
          <p:nvPr/>
        </p:nvSpPr>
        <p:spPr>
          <a:xfrm>
            <a:off x="0" y="0"/>
            <a:ext cx="17881600" cy="670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47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 Loan Programs </a:t>
            </a:r>
            <a:r>
              <a:rPr lang="en-US" sz="2347" dirty="0"/>
              <a:t>| </a:t>
            </a:r>
            <a:r>
              <a:rPr lang="en-US" sz="2347" b="1" dirty="0"/>
              <a:t>Application Fast Track Loan Underwriting Initiative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8741D-9E94-429C-904E-85E223646C60}"/>
              </a:ext>
            </a:extLst>
          </p:cNvPr>
          <p:cNvSpPr/>
          <p:nvPr/>
        </p:nvSpPr>
        <p:spPr>
          <a:xfrm>
            <a:off x="0" y="9698415"/>
            <a:ext cx="17881600" cy="359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rtlCol="0" anchor="ctr"/>
          <a:lstStyle/>
          <a:p>
            <a:pPr algn="r"/>
            <a:r>
              <a:rPr lang="en-US" sz="2053" dirty="0">
                <a:ea typeface="Open Sans"/>
                <a:cs typeface="Open Sans"/>
              </a:rPr>
              <a:t>June 2023</a:t>
            </a:r>
            <a:endParaRPr lang="en-US" sz="2053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BE8091-27DC-447C-B474-FEB6AEC08FBF}"/>
              </a:ext>
            </a:extLst>
          </p:cNvPr>
          <p:cNvSpPr/>
          <p:nvPr/>
        </p:nvSpPr>
        <p:spPr>
          <a:xfrm>
            <a:off x="464620" y="934262"/>
            <a:ext cx="16952360" cy="3363090"/>
          </a:xfrm>
          <a:prstGeom prst="roundRect">
            <a:avLst>
              <a:gd name="adj" fmla="val 101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53" b="1" dirty="0">
                <a:solidFill>
                  <a:schemeClr val="accent1"/>
                </a:solidFill>
              </a:rPr>
              <a:t>Objective: </a:t>
            </a:r>
            <a:r>
              <a:rPr lang="en-US" sz="2053" dirty="0">
                <a:solidFill>
                  <a:schemeClr val="tx1"/>
                </a:solidFill>
              </a:rPr>
              <a:t>Identify a model that uses financial data to identify the 25% of applicants least likely to default</a:t>
            </a:r>
            <a:r>
              <a:rPr lang="en-US" sz="2053" baseline="30000" dirty="0">
                <a:solidFill>
                  <a:schemeClr val="tx1"/>
                </a:solidFill>
              </a:rPr>
              <a:t>1</a:t>
            </a:r>
            <a:r>
              <a:rPr lang="en-US" sz="2053" dirty="0">
                <a:solidFill>
                  <a:schemeClr val="tx1"/>
                </a:solidFill>
              </a:rPr>
              <a:t> </a:t>
            </a:r>
            <a:r>
              <a:rPr lang="en-US" sz="2053" b="1" dirty="0">
                <a:solidFill>
                  <a:schemeClr val="tx1"/>
                </a:solidFill>
              </a:rPr>
              <a:t>to undergo an accelerated underwriting process</a:t>
            </a:r>
            <a:r>
              <a:rPr lang="en-US" sz="2053" dirty="0">
                <a:solidFill>
                  <a:schemeClr val="tx1"/>
                </a:solidFill>
              </a:rPr>
              <a:t>. This will result in: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A158B7-B57F-47FF-B626-CA0EDB0AC5D7}"/>
              </a:ext>
            </a:extLst>
          </p:cNvPr>
          <p:cNvGrpSpPr/>
          <p:nvPr/>
        </p:nvGrpSpPr>
        <p:grpSpPr>
          <a:xfrm>
            <a:off x="753282" y="1942336"/>
            <a:ext cx="16375033" cy="2072690"/>
            <a:chOff x="513603" y="1319446"/>
            <a:chExt cx="11164795" cy="62672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63C6E4A-BC97-41C6-B8F2-F5444CAE3427}"/>
                </a:ext>
              </a:extLst>
            </p:cNvPr>
            <p:cNvSpPr/>
            <p:nvPr/>
          </p:nvSpPr>
          <p:spPr>
            <a:xfrm>
              <a:off x="513603" y="1319446"/>
              <a:ext cx="3548764" cy="626723"/>
            </a:xfrm>
            <a:prstGeom prst="roundRect">
              <a:avLst>
                <a:gd name="adj" fmla="val 10193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502931" indent="-502931">
                <a:buAutoNum type="arabicPeriod"/>
              </a:pPr>
              <a:r>
                <a:rPr lang="en-US" sz="2053" b="1" dirty="0">
                  <a:solidFill>
                    <a:sysClr val="windowText" lastClr="000000"/>
                  </a:solidFill>
                </a:rPr>
                <a:t>Reductions in processing times </a:t>
              </a:r>
            </a:p>
            <a:p>
              <a:r>
                <a:rPr lang="en-US" sz="2053" dirty="0">
                  <a:solidFill>
                    <a:sysClr val="windowText" lastClr="000000"/>
                  </a:solidFill>
                </a:rPr>
                <a:t>        </a:t>
              </a:r>
              <a:r>
                <a:rPr lang="en-US" sz="2053" b="1" dirty="0">
                  <a:solidFill>
                    <a:sysClr val="windowText" lastClr="000000"/>
                  </a:solidFill>
                </a:rPr>
                <a:t>for all applicants </a:t>
              </a:r>
            </a:p>
            <a:p>
              <a:endParaRPr lang="en-US" sz="2053" i="1" dirty="0">
                <a:solidFill>
                  <a:sysClr val="windowText" lastClr="000000"/>
                </a:solidFill>
              </a:endParaRPr>
            </a:p>
            <a:p>
              <a:r>
                <a:rPr lang="en-US" sz="2053" i="1" dirty="0">
                  <a:solidFill>
                    <a:sysClr val="windowText" lastClr="000000"/>
                  </a:solidFill>
                </a:rPr>
                <a:t>  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36C2168-E6F6-483C-9D7D-C458F45FD15D}"/>
                </a:ext>
              </a:extLst>
            </p:cNvPr>
            <p:cNvSpPr/>
            <p:nvPr/>
          </p:nvSpPr>
          <p:spPr>
            <a:xfrm>
              <a:off x="4321618" y="1319446"/>
              <a:ext cx="3548764" cy="626723"/>
            </a:xfrm>
            <a:prstGeom prst="roundRect">
              <a:avLst>
                <a:gd name="adj" fmla="val 10193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502931" indent="-502931">
                <a:buFont typeface="+mj-lt"/>
                <a:buAutoNum type="arabicPeriod" startAt="2"/>
              </a:pPr>
              <a:r>
                <a:rPr lang="en-US" sz="2053" b="1" dirty="0">
                  <a:solidFill>
                    <a:sysClr val="windowText" lastClr="000000"/>
                  </a:solidFill>
                </a:rPr>
                <a:t>Staff time savings from accelerated underwriting 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9C2A2C8-BE5E-46B9-9FC8-22A93CB5C38F}"/>
                </a:ext>
              </a:extLst>
            </p:cNvPr>
            <p:cNvSpPr/>
            <p:nvPr/>
          </p:nvSpPr>
          <p:spPr>
            <a:xfrm>
              <a:off x="8129634" y="1319446"/>
              <a:ext cx="3548764" cy="626723"/>
            </a:xfrm>
            <a:prstGeom prst="roundRect">
              <a:avLst>
                <a:gd name="adj" fmla="val 10193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502931" indent="-502931">
                <a:buFont typeface="+mj-lt"/>
                <a:buAutoNum type="arabicPeriod" startAt="3"/>
              </a:pPr>
              <a:r>
                <a:rPr lang="en-US" sz="2053" b="1" dirty="0">
                  <a:solidFill>
                    <a:sysClr val="windowText" lastClr="000000"/>
                  </a:solidFill>
                </a:rPr>
                <a:t>Redistribution of staff time and resources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413163F-FA5F-4F83-97AA-AC0211B7DF69}"/>
              </a:ext>
            </a:extLst>
          </p:cNvPr>
          <p:cNvSpPr txBox="1"/>
          <p:nvPr/>
        </p:nvSpPr>
        <p:spPr>
          <a:xfrm>
            <a:off x="414545" y="4418142"/>
            <a:ext cx="8191611" cy="10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3" dirty="0"/>
              <a:t>The FSA Farm Loan Programs Deputy Area and the FPAC Economic and Policy Analysis Division developed a custom model to estimate the </a:t>
            </a:r>
            <a:r>
              <a:rPr lang="en-US" sz="2053" b="1" dirty="0"/>
              <a:t>probability of default, </a:t>
            </a:r>
            <a:r>
              <a:rPr lang="en-US" sz="2053" dirty="0"/>
              <a:t>which: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CCE951-CFDB-42DB-8066-91199B83A5EA}"/>
              </a:ext>
            </a:extLst>
          </p:cNvPr>
          <p:cNvCxnSpPr>
            <a:cxnSpLocks/>
          </p:cNvCxnSpPr>
          <p:nvPr/>
        </p:nvCxnSpPr>
        <p:spPr>
          <a:xfrm>
            <a:off x="8835319" y="4565836"/>
            <a:ext cx="0" cy="506244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D594CC8-F791-4318-A0B6-B42C592998C3}"/>
              </a:ext>
            </a:extLst>
          </p:cNvPr>
          <p:cNvSpPr txBox="1"/>
          <p:nvPr/>
        </p:nvSpPr>
        <p:spPr>
          <a:xfrm>
            <a:off x="1319815" y="2608055"/>
            <a:ext cx="4638320" cy="1356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53" i="1" dirty="0">
                <a:solidFill>
                  <a:sysClr val="windowText" lastClr="000000"/>
                </a:solidFill>
              </a:rPr>
              <a:t>Fast-tracked loans may be processed up to </a:t>
            </a:r>
            <a:r>
              <a:rPr lang="en-US" sz="2053" b="1" i="1" dirty="0">
                <a:solidFill>
                  <a:schemeClr val="accent1"/>
                </a:solidFill>
              </a:rPr>
              <a:t>25% —or around one week—faster</a:t>
            </a:r>
            <a:r>
              <a:rPr lang="en-US" sz="2053" i="1" dirty="0">
                <a:solidFill>
                  <a:sysClr val="windowText" lastClr="000000"/>
                </a:solidFill>
              </a:rPr>
              <a:t>.</a:t>
            </a:r>
            <a:r>
              <a:rPr lang="en-US" sz="2053" b="1" i="1" dirty="0">
                <a:solidFill>
                  <a:schemeClr val="accent1"/>
                </a:solidFill>
              </a:rPr>
              <a:t> </a:t>
            </a:r>
            <a:r>
              <a:rPr lang="en-US" sz="2053" i="1" dirty="0"/>
              <a:t>Other</a:t>
            </a:r>
            <a:r>
              <a:rPr lang="en-US" sz="2053" b="1" i="1" dirty="0">
                <a:solidFill>
                  <a:schemeClr val="accent1"/>
                </a:solidFill>
              </a:rPr>
              <a:t> </a:t>
            </a:r>
            <a:r>
              <a:rPr lang="en-US" sz="2053" i="1" dirty="0"/>
              <a:t>applicants could also experience faster processing times. </a:t>
            </a:r>
            <a:endParaRPr lang="en-US" sz="2053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E265CF-6FF9-464D-90FE-E64B4CEE5135}"/>
              </a:ext>
            </a:extLst>
          </p:cNvPr>
          <p:cNvSpPr txBox="1"/>
          <p:nvPr/>
        </p:nvSpPr>
        <p:spPr>
          <a:xfrm>
            <a:off x="6900370" y="2638191"/>
            <a:ext cx="4642854" cy="10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53" i="1" dirty="0">
                <a:solidFill>
                  <a:sysClr val="windowText" lastClr="000000"/>
                </a:solidFill>
              </a:rPr>
              <a:t>FLP staff could save up to </a:t>
            </a:r>
            <a:r>
              <a:rPr lang="en-US" sz="2053" b="1" i="1" dirty="0">
                <a:solidFill>
                  <a:schemeClr val="accent1"/>
                </a:solidFill>
              </a:rPr>
              <a:t>70,000 hours per year</a:t>
            </a:r>
            <a:r>
              <a:rPr lang="en-US" sz="2053" i="1" dirty="0">
                <a:solidFill>
                  <a:sysClr val="windowText" lastClr="000000"/>
                </a:solidFill>
              </a:rPr>
              <a:t> on fast-tracked applications, or ~2 weeks per loan official.</a:t>
            </a:r>
            <a:endParaRPr lang="en-US" sz="2053" b="1" dirty="0">
              <a:solidFill>
                <a:schemeClr val="accent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6CEBEB-B59B-44D8-8F1E-778F658185F1}"/>
              </a:ext>
            </a:extLst>
          </p:cNvPr>
          <p:cNvSpPr txBox="1"/>
          <p:nvPr/>
        </p:nvSpPr>
        <p:spPr>
          <a:xfrm>
            <a:off x="12485459" y="2638193"/>
            <a:ext cx="4642854" cy="10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53" i="1" dirty="0">
                <a:solidFill>
                  <a:sysClr val="windowText" lastClr="000000"/>
                </a:solidFill>
              </a:rPr>
              <a:t>Additional staff capacity and flexibility could be dedicated towards </a:t>
            </a:r>
            <a:r>
              <a:rPr lang="en-US" sz="2053" b="1" i="1" dirty="0">
                <a:solidFill>
                  <a:schemeClr val="accent1"/>
                </a:solidFill>
              </a:rPr>
              <a:t>applicants most in need of technical assistance</a:t>
            </a:r>
            <a:r>
              <a:rPr lang="en-US" sz="2053" b="1" i="1" dirty="0">
                <a:solidFill>
                  <a:sysClr val="windowText" lastClr="000000"/>
                </a:solidFill>
              </a:rPr>
              <a:t>.</a:t>
            </a:r>
            <a:endParaRPr lang="en-US" sz="2053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E23F7B-DE9B-46B1-A69D-1817A1ED178C}"/>
              </a:ext>
            </a:extLst>
          </p:cNvPr>
          <p:cNvSpPr txBox="1"/>
          <p:nvPr/>
        </p:nvSpPr>
        <p:spPr>
          <a:xfrm>
            <a:off x="8984658" y="4418144"/>
            <a:ext cx="8432318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3" dirty="0"/>
              <a:t>FLP will pilot the Application Fast Track process in </a:t>
            </a:r>
            <a:r>
              <a:rPr lang="en-US" sz="2053" b="1" dirty="0"/>
              <a:t>Summer 2023 </a:t>
            </a:r>
            <a:r>
              <a:rPr lang="en-US" sz="2053" dirty="0"/>
              <a:t>under existing pilot authority.</a:t>
            </a:r>
          </a:p>
        </p:txBody>
      </p:sp>
      <p:sp>
        <p:nvSpPr>
          <p:cNvPr id="64" name="Flowchart: Process 63">
            <a:extLst>
              <a:ext uri="{FF2B5EF4-FFF2-40B4-BE49-F238E27FC236}">
                <a16:creationId xmlns:a16="http://schemas.microsoft.com/office/drawing/2014/main" id="{A750E972-D2EB-42AB-AFDD-E455D6871159}"/>
              </a:ext>
            </a:extLst>
          </p:cNvPr>
          <p:cNvSpPr/>
          <p:nvPr/>
        </p:nvSpPr>
        <p:spPr>
          <a:xfrm>
            <a:off x="9024151" y="5195040"/>
            <a:ext cx="4265957" cy="2889410"/>
          </a:xfrm>
          <a:prstGeom prst="flowChartProcess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440"/>
              </a:spcAft>
            </a:pPr>
            <a:r>
              <a:rPr lang="en-US" sz="2053" dirty="0">
                <a:solidFill>
                  <a:schemeClr val="tx1"/>
                </a:solidFill>
              </a:rPr>
              <a:t>The pilot will collect data and allow for an assessment of: </a:t>
            </a:r>
          </a:p>
          <a:p>
            <a:pPr>
              <a:spcAft>
                <a:spcPts val="440"/>
              </a:spcAft>
            </a:pPr>
            <a:endParaRPr lang="en-US" sz="587" dirty="0">
              <a:solidFill>
                <a:schemeClr val="tx1"/>
              </a:solidFill>
            </a:endParaRPr>
          </a:p>
          <a:p>
            <a:pPr marL="251466" indent="-251466">
              <a:spcAft>
                <a:spcPts val="440"/>
              </a:spcAft>
              <a:buFont typeface="Arial" panose="020B0604020202020204" pitchFamily="34" charset="0"/>
              <a:buChar char="•"/>
            </a:pPr>
            <a:r>
              <a:rPr lang="en-US" sz="2053" b="1" dirty="0">
                <a:solidFill>
                  <a:schemeClr val="tx1"/>
                </a:solidFill>
              </a:rPr>
              <a:t>Loan Outcomes </a:t>
            </a:r>
          </a:p>
          <a:p>
            <a:pPr marL="251466" indent="-251466">
              <a:spcAft>
                <a:spcPts val="440"/>
              </a:spcAft>
              <a:buFont typeface="Arial" panose="020B0604020202020204" pitchFamily="34" charset="0"/>
              <a:buChar char="•"/>
            </a:pPr>
            <a:r>
              <a:rPr lang="en-US" sz="2053" b="1" dirty="0">
                <a:solidFill>
                  <a:schemeClr val="tx1"/>
                </a:solidFill>
              </a:rPr>
              <a:t>Time Savings</a:t>
            </a:r>
          </a:p>
          <a:p>
            <a:pPr marL="251466" indent="-251466">
              <a:spcAft>
                <a:spcPts val="440"/>
              </a:spcAft>
              <a:buFont typeface="Arial" panose="020B0604020202020204" pitchFamily="34" charset="0"/>
              <a:buChar char="•"/>
            </a:pPr>
            <a:r>
              <a:rPr lang="en-US" sz="2053" b="1" dirty="0">
                <a:solidFill>
                  <a:schemeClr val="tx1"/>
                </a:solidFill>
              </a:rPr>
              <a:t>Customer and Staff Experience</a:t>
            </a:r>
          </a:p>
          <a:p>
            <a:pPr marL="251466" indent="-251466">
              <a:spcAft>
                <a:spcPts val="440"/>
              </a:spcAft>
              <a:buFont typeface="Arial" panose="020B0604020202020204" pitchFamily="34" charset="0"/>
              <a:buChar char="•"/>
            </a:pPr>
            <a:r>
              <a:rPr lang="en-US" sz="2053" b="1" dirty="0">
                <a:solidFill>
                  <a:schemeClr val="tx1"/>
                </a:solidFill>
              </a:rPr>
              <a:t>Process Performance </a:t>
            </a:r>
          </a:p>
          <a:p>
            <a:pPr>
              <a:spcAft>
                <a:spcPts val="440"/>
              </a:spcAft>
            </a:pPr>
            <a:endParaRPr lang="en-US" sz="587" b="1" dirty="0">
              <a:solidFill>
                <a:schemeClr val="tx1"/>
              </a:solidFill>
            </a:endParaRPr>
          </a:p>
          <a:p>
            <a:pPr>
              <a:spcAft>
                <a:spcPts val="440"/>
              </a:spcAft>
            </a:pPr>
            <a:r>
              <a:rPr lang="en-US" sz="2053" dirty="0">
                <a:solidFill>
                  <a:schemeClr val="tx1"/>
                </a:solidFill>
              </a:rPr>
              <a:t>Results will determine next steps for model refinement and/or Application Fast Track expansion.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96ADBF-088B-4D1B-A40F-229C0B46A353}"/>
              </a:ext>
            </a:extLst>
          </p:cNvPr>
          <p:cNvSpPr txBox="1"/>
          <p:nvPr/>
        </p:nvSpPr>
        <p:spPr>
          <a:xfrm>
            <a:off x="325137" y="9698416"/>
            <a:ext cx="15020100" cy="372410"/>
          </a:xfrm>
          <a:prstGeom prst="rect">
            <a:avLst/>
          </a:prstGeom>
          <a:noFill/>
        </p:spPr>
        <p:txBody>
          <a:bodyPr wrap="square" lIns="134112" tIns="67056" rIns="134112" bIns="67056" rtlCol="0" anchor="t">
            <a:spAutoFit/>
          </a:bodyPr>
          <a:lstStyle/>
          <a:p>
            <a:r>
              <a:rPr lang="en-US" sz="1540" i="1" baseline="30000" dirty="0">
                <a:solidFill>
                  <a:schemeClr val="bg2"/>
                </a:solidFill>
              </a:rPr>
              <a:t>1 </a:t>
            </a:r>
            <a:r>
              <a:rPr lang="en-US" sz="1540" i="1" dirty="0">
                <a:solidFill>
                  <a:schemeClr val="bg2"/>
                </a:solidFill>
              </a:rPr>
              <a:t>Default outcomes consider if a loan defaulted at any time since origination. Loan may have been brought current and does not necessarily reflect a financial loss to FSA. </a:t>
            </a:r>
          </a:p>
        </p:txBody>
      </p:sp>
      <p:sp>
        <p:nvSpPr>
          <p:cNvPr id="52" name="Trapezoid 51">
            <a:extLst>
              <a:ext uri="{FF2B5EF4-FFF2-40B4-BE49-F238E27FC236}">
                <a16:creationId xmlns:a16="http://schemas.microsoft.com/office/drawing/2014/main" id="{A6660AF7-9077-4ABC-A0CD-2059950FE720}"/>
              </a:ext>
            </a:extLst>
          </p:cNvPr>
          <p:cNvSpPr/>
          <p:nvPr/>
        </p:nvSpPr>
        <p:spPr>
          <a:xfrm flipV="1">
            <a:off x="424255" y="7876034"/>
            <a:ext cx="7908736" cy="930229"/>
          </a:xfrm>
          <a:prstGeom prst="trapezoid">
            <a:avLst>
              <a:gd name="adj" fmla="val 3268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696056-8AE3-402D-97AC-301D4A9010AB}"/>
              </a:ext>
            </a:extLst>
          </p:cNvPr>
          <p:cNvSpPr txBox="1"/>
          <p:nvPr/>
        </p:nvSpPr>
        <p:spPr>
          <a:xfrm>
            <a:off x="514251" y="8022421"/>
            <a:ext cx="8141536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53" i="1" dirty="0"/>
              <a:t>The model assesses applicant repayment capacity using financial benchmarking, thereby reducing reliance on cash flow projections.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539EC78-01A6-4584-8725-BC2A9A882351}"/>
              </a:ext>
            </a:extLst>
          </p:cNvPr>
          <p:cNvSpPr txBox="1"/>
          <p:nvPr/>
        </p:nvSpPr>
        <p:spPr>
          <a:xfrm>
            <a:off x="1732170" y="8846483"/>
            <a:ext cx="1688556" cy="6564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5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Eligibility</a:t>
            </a:r>
          </a:p>
          <a:p>
            <a:pPr algn="ctr"/>
            <a:r>
              <a:rPr lang="en-US" sz="1613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Change</a:t>
            </a:r>
            <a:endParaRPr lang="en-US" sz="2053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1E50EB-C7D3-4E6F-BE88-3A4676B6E8C2}"/>
              </a:ext>
            </a:extLst>
          </p:cNvPr>
          <p:cNvSpPr txBox="1"/>
          <p:nvPr/>
        </p:nvSpPr>
        <p:spPr>
          <a:xfrm>
            <a:off x="3536799" y="8824876"/>
            <a:ext cx="1688556" cy="40825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53" b="1" dirty="0">
                <a:solidFill>
                  <a:schemeClr val="bg1"/>
                </a:solidFill>
              </a:rPr>
              <a:t>Feasibility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FD74A4-E93B-4F09-BE27-E43A9EE35FCF}"/>
              </a:ext>
            </a:extLst>
          </p:cNvPr>
          <p:cNvSpPr txBox="1"/>
          <p:nvPr/>
        </p:nvSpPr>
        <p:spPr>
          <a:xfrm>
            <a:off x="5341428" y="8846483"/>
            <a:ext cx="1688556" cy="6564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5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</a:t>
            </a:r>
          </a:p>
          <a:p>
            <a:pPr algn="ctr"/>
            <a:r>
              <a:rPr lang="en-US" sz="1613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Change</a:t>
            </a:r>
            <a:endParaRPr lang="en-US" sz="2053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5C1897-B7A1-48F6-A473-F4ADA63E49B8}"/>
              </a:ext>
            </a:extLst>
          </p:cNvPr>
          <p:cNvGrpSpPr/>
          <p:nvPr/>
        </p:nvGrpSpPr>
        <p:grpSpPr>
          <a:xfrm>
            <a:off x="13439449" y="4921391"/>
            <a:ext cx="3688841" cy="4517222"/>
            <a:chOff x="6240250" y="3394758"/>
            <a:chExt cx="2652337" cy="2263638"/>
          </a:xfrm>
        </p:grpSpPr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E0E4E01F-C892-4C9C-B530-1059CEBCA052}"/>
                </a:ext>
              </a:extLst>
            </p:cNvPr>
            <p:cNvSpPr/>
            <p:nvPr/>
          </p:nvSpPr>
          <p:spPr>
            <a:xfrm>
              <a:off x="6240251" y="3702535"/>
              <a:ext cx="2652324" cy="1955861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4112" tIns="67056" rIns="134112" bIns="67056" rtlCol="0" anchor="ctr"/>
            <a:lstStyle/>
            <a:p>
              <a:pPr>
                <a:spcAft>
                  <a:spcPts val="440"/>
                </a:spcAft>
              </a:pPr>
              <a:r>
                <a:rPr lang="en-US" sz="2053" b="1" dirty="0">
                  <a:solidFill>
                    <a:schemeClr val="tx1"/>
                  </a:solidFill>
                </a:rPr>
                <a:t>Sites:  </a:t>
              </a:r>
              <a:r>
                <a:rPr lang="en-US" sz="2053" dirty="0">
                  <a:solidFill>
                    <a:schemeClr val="tx1"/>
                  </a:solidFill>
                </a:rPr>
                <a:t>166 offices initially, with expansion anticipated in January 2024</a:t>
              </a:r>
            </a:p>
            <a:p>
              <a:pPr>
                <a:spcAft>
                  <a:spcPts val="440"/>
                </a:spcAft>
              </a:pPr>
              <a:r>
                <a:rPr lang="en-US" sz="2053" b="1" dirty="0">
                  <a:solidFill>
                    <a:schemeClr val="tx1"/>
                  </a:solidFill>
                </a:rPr>
                <a:t>Duration: </a:t>
              </a:r>
              <a:r>
                <a:rPr lang="en-US" sz="2053" dirty="0">
                  <a:solidFill>
                    <a:schemeClr val="tx1"/>
                  </a:solidFill>
                </a:rPr>
                <a:t>12+ months to complete and analyze a full loan cycle</a:t>
              </a:r>
              <a:endParaRPr lang="en-US" sz="2053" dirty="0">
                <a:solidFill>
                  <a:schemeClr val="tx1"/>
                </a:solidFill>
                <a:ea typeface="Open Sans"/>
                <a:cs typeface="Open Sans"/>
              </a:endParaRPr>
            </a:p>
            <a:p>
              <a:pPr>
                <a:spcAft>
                  <a:spcPts val="440"/>
                </a:spcAft>
              </a:pPr>
              <a:r>
                <a:rPr lang="en-US" sz="2053" b="1" dirty="0">
                  <a:solidFill>
                    <a:schemeClr val="tx1"/>
                  </a:solidFill>
                </a:rPr>
                <a:t>Loan Types: </a:t>
              </a:r>
              <a:r>
                <a:rPr lang="en-US" sz="2053" dirty="0">
                  <a:solidFill>
                    <a:schemeClr val="tx1"/>
                  </a:solidFill>
                </a:rPr>
                <a:t>All loan types in pilot offices, excluding Emergency and Youth loans </a:t>
              </a:r>
            </a:p>
            <a:p>
              <a:pPr>
                <a:spcAft>
                  <a:spcPts val="440"/>
                </a:spcAft>
              </a:pPr>
              <a:r>
                <a:rPr lang="en-US" sz="2053" b="1" dirty="0">
                  <a:solidFill>
                    <a:schemeClr val="tx1"/>
                  </a:solidFill>
                </a:rPr>
                <a:t>Applicants: </a:t>
              </a:r>
              <a:r>
                <a:rPr lang="en-US" sz="2053" dirty="0">
                  <a:solidFill>
                    <a:schemeClr val="tx1"/>
                  </a:solidFill>
                </a:rPr>
                <a:t>Both new and subsequent loan applicants</a:t>
              </a:r>
            </a:p>
          </p:txBody>
        </p:sp>
        <p:sp>
          <p:nvSpPr>
            <p:cNvPr id="30" name="Flowchart: Process 29">
              <a:extLst>
                <a:ext uri="{FF2B5EF4-FFF2-40B4-BE49-F238E27FC236}">
                  <a16:creationId xmlns:a16="http://schemas.microsoft.com/office/drawing/2014/main" id="{748E8B00-5F67-45B4-B3AB-B8A4ED2FDC86}"/>
                </a:ext>
              </a:extLst>
            </p:cNvPr>
            <p:cNvSpPr/>
            <p:nvPr/>
          </p:nvSpPr>
          <p:spPr>
            <a:xfrm>
              <a:off x="6240250" y="3394758"/>
              <a:ext cx="2652337" cy="307777"/>
            </a:xfrm>
            <a:prstGeom prst="flowChartProcess">
              <a:avLst/>
            </a:prstGeom>
            <a:solidFill>
              <a:srgbClr val="174720"/>
            </a:solidFill>
            <a:ln w="28575">
              <a:solidFill>
                <a:srgbClr val="174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53" b="1" dirty="0"/>
                <a:t>Pilot Scope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13A90C7-007D-42E4-9146-FEB0396C3410}"/>
              </a:ext>
            </a:extLst>
          </p:cNvPr>
          <p:cNvSpPr txBox="1"/>
          <p:nvPr/>
        </p:nvSpPr>
        <p:spPr>
          <a:xfrm>
            <a:off x="439581" y="5527110"/>
            <a:ext cx="8141537" cy="282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9110" indent="-419110">
              <a:spcAft>
                <a:spcPts val="440"/>
              </a:spcAft>
              <a:buFont typeface="Courier New" panose="02070309020205020404" pitchFamily="49" charset="0"/>
              <a:buChar char="o"/>
            </a:pPr>
            <a:r>
              <a:rPr lang="en-US" sz="2053" dirty="0"/>
              <a:t>Was developed with data from </a:t>
            </a:r>
            <a:r>
              <a:rPr lang="en-US" sz="2053" b="1" dirty="0"/>
              <a:t>100,000+ historic FLP loans.</a:t>
            </a:r>
          </a:p>
          <a:p>
            <a:pPr marL="419110" indent="-419110">
              <a:spcAft>
                <a:spcPts val="440"/>
              </a:spcAft>
              <a:buFont typeface="Courier New" panose="02070309020205020404" pitchFamily="49" charset="0"/>
              <a:buChar char="o"/>
            </a:pPr>
            <a:r>
              <a:rPr lang="en-US" sz="2053" dirty="0"/>
              <a:t>Considers an applicant’s </a:t>
            </a:r>
            <a:r>
              <a:rPr lang="en-US" sz="2053" b="1" dirty="0"/>
              <a:t>financial position</a:t>
            </a:r>
            <a:r>
              <a:rPr lang="en-US" sz="2053" dirty="0"/>
              <a:t> and their </a:t>
            </a:r>
            <a:r>
              <a:rPr lang="en-US" sz="2053" b="1" dirty="0"/>
              <a:t>repayment history </a:t>
            </a:r>
            <a:r>
              <a:rPr lang="en-US" sz="2053" dirty="0"/>
              <a:t>with FSA and other creditors.</a:t>
            </a:r>
          </a:p>
          <a:p>
            <a:pPr marL="419110" indent="-419110">
              <a:spcAft>
                <a:spcPts val="440"/>
              </a:spcAft>
              <a:buFont typeface="Courier New" panose="02070309020205020404" pitchFamily="49" charset="0"/>
              <a:buChar char="o"/>
            </a:pPr>
            <a:r>
              <a:rPr lang="en-US" sz="2053" dirty="0"/>
              <a:t>Fast-tracks ~</a:t>
            </a:r>
            <a:r>
              <a:rPr lang="en-US" sz="2053" b="1" dirty="0"/>
              <a:t>25% of applicants with 94%+ accuracy of predicting default</a:t>
            </a:r>
            <a:r>
              <a:rPr lang="en-US" sz="2053" dirty="0"/>
              <a:t>. </a:t>
            </a:r>
          </a:p>
          <a:p>
            <a:pPr marL="419110" indent="-419110">
              <a:spcAft>
                <a:spcPts val="440"/>
              </a:spcAft>
              <a:buFont typeface="Courier New" panose="02070309020205020404" pitchFamily="49" charset="0"/>
              <a:buChar char="o"/>
            </a:pPr>
            <a:r>
              <a:rPr lang="en-US" sz="2053" dirty="0"/>
              <a:t>Effectively assesses risk, with identified fast-tracked loans having a default rate that is </a:t>
            </a:r>
            <a:r>
              <a:rPr lang="en-US" sz="2053" b="1" dirty="0"/>
              <a:t>half the portfolio average.</a:t>
            </a:r>
            <a:r>
              <a:rPr lang="en-US" sz="2053" dirty="0"/>
              <a:t> </a:t>
            </a:r>
          </a:p>
          <a:p>
            <a:pPr>
              <a:spcAft>
                <a:spcPts val="440"/>
              </a:spcAft>
            </a:pPr>
            <a:endParaRPr lang="en-US" sz="2053" dirty="0"/>
          </a:p>
        </p:txBody>
      </p:sp>
    </p:spTree>
    <p:extLst>
      <p:ext uri="{BB962C8B-B14F-4D97-AF65-F5344CB8AC3E}">
        <p14:creationId xmlns:p14="http://schemas.microsoft.com/office/powerpoint/2010/main" val="948788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CF457A48-BB95-4B5B-A367-C023BBBE5B68}"/>
              </a:ext>
            </a:extLst>
          </p:cNvPr>
          <p:cNvSpPr/>
          <p:nvPr/>
        </p:nvSpPr>
        <p:spPr>
          <a:xfrm rot="5400000">
            <a:off x="5838647" y="-5070857"/>
            <a:ext cx="970216" cy="12647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4" name="Right Triangle 133">
            <a:extLst>
              <a:ext uri="{FF2B5EF4-FFF2-40B4-BE49-F238E27FC236}">
                <a16:creationId xmlns:a16="http://schemas.microsoft.com/office/drawing/2014/main" id="{AFA2576F-B6FB-48B1-A016-652DA07A771E}"/>
              </a:ext>
            </a:extLst>
          </p:cNvPr>
          <p:cNvSpPr/>
          <p:nvPr/>
        </p:nvSpPr>
        <p:spPr>
          <a:xfrm rot="5400000">
            <a:off x="12913576" y="495811"/>
            <a:ext cx="1151715" cy="105054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636F001-DABF-4136-9809-1C0B3316C548}"/>
              </a:ext>
            </a:extLst>
          </p:cNvPr>
          <p:cNvSpPr/>
          <p:nvPr/>
        </p:nvSpPr>
        <p:spPr>
          <a:xfrm>
            <a:off x="1" y="449313"/>
            <a:ext cx="12964160" cy="11476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292D386-2241-4BD4-B804-1F5E5133907B}"/>
              </a:ext>
            </a:extLst>
          </p:cNvPr>
          <p:cNvSpPr txBox="1"/>
          <p:nvPr/>
        </p:nvSpPr>
        <p:spPr>
          <a:xfrm>
            <a:off x="487477" y="646252"/>
            <a:ext cx="11672553" cy="72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7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Underwriting Process Flow: AFT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4CF63A-454E-464A-B38E-F9DA068964D9}"/>
              </a:ext>
            </a:extLst>
          </p:cNvPr>
          <p:cNvSpPr txBox="1"/>
          <p:nvPr/>
        </p:nvSpPr>
        <p:spPr>
          <a:xfrm>
            <a:off x="487476" y="2056479"/>
            <a:ext cx="16332404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/>
              <a:t>The Fast Track loan process will allow applicants meeting Fast Track criteria to undergo an accelerated underwriting process while all other applicants undergo traditional underwriting. </a:t>
            </a: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709D96A0-441D-4D17-9025-8631BAAB766C}"/>
              </a:ext>
            </a:extLst>
          </p:cNvPr>
          <p:cNvSpPr/>
          <p:nvPr/>
        </p:nvSpPr>
        <p:spPr>
          <a:xfrm>
            <a:off x="487477" y="4525125"/>
            <a:ext cx="2031238" cy="170914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tIns="67056" rtlCol="0" anchor="ctr"/>
          <a:lstStyle/>
          <a:p>
            <a:pPr algn="ctr" defTabSz="1341150">
              <a:defRPr/>
            </a:pPr>
            <a:r>
              <a:rPr lang="en-US" sz="2640" kern="0" dirty="0">
                <a:solidFill>
                  <a:prstClr val="black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Borrower Submits Data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005FEC-26ED-44B0-AF0A-AA02A471273D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 flipV="1">
            <a:off x="2518715" y="5379695"/>
            <a:ext cx="498401" cy="1"/>
          </a:xfrm>
          <a:prstGeom prst="line">
            <a:avLst/>
          </a:prstGeom>
          <a:noFill/>
          <a:ln w="57150" cap="flat" cmpd="sng" algn="ctr">
            <a:solidFill>
              <a:srgbClr val="53565A"/>
            </a:solidFill>
            <a:prstDash val="solid"/>
            <a:tailEnd type="triangle"/>
          </a:ln>
          <a:effectLst/>
        </p:spPr>
      </p:cxn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4649011C-24C2-4C68-9BB1-EB84E5BB22B9}"/>
              </a:ext>
            </a:extLst>
          </p:cNvPr>
          <p:cNvSpPr/>
          <p:nvPr/>
        </p:nvSpPr>
        <p:spPr>
          <a:xfrm>
            <a:off x="3017115" y="4525124"/>
            <a:ext cx="2474733" cy="1709140"/>
          </a:xfrm>
          <a:prstGeom prst="flowChartProcess">
            <a:avLst/>
          </a:prstGeom>
          <a:solidFill>
            <a:srgbClr val="86BC25">
              <a:alpha val="29020"/>
            </a:srgbClr>
          </a:solidFill>
          <a:ln w="381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tIns="67056" rtlCol="0" anchor="ctr"/>
          <a:lstStyle/>
          <a:p>
            <a:pPr algn="ctr" defTabSz="1341150">
              <a:defRPr/>
            </a:pPr>
            <a:r>
              <a:rPr lang="en-US" sz="2640" kern="0" dirty="0">
                <a:solidFill>
                  <a:prstClr val="black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Input abbreviated data into FBP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C003B821-9631-4496-91AA-F12B1E89414C}"/>
              </a:ext>
            </a:extLst>
          </p:cNvPr>
          <p:cNvSpPr/>
          <p:nvPr/>
        </p:nvSpPr>
        <p:spPr>
          <a:xfrm>
            <a:off x="5990249" y="4525127"/>
            <a:ext cx="2874513" cy="1709140"/>
          </a:xfrm>
          <a:prstGeom prst="flowChartProcess">
            <a:avLst/>
          </a:prstGeom>
          <a:solidFill>
            <a:srgbClr val="86BC25">
              <a:alpha val="29020"/>
            </a:srgbClr>
          </a:solidFill>
          <a:ln w="381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tIns="67056" rtlCol="0" anchor="ctr"/>
          <a:lstStyle/>
          <a:p>
            <a:pPr algn="ctr" defTabSz="1341150">
              <a:defRPr/>
            </a:pPr>
            <a:r>
              <a:rPr lang="en-US" sz="2640" kern="0" dirty="0">
                <a:solidFill>
                  <a:prstClr val="black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Complete AFT Evaluation 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7E5285FA-A02D-4997-8480-5AEFE0E760B4}"/>
              </a:ext>
            </a:extLst>
          </p:cNvPr>
          <p:cNvSpPr/>
          <p:nvPr/>
        </p:nvSpPr>
        <p:spPr>
          <a:xfrm>
            <a:off x="9387773" y="4535823"/>
            <a:ext cx="2173572" cy="1709140"/>
          </a:xfrm>
          <a:prstGeom prst="flowChartProcess">
            <a:avLst/>
          </a:prstGeom>
          <a:solidFill>
            <a:srgbClr val="86BC25">
              <a:alpha val="29020"/>
            </a:srgbClr>
          </a:solidFill>
          <a:ln w="381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tIns="67056" rtlCol="0" anchor="ctr"/>
          <a:lstStyle/>
          <a:p>
            <a:pPr algn="ctr" defTabSz="1341150">
              <a:defRPr/>
            </a:pPr>
            <a:r>
              <a:rPr lang="en-US" sz="2640" kern="0" dirty="0">
                <a:solidFill>
                  <a:prstClr val="black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Abbreviated Farm Assessment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5185E33B-3359-4C1C-B60B-81818781FD9B}"/>
              </a:ext>
            </a:extLst>
          </p:cNvPr>
          <p:cNvSpPr/>
          <p:nvPr/>
        </p:nvSpPr>
        <p:spPr>
          <a:xfrm>
            <a:off x="12059748" y="4525122"/>
            <a:ext cx="2351502" cy="1709140"/>
          </a:xfrm>
          <a:prstGeom prst="flowChartProcess">
            <a:avLst/>
          </a:prstGeom>
          <a:solidFill>
            <a:srgbClr val="86BC25">
              <a:alpha val="29020"/>
            </a:srgbClr>
          </a:solidFill>
          <a:ln w="381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tIns="67056" rtlCol="0" anchor="ctr"/>
          <a:lstStyle/>
          <a:p>
            <a:pPr algn="ctr" defTabSz="1341150">
              <a:defRPr/>
            </a:pPr>
            <a:r>
              <a:rPr lang="en-US" sz="2640" kern="0" dirty="0">
                <a:solidFill>
                  <a:prstClr val="black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Abbreviated Credit Presentation</a:t>
            </a: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F267F390-7F4F-4379-AD07-1409BBF4A041}"/>
              </a:ext>
            </a:extLst>
          </p:cNvPr>
          <p:cNvSpPr/>
          <p:nvPr/>
        </p:nvSpPr>
        <p:spPr>
          <a:xfrm>
            <a:off x="14909653" y="4525122"/>
            <a:ext cx="2031238" cy="1709140"/>
          </a:xfrm>
          <a:prstGeom prst="flowChartProcess">
            <a:avLst/>
          </a:prstGeom>
          <a:noFill/>
          <a:ln w="38100" cap="flat" cmpd="sng" algn="ctr">
            <a:solidFill>
              <a:srgbClr val="046C38"/>
            </a:solidFill>
            <a:prstDash val="sysDash"/>
          </a:ln>
          <a:effectLst/>
        </p:spPr>
        <p:txBody>
          <a:bodyPr tIns="67056" rtlCol="0" anchor="ctr"/>
          <a:lstStyle/>
          <a:p>
            <a:pPr algn="ctr" defTabSz="1341150">
              <a:defRPr/>
            </a:pPr>
            <a:r>
              <a:rPr lang="en-US" sz="2640" kern="0" dirty="0">
                <a:solidFill>
                  <a:prstClr val="black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Loan Approval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D09B7CB-6A21-4385-9ECD-9349E766EB53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5491848" y="5379694"/>
            <a:ext cx="498400" cy="3"/>
          </a:xfrm>
          <a:prstGeom prst="line">
            <a:avLst/>
          </a:prstGeom>
          <a:noFill/>
          <a:ln w="57150" cap="flat" cmpd="sng" algn="ctr">
            <a:solidFill>
              <a:srgbClr val="53565A"/>
            </a:solidFill>
            <a:prstDash val="solid"/>
            <a:tailEnd type="triangle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ED15DB-6DAD-476C-A917-2CD77E664170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8864761" y="5379698"/>
            <a:ext cx="523012" cy="10696"/>
          </a:xfrm>
          <a:prstGeom prst="line">
            <a:avLst/>
          </a:prstGeom>
          <a:noFill/>
          <a:ln w="57150" cap="flat" cmpd="sng" algn="ctr">
            <a:solidFill>
              <a:srgbClr val="53565A"/>
            </a:solidFill>
            <a:prstDash val="solid"/>
            <a:tailEnd type="triangle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9618F0E-0FD9-436F-A229-E1E166029FE8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 flipV="1">
            <a:off x="11561345" y="5379692"/>
            <a:ext cx="498403" cy="10701"/>
          </a:xfrm>
          <a:prstGeom prst="line">
            <a:avLst/>
          </a:prstGeom>
          <a:noFill/>
          <a:ln w="57150" cap="flat" cmpd="sng" algn="ctr">
            <a:solidFill>
              <a:srgbClr val="53565A"/>
            </a:solidFill>
            <a:prstDash val="solid"/>
            <a:tailEnd type="triangle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80F3195-5F1B-4DA5-9993-10689C0A63BE}"/>
              </a:ext>
            </a:extLst>
          </p:cNvPr>
          <p:cNvCxnSpPr>
            <a:cxnSpLocks/>
            <a:stCxn id="28" idx="3"/>
            <a:endCxn id="30" idx="1"/>
          </p:cNvCxnSpPr>
          <p:nvPr/>
        </p:nvCxnSpPr>
        <p:spPr>
          <a:xfrm>
            <a:off x="14411249" y="5379692"/>
            <a:ext cx="498403" cy="0"/>
          </a:xfrm>
          <a:prstGeom prst="line">
            <a:avLst/>
          </a:prstGeom>
          <a:noFill/>
          <a:ln w="57150" cap="flat" cmpd="sng" algn="ctr">
            <a:solidFill>
              <a:srgbClr val="53565A"/>
            </a:solidFill>
            <a:prstDash val="solid"/>
            <a:tailEnd type="triangle"/>
          </a:ln>
          <a:effectLst/>
        </p:spPr>
      </p:cxn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2F4E863A-1861-4430-BC58-E21EC09ECA59}"/>
              </a:ext>
            </a:extLst>
          </p:cNvPr>
          <p:cNvSpPr/>
          <p:nvPr/>
        </p:nvSpPr>
        <p:spPr>
          <a:xfrm>
            <a:off x="9394769" y="7489160"/>
            <a:ext cx="2173572" cy="1600651"/>
          </a:xfrm>
          <a:prstGeom prst="flowChartProcess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tIns="67056" rtlCol="0" anchor="ctr"/>
          <a:lstStyle/>
          <a:p>
            <a:pPr algn="ctr" defTabSz="1341150">
              <a:defRPr/>
            </a:pPr>
            <a:r>
              <a:rPr lang="en-US" sz="2640" kern="0" dirty="0">
                <a:solidFill>
                  <a:prstClr val="black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Farm Assessment</a:t>
            </a:r>
          </a:p>
        </p:txBody>
      </p: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86BD5E9C-1728-4BD3-95FC-42A6D741D8DB}"/>
              </a:ext>
            </a:extLst>
          </p:cNvPr>
          <p:cNvSpPr/>
          <p:nvPr/>
        </p:nvSpPr>
        <p:spPr>
          <a:xfrm>
            <a:off x="12066744" y="7478459"/>
            <a:ext cx="2351502" cy="1600651"/>
          </a:xfrm>
          <a:prstGeom prst="flowChartProcess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tIns="67056" rtlCol="0" anchor="ctr"/>
          <a:lstStyle/>
          <a:p>
            <a:pPr algn="ctr" defTabSz="1341150">
              <a:defRPr/>
            </a:pPr>
            <a:r>
              <a:rPr lang="en-US" sz="2640" kern="0" dirty="0">
                <a:solidFill>
                  <a:prstClr val="black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Credit Presentation</a:t>
            </a:r>
          </a:p>
        </p:txBody>
      </p:sp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D8795AFD-34FE-4A9F-92A1-DEEAF41E8EF9}"/>
              </a:ext>
            </a:extLst>
          </p:cNvPr>
          <p:cNvSpPr/>
          <p:nvPr/>
        </p:nvSpPr>
        <p:spPr>
          <a:xfrm>
            <a:off x="14909653" y="7478458"/>
            <a:ext cx="2031238" cy="1600651"/>
          </a:xfrm>
          <a:prstGeom prst="flowChartProcess">
            <a:avLst/>
          </a:prstGeom>
          <a:noFill/>
          <a:ln w="38100" cap="flat" cmpd="sng" algn="ctr">
            <a:solidFill>
              <a:srgbClr val="046C38"/>
            </a:solidFill>
            <a:prstDash val="sysDash"/>
          </a:ln>
          <a:effectLst/>
        </p:spPr>
        <p:txBody>
          <a:bodyPr tIns="67056" rtlCol="0" anchor="ctr"/>
          <a:lstStyle/>
          <a:p>
            <a:pPr algn="ctr" defTabSz="1341150">
              <a:defRPr/>
            </a:pPr>
            <a:r>
              <a:rPr lang="en-US" sz="2640" kern="0" dirty="0">
                <a:solidFill>
                  <a:prstClr val="black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Loan Approval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58D6555-EFB9-4E6D-84AE-0E794F279201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 flipV="1">
            <a:off x="11568341" y="8278785"/>
            <a:ext cx="498403" cy="10701"/>
          </a:xfrm>
          <a:prstGeom prst="line">
            <a:avLst/>
          </a:prstGeom>
          <a:noFill/>
          <a:ln w="57150" cap="flat" cmpd="sng" algn="ctr">
            <a:solidFill>
              <a:srgbClr val="53565A"/>
            </a:solidFill>
            <a:prstDash val="solid"/>
            <a:tailEnd type="triangle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BE0655A-EE7B-43EC-9C1F-B623D85D50B4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 flipV="1">
            <a:off x="14418245" y="8278784"/>
            <a:ext cx="491407" cy="1"/>
          </a:xfrm>
          <a:prstGeom prst="line">
            <a:avLst/>
          </a:prstGeom>
          <a:noFill/>
          <a:ln w="57150" cap="flat" cmpd="sng" algn="ctr">
            <a:solidFill>
              <a:srgbClr val="53565A"/>
            </a:solidFill>
            <a:prstDash val="solid"/>
            <a:tailEnd type="triangle"/>
          </a:ln>
          <a:effectLst/>
        </p:spPr>
      </p:cxn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03115F4F-7340-4662-8731-D5F47C9C0B6F}"/>
              </a:ext>
            </a:extLst>
          </p:cNvPr>
          <p:cNvSpPr/>
          <p:nvPr/>
        </p:nvSpPr>
        <p:spPr>
          <a:xfrm>
            <a:off x="3017116" y="7489160"/>
            <a:ext cx="2874513" cy="1600651"/>
          </a:xfrm>
          <a:prstGeom prst="flowChartProcess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tIns="67056" rtlCol="0" anchor="ctr"/>
          <a:lstStyle/>
          <a:p>
            <a:pPr algn="ctr" defTabSz="1341150">
              <a:defRPr/>
            </a:pPr>
            <a:r>
              <a:rPr lang="en-US" sz="2640" kern="0" dirty="0">
                <a:solidFill>
                  <a:prstClr val="black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Enter actual and projected financials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840959B-A309-46C5-931C-679F1E2566E0}"/>
              </a:ext>
            </a:extLst>
          </p:cNvPr>
          <p:cNvCxnSpPr>
            <a:cxnSpLocks/>
            <a:stCxn id="43" idx="3"/>
            <a:endCxn id="38" idx="1"/>
          </p:cNvCxnSpPr>
          <p:nvPr/>
        </p:nvCxnSpPr>
        <p:spPr>
          <a:xfrm>
            <a:off x="5891628" y="8289486"/>
            <a:ext cx="3503141" cy="0"/>
          </a:xfrm>
          <a:prstGeom prst="line">
            <a:avLst/>
          </a:prstGeom>
          <a:noFill/>
          <a:ln w="57150" cap="flat" cmpd="sng" algn="ctr">
            <a:solidFill>
              <a:srgbClr val="53565A"/>
            </a:solidFill>
            <a:prstDash val="solid"/>
            <a:tailEnd type="triangle"/>
          </a:ln>
          <a:effectLst/>
        </p:spPr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02E2A219-FE0F-4C0C-A865-403181FAA7EF}"/>
              </a:ext>
            </a:extLst>
          </p:cNvPr>
          <p:cNvCxnSpPr>
            <a:cxnSpLocks/>
            <a:stCxn id="26" idx="2"/>
            <a:endCxn id="43" idx="0"/>
          </p:cNvCxnSpPr>
          <p:nvPr/>
        </p:nvCxnSpPr>
        <p:spPr>
          <a:xfrm rot="5400000">
            <a:off x="5313494" y="5375146"/>
            <a:ext cx="1254893" cy="2973133"/>
          </a:xfrm>
          <a:prstGeom prst="bentConnector3">
            <a:avLst/>
          </a:prstGeom>
          <a:noFill/>
          <a:ln w="57150" cap="flat" cmpd="sng" algn="ctr">
            <a:solidFill>
              <a:srgbClr val="53565A"/>
            </a:solidFill>
            <a:prstDash val="solid"/>
            <a:tailEnd type="triangle"/>
          </a:ln>
          <a:effectLst/>
        </p:spPr>
      </p:cxn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6A100136-49AF-44BF-A298-03C7F1EEEF17}"/>
              </a:ext>
            </a:extLst>
          </p:cNvPr>
          <p:cNvSpPr/>
          <p:nvPr/>
        </p:nvSpPr>
        <p:spPr>
          <a:xfrm>
            <a:off x="9565702" y="3793764"/>
            <a:ext cx="7869286" cy="507263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40" b="1" dirty="0">
                <a:solidFill>
                  <a:schemeClr val="accent1"/>
                </a:solidFill>
              </a:rPr>
              <a:t>Application Fast Track </a:t>
            </a: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D3755E22-50CF-4107-9283-246803318A8F}"/>
              </a:ext>
            </a:extLst>
          </p:cNvPr>
          <p:cNvSpPr/>
          <p:nvPr/>
        </p:nvSpPr>
        <p:spPr>
          <a:xfrm>
            <a:off x="9565702" y="6749259"/>
            <a:ext cx="7869286" cy="507263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40" b="1" dirty="0">
                <a:solidFill>
                  <a:schemeClr val="accent1"/>
                </a:solidFill>
              </a:rPr>
              <a:t>Traditional Underwriting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F6D0D-632B-D962-72BB-C46E3F28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A288-4043-4803-B7CC-A3F66FB97A2D}" type="slidenum">
              <a:rPr lang="en-US" smtClean="0"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140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CF457A48-BB95-4B5B-A367-C023BBBE5B68}"/>
              </a:ext>
            </a:extLst>
          </p:cNvPr>
          <p:cNvSpPr/>
          <p:nvPr/>
        </p:nvSpPr>
        <p:spPr>
          <a:xfrm rot="5400000">
            <a:off x="5838647" y="-5070857"/>
            <a:ext cx="970216" cy="12647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4" name="Right Triangle 133">
            <a:extLst>
              <a:ext uri="{FF2B5EF4-FFF2-40B4-BE49-F238E27FC236}">
                <a16:creationId xmlns:a16="http://schemas.microsoft.com/office/drawing/2014/main" id="{AFA2576F-B6FB-48B1-A016-652DA07A771E}"/>
              </a:ext>
            </a:extLst>
          </p:cNvPr>
          <p:cNvSpPr/>
          <p:nvPr/>
        </p:nvSpPr>
        <p:spPr>
          <a:xfrm rot="5400000">
            <a:off x="12913576" y="495811"/>
            <a:ext cx="1151715" cy="105054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636F001-DABF-4136-9809-1C0B3316C548}"/>
              </a:ext>
            </a:extLst>
          </p:cNvPr>
          <p:cNvSpPr/>
          <p:nvPr/>
        </p:nvSpPr>
        <p:spPr>
          <a:xfrm>
            <a:off x="1" y="449313"/>
            <a:ext cx="12964160" cy="11476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292D386-2241-4BD4-B804-1F5E5133907B}"/>
              </a:ext>
            </a:extLst>
          </p:cNvPr>
          <p:cNvSpPr txBox="1"/>
          <p:nvPr/>
        </p:nvSpPr>
        <p:spPr>
          <a:xfrm>
            <a:off x="487477" y="646252"/>
            <a:ext cx="11672553" cy="72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7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 Customer Experience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4CF63A-454E-464A-B38E-F9DA068964D9}"/>
              </a:ext>
            </a:extLst>
          </p:cNvPr>
          <p:cNvSpPr txBox="1"/>
          <p:nvPr/>
        </p:nvSpPr>
        <p:spPr>
          <a:xfrm>
            <a:off x="487476" y="2056479"/>
            <a:ext cx="16332404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/>
              <a:t>Under the Application Fast Track process, we anticipate that customers will experience expedited processing times while still collaborating closely with the loan official.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AD075FB-1867-4081-9AE4-70FF54678983}"/>
              </a:ext>
            </a:extLst>
          </p:cNvPr>
          <p:cNvSpPr/>
          <p:nvPr/>
        </p:nvSpPr>
        <p:spPr>
          <a:xfrm>
            <a:off x="487476" y="3396615"/>
            <a:ext cx="2743623" cy="274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818EDED-0012-4B1B-869E-89835064A7DB}"/>
              </a:ext>
            </a:extLst>
          </p:cNvPr>
          <p:cNvCxnSpPr>
            <a:cxnSpLocks/>
          </p:cNvCxnSpPr>
          <p:nvPr/>
        </p:nvCxnSpPr>
        <p:spPr>
          <a:xfrm>
            <a:off x="3231099" y="4060613"/>
            <a:ext cx="129942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6659EDD-34E0-4051-BB7B-E27A607AC0EF}"/>
              </a:ext>
            </a:extLst>
          </p:cNvPr>
          <p:cNvSpPr txBox="1"/>
          <p:nvPr/>
        </p:nvSpPr>
        <p:spPr>
          <a:xfrm>
            <a:off x="3413358" y="4518007"/>
            <a:ext cx="3168849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/>
              <a:t>Applicants</a:t>
            </a:r>
            <a:r>
              <a:rPr lang="en-US" sz="2933" b="1" dirty="0"/>
              <a:t> submit the same information </a:t>
            </a:r>
            <a:r>
              <a:rPr lang="en-US" sz="2933" dirty="0"/>
              <a:t>as part of their application.</a:t>
            </a:r>
            <a:endParaRPr lang="en-US" sz="2347" i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2142670-E55B-4615-8999-11F600907318}"/>
              </a:ext>
            </a:extLst>
          </p:cNvPr>
          <p:cNvSpPr/>
          <p:nvPr/>
        </p:nvSpPr>
        <p:spPr>
          <a:xfrm>
            <a:off x="4796613" y="3858418"/>
            <a:ext cx="402336" cy="404394"/>
          </a:xfrm>
          <a:prstGeom prst="ellipse">
            <a:avLst/>
          </a:prstGeom>
          <a:solidFill>
            <a:schemeClr val="bg1"/>
          </a:solidFill>
          <a:ln w="38100"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7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A7FB1F8-0981-4AAE-8CC7-3B855C553527}"/>
              </a:ext>
            </a:extLst>
          </p:cNvPr>
          <p:cNvSpPr/>
          <p:nvPr/>
        </p:nvSpPr>
        <p:spPr>
          <a:xfrm>
            <a:off x="4846905" y="3908966"/>
            <a:ext cx="301752" cy="3032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7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0545DC-365A-4364-9E69-96056CD9B85F}"/>
              </a:ext>
            </a:extLst>
          </p:cNvPr>
          <p:cNvSpPr txBox="1"/>
          <p:nvPr/>
        </p:nvSpPr>
        <p:spPr>
          <a:xfrm>
            <a:off x="6856468" y="4518007"/>
            <a:ext cx="3168849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/>
              <a:t>Applicants may be required to </a:t>
            </a:r>
            <a:r>
              <a:rPr lang="en-US" sz="2933" b="1" dirty="0"/>
              <a:t>provide less information </a:t>
            </a:r>
            <a:r>
              <a:rPr lang="en-US" sz="2933" dirty="0"/>
              <a:t>to the loan officer to validate financials.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A829A31-2AAF-4036-B889-12D2DCACE230}"/>
              </a:ext>
            </a:extLst>
          </p:cNvPr>
          <p:cNvSpPr/>
          <p:nvPr/>
        </p:nvSpPr>
        <p:spPr>
          <a:xfrm>
            <a:off x="8239723" y="3858418"/>
            <a:ext cx="402336" cy="404394"/>
          </a:xfrm>
          <a:prstGeom prst="ellipse">
            <a:avLst/>
          </a:prstGeom>
          <a:solidFill>
            <a:schemeClr val="bg1"/>
          </a:solidFill>
          <a:ln w="38100"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7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DB84A5F-3800-4F38-B155-C4B20F53AD05}"/>
              </a:ext>
            </a:extLst>
          </p:cNvPr>
          <p:cNvSpPr/>
          <p:nvPr/>
        </p:nvSpPr>
        <p:spPr>
          <a:xfrm>
            <a:off x="8290015" y="3908966"/>
            <a:ext cx="301752" cy="3032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7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F266FA-361D-49BA-944D-FD9E64971C97}"/>
              </a:ext>
            </a:extLst>
          </p:cNvPr>
          <p:cNvSpPr txBox="1"/>
          <p:nvPr/>
        </p:nvSpPr>
        <p:spPr>
          <a:xfrm>
            <a:off x="10299578" y="4518007"/>
            <a:ext cx="3168849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/>
              <a:t>If successfully fast-tracked and approved, customers receive </a:t>
            </a:r>
            <a:r>
              <a:rPr lang="en-US" sz="2933" b="1" dirty="0"/>
              <a:t>earlier notification</a:t>
            </a:r>
            <a:r>
              <a:rPr lang="en-US" sz="2933" dirty="0"/>
              <a:t>.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FB54363-86FA-4949-8FAB-9D77A62D3AF7}"/>
              </a:ext>
            </a:extLst>
          </p:cNvPr>
          <p:cNvSpPr/>
          <p:nvPr/>
        </p:nvSpPr>
        <p:spPr>
          <a:xfrm>
            <a:off x="11682833" y="3858418"/>
            <a:ext cx="402336" cy="404394"/>
          </a:xfrm>
          <a:prstGeom prst="ellipse">
            <a:avLst/>
          </a:prstGeom>
          <a:solidFill>
            <a:schemeClr val="bg1"/>
          </a:solidFill>
          <a:ln w="38100"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7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1BBDBB1-E99C-45E1-8618-FA3C8459D582}"/>
              </a:ext>
            </a:extLst>
          </p:cNvPr>
          <p:cNvSpPr/>
          <p:nvPr/>
        </p:nvSpPr>
        <p:spPr>
          <a:xfrm>
            <a:off x="11733125" y="3908966"/>
            <a:ext cx="301752" cy="3032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7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A94092-275F-440C-BA1B-1DB2869C59AE}"/>
              </a:ext>
            </a:extLst>
          </p:cNvPr>
          <p:cNvSpPr txBox="1"/>
          <p:nvPr/>
        </p:nvSpPr>
        <p:spPr>
          <a:xfrm>
            <a:off x="13742690" y="4518007"/>
            <a:ext cx="3168849" cy="280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/>
              <a:t>Customers are informed of and can </a:t>
            </a:r>
            <a:r>
              <a:rPr lang="en-US" sz="2933" b="1" dirty="0"/>
              <a:t>opt-out of their Fast Track decision</a:t>
            </a:r>
            <a:r>
              <a:rPr lang="en-US" sz="2933" dirty="0"/>
              <a:t> for any reason. 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B4A1E3-38F1-4F52-8789-0BB4DC990B0B}"/>
              </a:ext>
            </a:extLst>
          </p:cNvPr>
          <p:cNvSpPr/>
          <p:nvPr/>
        </p:nvSpPr>
        <p:spPr>
          <a:xfrm>
            <a:off x="15125945" y="3858418"/>
            <a:ext cx="402336" cy="404394"/>
          </a:xfrm>
          <a:prstGeom prst="ellipse">
            <a:avLst/>
          </a:prstGeom>
          <a:solidFill>
            <a:schemeClr val="bg1"/>
          </a:solidFill>
          <a:ln w="38100"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7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A6C9685-C735-4029-A081-E711F6F0B590}"/>
              </a:ext>
            </a:extLst>
          </p:cNvPr>
          <p:cNvSpPr/>
          <p:nvPr/>
        </p:nvSpPr>
        <p:spPr>
          <a:xfrm>
            <a:off x="15176237" y="3908966"/>
            <a:ext cx="301752" cy="3032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7" dirty="0"/>
          </a:p>
        </p:txBody>
      </p:sp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C088CF43-4D4E-428C-BE59-7083E51983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2140" r="18354" b="24429"/>
          <a:stretch/>
        </p:blipFill>
        <p:spPr>
          <a:xfrm>
            <a:off x="667348" y="3561419"/>
            <a:ext cx="2414016" cy="2414016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D7F7917A-B54F-424B-A99E-414A96D8C4E8}"/>
              </a:ext>
            </a:extLst>
          </p:cNvPr>
          <p:cNvGrpSpPr/>
          <p:nvPr/>
        </p:nvGrpSpPr>
        <p:grpSpPr>
          <a:xfrm>
            <a:off x="3413357" y="8009472"/>
            <a:ext cx="12044581" cy="1338841"/>
            <a:chOff x="354414" y="5136959"/>
            <a:chExt cx="8212214" cy="91284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C4F5C77-4035-4EBF-B234-1236D053D9E5}"/>
                </a:ext>
              </a:extLst>
            </p:cNvPr>
            <p:cNvSpPr/>
            <p:nvPr/>
          </p:nvSpPr>
          <p:spPr>
            <a:xfrm>
              <a:off x="354414" y="5136959"/>
              <a:ext cx="8212214" cy="912846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41120" rtlCol="0" anchor="ctr"/>
            <a:lstStyle/>
            <a:p>
              <a:r>
                <a:rPr lang="en-US" sz="2933" b="1" i="1" dirty="0">
                  <a:solidFill>
                    <a:schemeClr val="bg1"/>
                  </a:solidFill>
                </a:rPr>
                <a:t>For customers that are fast-tracked, processing times are estimated to improve by at least 1 week per applicant. </a:t>
              </a:r>
            </a:p>
          </p:txBody>
        </p:sp>
        <p:pic>
          <p:nvPicPr>
            <p:cNvPr id="65" name="Graphic 64" descr="Clock with solid fill">
              <a:extLst>
                <a:ext uri="{FF2B5EF4-FFF2-40B4-BE49-F238E27FC236}">
                  <a16:creationId xmlns:a16="http://schemas.microsoft.com/office/drawing/2014/main" id="{FF88537D-744E-41C9-8296-ADA4F8B5F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4336" y="5246013"/>
              <a:ext cx="694737" cy="694737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C71E15-A37F-D7FF-FAAD-E396CEA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A288-4043-4803-B7CC-A3F66FB97A2D}" type="slidenum">
              <a:rPr lang="en-US" smtClean="0"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522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>
            <a:extLst>
              <a:ext uri="{FF2B5EF4-FFF2-40B4-BE49-F238E27FC236}">
                <a16:creationId xmlns:a16="http://schemas.microsoft.com/office/drawing/2014/main" id="{C592698A-39F3-48A6-ABFC-76AB111CB50E}"/>
              </a:ext>
            </a:extLst>
          </p:cNvPr>
          <p:cNvSpPr/>
          <p:nvPr/>
        </p:nvSpPr>
        <p:spPr>
          <a:xfrm>
            <a:off x="464620" y="934262"/>
            <a:ext cx="16952360" cy="848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53" dirty="0">
                <a:solidFill>
                  <a:schemeClr val="tx1"/>
                </a:solidFill>
              </a:rPr>
              <a:t>Loan officials will be able to process fast-tracked applications more quickly by bypassing the entry and analysis of actual and projected cashflow information. This results in </a:t>
            </a:r>
            <a:r>
              <a:rPr lang="en-US" sz="2053" b="1" dirty="0">
                <a:solidFill>
                  <a:schemeClr val="tx1"/>
                </a:solidFill>
              </a:rPr>
              <a:t>time savings for all applicants </a:t>
            </a:r>
            <a:r>
              <a:rPr lang="en-US" sz="2053" dirty="0">
                <a:solidFill>
                  <a:schemeClr val="tx1"/>
                </a:solidFill>
              </a:rPr>
              <a:t>through fast-tracking or overall efficiency gains.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733037-88E6-446D-8420-28BE852AD306}"/>
              </a:ext>
            </a:extLst>
          </p:cNvPr>
          <p:cNvSpPr/>
          <p:nvPr/>
        </p:nvSpPr>
        <p:spPr>
          <a:xfrm>
            <a:off x="0" y="0"/>
            <a:ext cx="17881600" cy="670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47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 Loan Programs </a:t>
            </a:r>
            <a:r>
              <a:rPr lang="en-US" sz="2347" dirty="0"/>
              <a:t>| </a:t>
            </a:r>
            <a:r>
              <a:rPr lang="en-US" sz="2347" b="1" dirty="0"/>
              <a:t>Application</a:t>
            </a:r>
            <a:r>
              <a:rPr lang="en-US" sz="2347" dirty="0"/>
              <a:t> </a:t>
            </a:r>
            <a:r>
              <a:rPr lang="en-US" sz="2347" b="1" dirty="0"/>
              <a:t>Fast Track Loan Underwriting Initiative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8741D-9E94-429C-904E-85E223646C60}"/>
              </a:ext>
            </a:extLst>
          </p:cNvPr>
          <p:cNvSpPr/>
          <p:nvPr/>
        </p:nvSpPr>
        <p:spPr>
          <a:xfrm>
            <a:off x="0" y="9698415"/>
            <a:ext cx="17881600" cy="359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rtlCol="0" anchor="ctr"/>
          <a:lstStyle/>
          <a:p>
            <a:pPr algn="r"/>
            <a:r>
              <a:rPr lang="en-US" sz="2053" dirty="0"/>
              <a:t>June 2023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2A08BBF5-5AC3-4331-B89C-0A538DC3EFCE}"/>
              </a:ext>
            </a:extLst>
          </p:cNvPr>
          <p:cNvSpPr/>
          <p:nvPr/>
        </p:nvSpPr>
        <p:spPr>
          <a:xfrm>
            <a:off x="8570194" y="1963246"/>
            <a:ext cx="5650787" cy="15602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8321F215-4155-4C38-B8E8-4BF0CFC258FE}"/>
              </a:ext>
            </a:extLst>
          </p:cNvPr>
          <p:cNvSpPr/>
          <p:nvPr/>
        </p:nvSpPr>
        <p:spPr>
          <a:xfrm>
            <a:off x="8663914" y="2056965"/>
            <a:ext cx="5463344" cy="13728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1C2CC904-A217-4654-A9D6-D479F09AB33E}"/>
              </a:ext>
            </a:extLst>
          </p:cNvPr>
          <p:cNvSpPr/>
          <p:nvPr/>
        </p:nvSpPr>
        <p:spPr>
          <a:xfrm>
            <a:off x="8570193" y="1963244"/>
            <a:ext cx="1560263" cy="15602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A6548969-0D8C-4F11-83DA-D23AA31E6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2770" r="3099" b="2020"/>
          <a:stretch/>
        </p:blipFill>
        <p:spPr>
          <a:xfrm>
            <a:off x="8663914" y="2056965"/>
            <a:ext cx="1372821" cy="1372821"/>
          </a:xfrm>
          <a:prstGeom prst="ellipse">
            <a:avLst/>
          </a:prstGeom>
          <a:ln>
            <a:noFill/>
          </a:ln>
        </p:spPr>
      </p:pic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96B64C0-3EAB-480C-8D65-4FA949C886C0}"/>
              </a:ext>
            </a:extLst>
          </p:cNvPr>
          <p:cNvCxnSpPr>
            <a:cxnSpLocks/>
            <a:stCxn id="139" idx="0"/>
            <a:endCxn id="131" idx="4"/>
          </p:cNvCxnSpPr>
          <p:nvPr/>
        </p:nvCxnSpPr>
        <p:spPr>
          <a:xfrm flipV="1">
            <a:off x="9350324" y="3523508"/>
            <a:ext cx="0" cy="318064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EC43D30A-0DFE-42D0-8A08-E48BC59B2D7B}"/>
              </a:ext>
            </a:extLst>
          </p:cNvPr>
          <p:cNvSpPr/>
          <p:nvPr/>
        </p:nvSpPr>
        <p:spPr>
          <a:xfrm>
            <a:off x="9216212" y="3890377"/>
            <a:ext cx="268224" cy="2682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53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0BA9926-7429-4A68-BEFC-C2DFF6FC8345}"/>
              </a:ext>
            </a:extLst>
          </p:cNvPr>
          <p:cNvSpPr txBox="1"/>
          <p:nvPr/>
        </p:nvSpPr>
        <p:spPr>
          <a:xfrm>
            <a:off x="9810945" y="3622285"/>
            <a:ext cx="616915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dirty="0"/>
              <a:t>Loan official spends </a:t>
            </a:r>
            <a:r>
              <a:rPr lang="en-US" sz="1760" b="1" dirty="0"/>
              <a:t>less time entering and validating cash flow budgets</a:t>
            </a:r>
            <a:r>
              <a:rPr lang="en-US" sz="1760" dirty="0"/>
              <a:t>, expediting actual and projected budget analysis.</a:t>
            </a:r>
            <a:endParaRPr lang="en-US" sz="1540" i="1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CC442DE-E55D-4CAA-8BF6-4B72C289F7A4}"/>
              </a:ext>
            </a:extLst>
          </p:cNvPr>
          <p:cNvSpPr/>
          <p:nvPr/>
        </p:nvSpPr>
        <p:spPr>
          <a:xfrm>
            <a:off x="9216212" y="5594684"/>
            <a:ext cx="268224" cy="2682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53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50FD1-DBC6-4DC3-A57B-726C956EE9FC}"/>
              </a:ext>
            </a:extLst>
          </p:cNvPr>
          <p:cNvSpPr txBox="1"/>
          <p:nvPr/>
        </p:nvSpPr>
        <p:spPr>
          <a:xfrm>
            <a:off x="9758696" y="5338518"/>
            <a:ext cx="436855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dirty="0"/>
              <a:t>If the loan qualifies for Application Fast Track, the loan official completes an </a:t>
            </a:r>
            <a:r>
              <a:rPr lang="en-US" sz="1760" b="1" dirty="0"/>
              <a:t>abbreviated farm assessment and credit presentation. </a:t>
            </a:r>
            <a:endParaRPr lang="en-US" sz="1760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1DCE41FD-B7C3-4B67-ABEC-E10DAF022110}"/>
              </a:ext>
            </a:extLst>
          </p:cNvPr>
          <p:cNvSpPr/>
          <p:nvPr/>
        </p:nvSpPr>
        <p:spPr>
          <a:xfrm>
            <a:off x="9216212" y="6704148"/>
            <a:ext cx="268224" cy="2682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53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4C0D918-327C-4FAA-B74D-AC0B2FC3E4E7}"/>
              </a:ext>
            </a:extLst>
          </p:cNvPr>
          <p:cNvSpPr txBox="1"/>
          <p:nvPr/>
        </p:nvSpPr>
        <p:spPr>
          <a:xfrm>
            <a:off x="9758697" y="6523321"/>
            <a:ext cx="436856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dirty="0"/>
              <a:t>Loan official reduces time spent in </a:t>
            </a:r>
            <a:r>
              <a:rPr lang="en-US" sz="1760" b="1" dirty="0"/>
              <a:t>correspondence with the applicant</a:t>
            </a:r>
            <a:r>
              <a:rPr lang="en-US" sz="1760" dirty="0"/>
              <a:t>, as less documentation is required. </a:t>
            </a:r>
            <a:r>
              <a:rPr lang="en-US" sz="1760" b="1" dirty="0"/>
              <a:t> </a:t>
            </a:r>
            <a:endParaRPr lang="en-US" sz="176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B715AF2-5AAA-4537-AB3B-21EDE88F41FE}"/>
              </a:ext>
            </a:extLst>
          </p:cNvPr>
          <p:cNvSpPr txBox="1"/>
          <p:nvPr/>
        </p:nvSpPr>
        <p:spPr>
          <a:xfrm>
            <a:off x="9758695" y="7457602"/>
            <a:ext cx="657712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dirty="0"/>
              <a:t>Loan official can </a:t>
            </a:r>
            <a:r>
              <a:rPr lang="en-US" sz="1760" b="1" dirty="0"/>
              <a:t>easily transition to traditional underwriting</a:t>
            </a:r>
            <a:r>
              <a:rPr lang="en-US" sz="1760" dirty="0"/>
              <a:t> if the loan does not qualify for Application Fast Track, as all standard information was already collected.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6BF0C20-0FF3-4B09-BA4E-DA4E93FBEEEA}"/>
              </a:ext>
            </a:extLst>
          </p:cNvPr>
          <p:cNvSpPr txBox="1"/>
          <p:nvPr/>
        </p:nvSpPr>
        <p:spPr>
          <a:xfrm>
            <a:off x="10241155" y="2111408"/>
            <a:ext cx="3770370" cy="12207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53" b="1" dirty="0"/>
              <a:t>Loan Official </a:t>
            </a:r>
          </a:p>
          <a:p>
            <a:r>
              <a:rPr lang="en-US" sz="1760" b="1" dirty="0"/>
              <a:t>Potential Time Savings:</a:t>
            </a:r>
          </a:p>
          <a:p>
            <a:r>
              <a:rPr lang="en-US" sz="1760" dirty="0"/>
              <a:t>~11 hours per Application Fast Track application (43% reduction)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41064E5-08AC-4FA0-BAF8-5101D092DE0C}"/>
              </a:ext>
            </a:extLst>
          </p:cNvPr>
          <p:cNvSpPr/>
          <p:nvPr/>
        </p:nvSpPr>
        <p:spPr>
          <a:xfrm>
            <a:off x="464616" y="4007916"/>
            <a:ext cx="7965866" cy="2202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5D04BDB-2F3E-4206-8C50-8A15E49A862C}"/>
              </a:ext>
            </a:extLst>
          </p:cNvPr>
          <p:cNvSpPr/>
          <p:nvPr/>
        </p:nvSpPr>
        <p:spPr>
          <a:xfrm>
            <a:off x="464620" y="1963246"/>
            <a:ext cx="5650787" cy="156026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1257BBFB-41ED-4368-B9D5-B5D6E250379A}"/>
              </a:ext>
            </a:extLst>
          </p:cNvPr>
          <p:cNvSpPr/>
          <p:nvPr/>
        </p:nvSpPr>
        <p:spPr>
          <a:xfrm>
            <a:off x="558340" y="2056965"/>
            <a:ext cx="5463344" cy="13728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E9CC36-6A04-4A73-96F5-5E7A6A9785B9}"/>
              </a:ext>
            </a:extLst>
          </p:cNvPr>
          <p:cNvGrpSpPr/>
          <p:nvPr/>
        </p:nvGrpSpPr>
        <p:grpSpPr>
          <a:xfrm>
            <a:off x="464620" y="1963244"/>
            <a:ext cx="1560263" cy="1560263"/>
            <a:chOff x="692443" y="1816100"/>
            <a:chExt cx="1409984" cy="14099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B00D203-6C25-4D64-870F-1A6B89021863}"/>
                </a:ext>
              </a:extLst>
            </p:cNvPr>
            <p:cNvSpPr/>
            <p:nvPr/>
          </p:nvSpPr>
          <p:spPr>
            <a:xfrm>
              <a:off x="692443" y="1816100"/>
              <a:ext cx="1409984" cy="14099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7E3546C-D716-48ED-AF0A-85F3875E0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1" r="472"/>
            <a:stretch/>
          </p:blipFill>
          <p:spPr>
            <a:xfrm>
              <a:off x="777138" y="1900795"/>
              <a:ext cx="1240595" cy="1240595"/>
            </a:xfrm>
            <a:prstGeom prst="ellipse">
              <a:avLst/>
            </a:prstGeom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E69093-0A4D-4E86-A2CD-F455D030E3FD}"/>
              </a:ext>
            </a:extLst>
          </p:cNvPr>
          <p:cNvSpPr txBox="1"/>
          <p:nvPr/>
        </p:nvSpPr>
        <p:spPr>
          <a:xfrm>
            <a:off x="2075303" y="2111408"/>
            <a:ext cx="3755041" cy="12207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53" b="1" dirty="0"/>
              <a:t>Loan Applicant </a:t>
            </a:r>
          </a:p>
          <a:p>
            <a:r>
              <a:rPr lang="en-US" sz="1760" b="1" dirty="0"/>
              <a:t>Potential Time Savings: </a:t>
            </a:r>
          </a:p>
          <a:p>
            <a:r>
              <a:rPr lang="en-US" sz="1760" dirty="0"/>
              <a:t>~1 week under Application Fast Track (25% reduction)</a:t>
            </a:r>
            <a:endParaRPr lang="en-US" sz="1760" b="1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0548001-170C-434F-8D14-60C070466E62}"/>
              </a:ext>
            </a:extLst>
          </p:cNvPr>
          <p:cNvCxnSpPr>
            <a:cxnSpLocks/>
            <a:stCxn id="82" idx="0"/>
            <a:endCxn id="6" idx="4"/>
          </p:cNvCxnSpPr>
          <p:nvPr/>
        </p:nvCxnSpPr>
        <p:spPr>
          <a:xfrm flipV="1">
            <a:off x="1244751" y="3523507"/>
            <a:ext cx="0" cy="40245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2061BBA8-0513-486C-A801-D9ADEF65F48A}"/>
              </a:ext>
            </a:extLst>
          </p:cNvPr>
          <p:cNvSpPr/>
          <p:nvPr/>
        </p:nvSpPr>
        <p:spPr>
          <a:xfrm>
            <a:off x="1110639" y="4577530"/>
            <a:ext cx="268224" cy="268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53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67EB8B3-D4A1-4697-9114-74904801F291}"/>
              </a:ext>
            </a:extLst>
          </p:cNvPr>
          <p:cNvSpPr txBox="1"/>
          <p:nvPr/>
        </p:nvSpPr>
        <p:spPr>
          <a:xfrm>
            <a:off x="1653121" y="4306297"/>
            <a:ext cx="616915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dirty="0"/>
              <a:t>Applicants</a:t>
            </a:r>
            <a:r>
              <a:rPr lang="en-US" sz="1760" b="1" dirty="0"/>
              <a:t> submit standard application materials</a:t>
            </a:r>
            <a:r>
              <a:rPr lang="en-US" sz="1760" dirty="0"/>
              <a:t>, keeping the process consistent with traditional underwriting. </a:t>
            </a:r>
            <a:endParaRPr lang="en-US" sz="1540" i="1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4DC020F-EEF6-44FF-81F2-A67B73237B32}"/>
              </a:ext>
            </a:extLst>
          </p:cNvPr>
          <p:cNvSpPr/>
          <p:nvPr/>
        </p:nvSpPr>
        <p:spPr>
          <a:xfrm>
            <a:off x="1110639" y="5549478"/>
            <a:ext cx="268224" cy="268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53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510043-CDBC-42A2-9899-D6066801B1B1}"/>
              </a:ext>
            </a:extLst>
          </p:cNvPr>
          <p:cNvSpPr txBox="1"/>
          <p:nvPr/>
        </p:nvSpPr>
        <p:spPr>
          <a:xfrm>
            <a:off x="1653121" y="5398794"/>
            <a:ext cx="616915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dirty="0"/>
              <a:t>Fast-tracked applicants will </a:t>
            </a:r>
            <a:r>
              <a:rPr lang="en-US" sz="1760" b="1" dirty="0"/>
              <a:t>not be required to validate cash flow data</a:t>
            </a:r>
            <a:r>
              <a:rPr lang="en-US" sz="1760" dirty="0"/>
              <a:t>, which could result in time savings.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EC9EB16-3690-4BB8-955F-FA4DCD1A7423}"/>
              </a:ext>
            </a:extLst>
          </p:cNvPr>
          <p:cNvSpPr txBox="1"/>
          <p:nvPr/>
        </p:nvSpPr>
        <p:spPr>
          <a:xfrm>
            <a:off x="1653121" y="6372636"/>
            <a:ext cx="616915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dirty="0"/>
              <a:t>If successfully fast-tracked and approved, customers receive </a:t>
            </a:r>
            <a:r>
              <a:rPr lang="en-US" sz="1760" b="1" dirty="0"/>
              <a:t>earlier notification</a:t>
            </a:r>
            <a:r>
              <a:rPr lang="en-US" sz="1760" dirty="0"/>
              <a:t>. 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E0DFAFD-863B-4B29-8F9A-F5A09D1326D3}"/>
              </a:ext>
            </a:extLst>
          </p:cNvPr>
          <p:cNvSpPr/>
          <p:nvPr/>
        </p:nvSpPr>
        <p:spPr>
          <a:xfrm>
            <a:off x="1110639" y="7548014"/>
            <a:ext cx="268224" cy="268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53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08B2257-B244-466E-A84F-3DC4F41E1BC5}"/>
              </a:ext>
            </a:extLst>
          </p:cNvPr>
          <p:cNvSpPr txBox="1"/>
          <p:nvPr/>
        </p:nvSpPr>
        <p:spPr>
          <a:xfrm>
            <a:off x="1653121" y="7367191"/>
            <a:ext cx="616915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dirty="0"/>
              <a:t>Customers are informed of their Application Fast Track decision and can </a:t>
            </a:r>
            <a:r>
              <a:rPr lang="en-US" sz="1760" b="1" dirty="0"/>
              <a:t>opt-out of the process </a:t>
            </a:r>
            <a:r>
              <a:rPr lang="en-US" sz="1760" dirty="0"/>
              <a:t>for any reason </a:t>
            </a:r>
            <a:r>
              <a:rPr lang="en-US" sz="1760" i="1" dirty="0"/>
              <a:t>(e.g., consideration for balloon installments or limited resource interest rates).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9A1C6DC-32C5-40F9-8E4D-460CEB480841}"/>
              </a:ext>
            </a:extLst>
          </p:cNvPr>
          <p:cNvSpPr txBox="1"/>
          <p:nvPr/>
        </p:nvSpPr>
        <p:spPr>
          <a:xfrm>
            <a:off x="2778210" y="8509041"/>
            <a:ext cx="565227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i="1" dirty="0"/>
              <a:t>If not fast-tracked, customers revert to traditional underwriting and benefit from </a:t>
            </a:r>
            <a:r>
              <a:rPr lang="en-US" sz="1760" b="1" i="1" dirty="0"/>
              <a:t>improved processing times and/or more time for technical assistance.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3D95B58-A367-4EEC-AFFA-D0DEE023758E}"/>
              </a:ext>
            </a:extLst>
          </p:cNvPr>
          <p:cNvSpPr/>
          <p:nvPr/>
        </p:nvSpPr>
        <p:spPr>
          <a:xfrm>
            <a:off x="464619" y="3651204"/>
            <a:ext cx="7965863" cy="453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60" i="1" dirty="0">
                <a:solidFill>
                  <a:schemeClr val="tx1"/>
                </a:solidFill>
              </a:rPr>
              <a:t>The loan application process remains the same from a customer perspective.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DA599D-2C33-42D9-BBAA-B9A64C495144}"/>
              </a:ext>
            </a:extLst>
          </p:cNvPr>
          <p:cNvGrpSpPr/>
          <p:nvPr/>
        </p:nvGrpSpPr>
        <p:grpSpPr>
          <a:xfrm>
            <a:off x="1110639" y="6463047"/>
            <a:ext cx="268224" cy="268224"/>
            <a:chOff x="757254" y="4357819"/>
            <a:chExt cx="182880" cy="18288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606962E-5657-4928-81D6-BBE69A4F099C}"/>
                </a:ext>
              </a:extLst>
            </p:cNvPr>
            <p:cNvSpPr/>
            <p:nvPr/>
          </p:nvSpPr>
          <p:spPr>
            <a:xfrm>
              <a:off x="757254" y="4357819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53" dirty="0"/>
            </a:p>
          </p:txBody>
        </p:sp>
        <p:pic>
          <p:nvPicPr>
            <p:cNvPr id="57" name="Graphic 56" descr="Checkmark with solid fill">
              <a:extLst>
                <a:ext uri="{FF2B5EF4-FFF2-40B4-BE49-F238E27FC236}">
                  <a16:creationId xmlns:a16="http://schemas.microsoft.com/office/drawing/2014/main" id="{8540B476-3C49-41DB-B29B-C8192E5F6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8073" y="4387865"/>
              <a:ext cx="121241" cy="121241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8CA077F-7125-4CF9-B980-5AF7760FCC35}"/>
              </a:ext>
            </a:extLst>
          </p:cNvPr>
          <p:cNvCxnSpPr>
            <a:cxnSpLocks/>
          </p:cNvCxnSpPr>
          <p:nvPr/>
        </p:nvCxnSpPr>
        <p:spPr>
          <a:xfrm flipH="1">
            <a:off x="1545776" y="8645273"/>
            <a:ext cx="958728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Arc 104">
            <a:extLst>
              <a:ext uri="{FF2B5EF4-FFF2-40B4-BE49-F238E27FC236}">
                <a16:creationId xmlns:a16="http://schemas.microsoft.com/office/drawing/2014/main" id="{25CD878D-849E-4D99-80B6-45F855EB1540}"/>
              </a:ext>
            </a:extLst>
          </p:cNvPr>
          <p:cNvSpPr/>
          <p:nvPr/>
        </p:nvSpPr>
        <p:spPr>
          <a:xfrm rot="5400000" flipV="1">
            <a:off x="1250788" y="8108825"/>
            <a:ext cx="536448" cy="536448"/>
          </a:xfrm>
          <a:prstGeom prst="arc">
            <a:avLst>
              <a:gd name="adj1" fmla="val 16250647"/>
              <a:gd name="adj2" fmla="val 185255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276C0F0-1629-45C9-9821-2861C28BC009}"/>
              </a:ext>
            </a:extLst>
          </p:cNvPr>
          <p:cNvCxnSpPr>
            <a:cxnSpLocks/>
            <a:endCxn id="82" idx="4"/>
          </p:cNvCxnSpPr>
          <p:nvPr/>
        </p:nvCxnSpPr>
        <p:spPr>
          <a:xfrm flipV="1">
            <a:off x="1244751" y="7816239"/>
            <a:ext cx="1" cy="67972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A71800-5355-489B-B93B-88E262105E0D}"/>
              </a:ext>
            </a:extLst>
          </p:cNvPr>
          <p:cNvGrpSpPr/>
          <p:nvPr/>
        </p:nvGrpSpPr>
        <p:grpSpPr>
          <a:xfrm>
            <a:off x="2454552" y="8509041"/>
            <a:ext cx="268224" cy="268224"/>
            <a:chOff x="1673558" y="5937910"/>
            <a:chExt cx="182880" cy="18288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926951A-8240-4DC6-911B-14F6C1D7A443}"/>
                </a:ext>
              </a:extLst>
            </p:cNvPr>
            <p:cNvSpPr/>
            <p:nvPr/>
          </p:nvSpPr>
          <p:spPr>
            <a:xfrm>
              <a:off x="1673558" y="593791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53" dirty="0"/>
            </a:p>
          </p:txBody>
        </p:sp>
        <p:pic>
          <p:nvPicPr>
            <p:cNvPr id="148" name="Graphic 147" descr="Close with solid fill">
              <a:extLst>
                <a:ext uri="{FF2B5EF4-FFF2-40B4-BE49-F238E27FC236}">
                  <a16:creationId xmlns:a16="http://schemas.microsoft.com/office/drawing/2014/main" id="{D559D7DC-B683-412F-BCF0-94D6FC00F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707616" y="5970174"/>
              <a:ext cx="121241" cy="12124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48226C-37C5-42B4-B89F-3298C628ACEC}"/>
              </a:ext>
            </a:extLst>
          </p:cNvPr>
          <p:cNvGrpSpPr/>
          <p:nvPr/>
        </p:nvGrpSpPr>
        <p:grpSpPr>
          <a:xfrm>
            <a:off x="9216212" y="7698699"/>
            <a:ext cx="268224" cy="268224"/>
            <a:chOff x="6283781" y="5084027"/>
            <a:chExt cx="182880" cy="182880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522EE3A-6191-4D42-85D2-978713246A4A}"/>
                </a:ext>
              </a:extLst>
            </p:cNvPr>
            <p:cNvSpPr/>
            <p:nvPr/>
          </p:nvSpPr>
          <p:spPr>
            <a:xfrm>
              <a:off x="6283781" y="5084027"/>
              <a:ext cx="182880" cy="182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53" dirty="0"/>
            </a:p>
          </p:txBody>
        </p:sp>
        <p:pic>
          <p:nvPicPr>
            <p:cNvPr id="150" name="Graphic 149" descr="Close with solid fill">
              <a:extLst>
                <a:ext uri="{FF2B5EF4-FFF2-40B4-BE49-F238E27FC236}">
                  <a16:creationId xmlns:a16="http://schemas.microsoft.com/office/drawing/2014/main" id="{216AC4EA-6590-4946-A40D-A96309578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314599" y="5114846"/>
              <a:ext cx="121241" cy="121241"/>
            </a:xfrm>
            <a:prstGeom prst="rect">
              <a:avLst/>
            </a:prstGeom>
          </p:spPr>
        </p:pic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4E04B92-5AFB-4EDF-B23A-151ECF3D4814}"/>
              </a:ext>
            </a:extLst>
          </p:cNvPr>
          <p:cNvSpPr/>
          <p:nvPr/>
        </p:nvSpPr>
        <p:spPr>
          <a:xfrm>
            <a:off x="9216211" y="8509041"/>
            <a:ext cx="8060382" cy="804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53" i="1" dirty="0">
                <a:solidFill>
                  <a:schemeClr val="tx1"/>
                </a:solidFill>
              </a:rPr>
              <a:t>No applicant will ever be denied </a:t>
            </a:r>
            <a:r>
              <a:rPr lang="en-US" sz="2053" b="1" i="1" dirty="0">
                <a:solidFill>
                  <a:schemeClr val="tx1"/>
                </a:solidFill>
              </a:rPr>
              <a:t>due to an Application Fast Track evaluation</a:t>
            </a:r>
            <a:r>
              <a:rPr lang="en-US" sz="2053" i="1" dirty="0">
                <a:solidFill>
                  <a:schemeClr val="tx1"/>
                </a:solidFill>
              </a:rPr>
              <a:t>; they will instead be reverted to traditional underwriting review processes. 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7BAEBEC-9A9D-423F-BB4E-7E08639C163E}"/>
              </a:ext>
            </a:extLst>
          </p:cNvPr>
          <p:cNvSpPr txBox="1"/>
          <p:nvPr/>
        </p:nvSpPr>
        <p:spPr>
          <a:xfrm>
            <a:off x="9758694" y="4600147"/>
            <a:ext cx="461297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b="1" i="1" dirty="0">
                <a:solidFill>
                  <a:schemeClr val="tx2"/>
                </a:solidFill>
              </a:rPr>
              <a:t>Loan official calculates Application Fast Track score using electronic tool</a:t>
            </a:r>
            <a:endParaRPr lang="en-US" sz="1540" b="1" i="1" dirty="0">
              <a:solidFill>
                <a:schemeClr val="tx2"/>
              </a:solidFill>
            </a:endParaRP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B181A552-0EE5-402F-BEB2-B232864DD82E}"/>
              </a:ext>
            </a:extLst>
          </p:cNvPr>
          <p:cNvCxnSpPr>
            <a:cxnSpLocks/>
            <a:stCxn id="139" idx="4"/>
            <a:endCxn id="141" idx="0"/>
          </p:cNvCxnSpPr>
          <p:nvPr/>
        </p:nvCxnSpPr>
        <p:spPr>
          <a:xfrm>
            <a:off x="9350324" y="6972373"/>
            <a:ext cx="0" cy="726327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008ED08B-CA2E-49E0-8FB2-64A651962B80}"/>
              </a:ext>
            </a:extLst>
          </p:cNvPr>
          <p:cNvSpPr/>
          <p:nvPr/>
        </p:nvSpPr>
        <p:spPr>
          <a:xfrm>
            <a:off x="14371672" y="4844972"/>
            <a:ext cx="2848988" cy="2332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8224" rtlCol="0" anchor="ctr"/>
          <a:lstStyle/>
          <a:p>
            <a:r>
              <a:rPr lang="en-US" sz="1760" i="1" dirty="0">
                <a:solidFill>
                  <a:schemeClr val="tx1"/>
                </a:solidFill>
              </a:rPr>
              <a:t>To ensure equitable treatment of applicants, loan officials will </a:t>
            </a:r>
            <a:r>
              <a:rPr lang="en-US" sz="1760" b="1" i="1" dirty="0">
                <a:solidFill>
                  <a:schemeClr val="tx1"/>
                </a:solidFill>
              </a:rPr>
              <a:t>not</a:t>
            </a:r>
            <a:r>
              <a:rPr lang="en-US" sz="1760" i="1" dirty="0">
                <a:solidFill>
                  <a:schemeClr val="tx1"/>
                </a:solidFill>
              </a:rPr>
              <a:t> be able to remove a loan from Application Fast Track consideration.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25CA2A-625A-4336-A9B8-3125C750FB33}"/>
              </a:ext>
            </a:extLst>
          </p:cNvPr>
          <p:cNvGrpSpPr/>
          <p:nvPr/>
        </p:nvGrpSpPr>
        <p:grpSpPr>
          <a:xfrm>
            <a:off x="15586400" y="4566249"/>
            <a:ext cx="531391" cy="530891"/>
            <a:chOff x="10627091" y="2969429"/>
            <a:chExt cx="362312" cy="361971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C55129D-78F1-4765-AFDD-DA0DFDE84CB7}"/>
                </a:ext>
              </a:extLst>
            </p:cNvPr>
            <p:cNvSpPr/>
            <p:nvPr/>
          </p:nvSpPr>
          <p:spPr>
            <a:xfrm>
              <a:off x="10627093" y="2969429"/>
              <a:ext cx="362309" cy="361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grpSp>
          <p:nvGrpSpPr>
            <p:cNvPr id="95" name="Graphic 4">
              <a:extLst>
                <a:ext uri="{FF2B5EF4-FFF2-40B4-BE49-F238E27FC236}">
                  <a16:creationId xmlns:a16="http://schemas.microsoft.com/office/drawing/2014/main" id="{B33A91BD-E3B8-4DBB-86B8-86B85E5F21EE}"/>
                </a:ext>
              </a:extLst>
            </p:cNvPr>
            <p:cNvGrpSpPr/>
            <p:nvPr/>
          </p:nvGrpSpPr>
          <p:grpSpPr>
            <a:xfrm>
              <a:off x="10627091" y="2969429"/>
              <a:ext cx="362312" cy="361971"/>
              <a:chOff x="8840477" y="918179"/>
              <a:chExt cx="362312" cy="361971"/>
            </a:xfrm>
            <a:solidFill>
              <a:schemeClr val="accent4"/>
            </a:solidFill>
          </p:grpSpPr>
          <p:sp>
            <p:nvSpPr>
              <p:cNvPr id="97" name="Graphic 4">
                <a:extLst>
                  <a:ext uri="{FF2B5EF4-FFF2-40B4-BE49-F238E27FC236}">
                    <a16:creationId xmlns:a16="http://schemas.microsoft.com/office/drawing/2014/main" id="{67266A56-FD48-4A1C-9F04-D0F2A6797AAD}"/>
                  </a:ext>
                </a:extLst>
              </p:cNvPr>
              <p:cNvSpPr/>
              <p:nvPr/>
            </p:nvSpPr>
            <p:spPr>
              <a:xfrm>
                <a:off x="8840477" y="918179"/>
                <a:ext cx="362312" cy="361971"/>
              </a:xfrm>
              <a:custGeom>
                <a:avLst/>
                <a:gdLst>
                  <a:gd name="connsiteX0" fmla="*/ 181474 w 362312"/>
                  <a:gd name="connsiteY0" fmla="*/ 0 h 361971"/>
                  <a:gd name="connsiteX1" fmla="*/ 0 w 362312"/>
                  <a:gd name="connsiteY1" fmla="*/ 180667 h 361971"/>
                  <a:gd name="connsiteX2" fmla="*/ 180836 w 362312"/>
                  <a:gd name="connsiteY2" fmla="*/ 361972 h 361971"/>
                  <a:gd name="connsiteX3" fmla="*/ 362309 w 362312"/>
                  <a:gd name="connsiteY3" fmla="*/ 181305 h 361971"/>
                  <a:gd name="connsiteX4" fmla="*/ 362309 w 362312"/>
                  <a:gd name="connsiteY4" fmla="*/ 181305 h 361971"/>
                  <a:gd name="connsiteX5" fmla="*/ 181474 w 362312"/>
                  <a:gd name="connsiteY5" fmla="*/ 0 h 361971"/>
                  <a:gd name="connsiteX6" fmla="*/ 181474 w 362312"/>
                  <a:gd name="connsiteY6" fmla="*/ 349204 h 361971"/>
                  <a:gd name="connsiteX7" fmla="*/ 12780 w 362312"/>
                  <a:gd name="connsiteY7" fmla="*/ 181305 h 361971"/>
                  <a:gd name="connsiteX8" fmla="*/ 180836 w 362312"/>
                  <a:gd name="connsiteY8" fmla="*/ 12768 h 361971"/>
                  <a:gd name="connsiteX9" fmla="*/ 349529 w 362312"/>
                  <a:gd name="connsiteY9" fmla="*/ 180667 h 361971"/>
                  <a:gd name="connsiteX10" fmla="*/ 349529 w 362312"/>
                  <a:gd name="connsiteY10" fmla="*/ 180667 h 361971"/>
                  <a:gd name="connsiteX11" fmla="*/ 181474 w 362312"/>
                  <a:gd name="connsiteY11" fmla="*/ 349204 h 361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312" h="361971">
                    <a:moveTo>
                      <a:pt x="181474" y="0"/>
                    </a:moveTo>
                    <a:cubicBezTo>
                      <a:pt x="81152" y="0"/>
                      <a:pt x="0" y="81077"/>
                      <a:pt x="0" y="180667"/>
                    </a:cubicBezTo>
                    <a:cubicBezTo>
                      <a:pt x="0" y="280895"/>
                      <a:pt x="81152" y="361972"/>
                      <a:pt x="180836" y="361972"/>
                    </a:cubicBezTo>
                    <a:cubicBezTo>
                      <a:pt x="281157" y="361972"/>
                      <a:pt x="362309" y="280895"/>
                      <a:pt x="362309" y="181305"/>
                    </a:cubicBezTo>
                    <a:cubicBezTo>
                      <a:pt x="362309" y="181305"/>
                      <a:pt x="362309" y="181305"/>
                      <a:pt x="362309" y="181305"/>
                    </a:cubicBezTo>
                    <a:cubicBezTo>
                      <a:pt x="362949" y="81077"/>
                      <a:pt x="281796" y="0"/>
                      <a:pt x="181474" y="0"/>
                    </a:cubicBezTo>
                    <a:close/>
                    <a:moveTo>
                      <a:pt x="181474" y="349204"/>
                    </a:moveTo>
                    <a:cubicBezTo>
                      <a:pt x="88181" y="349204"/>
                      <a:pt x="12780" y="273873"/>
                      <a:pt x="12780" y="181305"/>
                    </a:cubicBezTo>
                    <a:cubicBezTo>
                      <a:pt x="12780" y="88099"/>
                      <a:pt x="88181" y="12768"/>
                      <a:pt x="180836" y="12768"/>
                    </a:cubicBezTo>
                    <a:cubicBezTo>
                      <a:pt x="274128" y="12768"/>
                      <a:pt x="349529" y="88099"/>
                      <a:pt x="349529" y="180667"/>
                    </a:cubicBezTo>
                    <a:cubicBezTo>
                      <a:pt x="349529" y="180667"/>
                      <a:pt x="349529" y="180667"/>
                      <a:pt x="349529" y="180667"/>
                    </a:cubicBezTo>
                    <a:cubicBezTo>
                      <a:pt x="350169" y="273873"/>
                      <a:pt x="274767" y="348565"/>
                      <a:pt x="181474" y="349204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98" name="Graphic 4">
                <a:extLst>
                  <a:ext uri="{FF2B5EF4-FFF2-40B4-BE49-F238E27FC236}">
                    <a16:creationId xmlns:a16="http://schemas.microsoft.com/office/drawing/2014/main" id="{221EEAAD-302D-4C61-BD8E-BF2332649416}"/>
                  </a:ext>
                </a:extLst>
              </p:cNvPr>
              <p:cNvSpPr/>
              <p:nvPr/>
            </p:nvSpPr>
            <p:spPr>
              <a:xfrm>
                <a:off x="8916763" y="994787"/>
                <a:ext cx="210235" cy="209394"/>
              </a:xfrm>
              <a:custGeom>
                <a:avLst/>
                <a:gdLst>
                  <a:gd name="connsiteX0" fmla="*/ 181869 w 210235"/>
                  <a:gd name="connsiteY0" fmla="*/ 32558 h 209394"/>
                  <a:gd name="connsiteX1" fmla="*/ 181869 w 210235"/>
                  <a:gd name="connsiteY1" fmla="*/ 32558 h 209394"/>
                  <a:gd name="connsiteX2" fmla="*/ 181230 w 210235"/>
                  <a:gd name="connsiteY2" fmla="*/ 31282 h 209394"/>
                  <a:gd name="connsiteX3" fmla="*/ 180590 w 210235"/>
                  <a:gd name="connsiteY3" fmla="*/ 30005 h 209394"/>
                  <a:gd name="connsiteX4" fmla="*/ 179951 w 210235"/>
                  <a:gd name="connsiteY4" fmla="*/ 29366 h 209394"/>
                  <a:gd name="connsiteX5" fmla="*/ 178674 w 210235"/>
                  <a:gd name="connsiteY5" fmla="*/ 28728 h 209394"/>
                  <a:gd name="connsiteX6" fmla="*/ 178035 w 210235"/>
                  <a:gd name="connsiteY6" fmla="*/ 28728 h 209394"/>
                  <a:gd name="connsiteX7" fmla="*/ 176117 w 210235"/>
                  <a:gd name="connsiteY7" fmla="*/ 28090 h 209394"/>
                  <a:gd name="connsiteX8" fmla="*/ 112218 w 210235"/>
                  <a:gd name="connsiteY8" fmla="*/ 28090 h 209394"/>
                  <a:gd name="connsiteX9" fmla="*/ 112218 w 210235"/>
                  <a:gd name="connsiteY9" fmla="*/ 6384 h 209394"/>
                  <a:gd name="connsiteX10" fmla="*/ 105828 w 210235"/>
                  <a:gd name="connsiteY10" fmla="*/ 0 h 209394"/>
                  <a:gd name="connsiteX11" fmla="*/ 99438 w 210235"/>
                  <a:gd name="connsiteY11" fmla="*/ 6384 h 209394"/>
                  <a:gd name="connsiteX12" fmla="*/ 99438 w 210235"/>
                  <a:gd name="connsiteY12" fmla="*/ 28090 h 209394"/>
                  <a:gd name="connsiteX13" fmla="*/ 41929 w 210235"/>
                  <a:gd name="connsiteY13" fmla="*/ 28090 h 209394"/>
                  <a:gd name="connsiteX14" fmla="*/ 41290 w 210235"/>
                  <a:gd name="connsiteY14" fmla="*/ 28090 h 209394"/>
                  <a:gd name="connsiteX15" fmla="*/ 39373 w 210235"/>
                  <a:gd name="connsiteY15" fmla="*/ 28728 h 209394"/>
                  <a:gd name="connsiteX16" fmla="*/ 38734 w 210235"/>
                  <a:gd name="connsiteY16" fmla="*/ 29366 h 209394"/>
                  <a:gd name="connsiteX17" fmla="*/ 37456 w 210235"/>
                  <a:gd name="connsiteY17" fmla="*/ 30005 h 209394"/>
                  <a:gd name="connsiteX18" fmla="*/ 36817 w 210235"/>
                  <a:gd name="connsiteY18" fmla="*/ 30643 h 209394"/>
                  <a:gd name="connsiteX19" fmla="*/ 36178 w 210235"/>
                  <a:gd name="connsiteY19" fmla="*/ 31920 h 209394"/>
                  <a:gd name="connsiteX20" fmla="*/ 35539 w 210235"/>
                  <a:gd name="connsiteY20" fmla="*/ 32558 h 209394"/>
                  <a:gd name="connsiteX21" fmla="*/ 35539 w 210235"/>
                  <a:gd name="connsiteY21" fmla="*/ 33197 h 209394"/>
                  <a:gd name="connsiteX22" fmla="*/ 394 w 210235"/>
                  <a:gd name="connsiteY22" fmla="*/ 145555 h 209394"/>
                  <a:gd name="connsiteX23" fmla="*/ 4867 w 210235"/>
                  <a:gd name="connsiteY23" fmla="*/ 153216 h 209394"/>
                  <a:gd name="connsiteX24" fmla="*/ 6784 w 210235"/>
                  <a:gd name="connsiteY24" fmla="*/ 153216 h 209394"/>
                  <a:gd name="connsiteX25" fmla="*/ 70045 w 210235"/>
                  <a:gd name="connsiteY25" fmla="*/ 153216 h 209394"/>
                  <a:gd name="connsiteX26" fmla="*/ 75156 w 210235"/>
                  <a:gd name="connsiteY26" fmla="*/ 150662 h 209394"/>
                  <a:gd name="connsiteX27" fmla="*/ 76435 w 210235"/>
                  <a:gd name="connsiteY27" fmla="*/ 144916 h 209394"/>
                  <a:gd name="connsiteX28" fmla="*/ 50236 w 210235"/>
                  <a:gd name="connsiteY28" fmla="*/ 40219 h 209394"/>
                  <a:gd name="connsiteX29" fmla="*/ 98799 w 210235"/>
                  <a:gd name="connsiteY29" fmla="*/ 40219 h 209394"/>
                  <a:gd name="connsiteX30" fmla="*/ 98799 w 210235"/>
                  <a:gd name="connsiteY30" fmla="*/ 196627 h 209394"/>
                  <a:gd name="connsiteX31" fmla="*/ 63016 w 210235"/>
                  <a:gd name="connsiteY31" fmla="*/ 196627 h 209394"/>
                  <a:gd name="connsiteX32" fmla="*/ 56626 w 210235"/>
                  <a:gd name="connsiteY32" fmla="*/ 203011 h 209394"/>
                  <a:gd name="connsiteX33" fmla="*/ 63016 w 210235"/>
                  <a:gd name="connsiteY33" fmla="*/ 209395 h 209394"/>
                  <a:gd name="connsiteX34" fmla="*/ 147363 w 210235"/>
                  <a:gd name="connsiteY34" fmla="*/ 209395 h 209394"/>
                  <a:gd name="connsiteX35" fmla="*/ 153753 w 210235"/>
                  <a:gd name="connsiteY35" fmla="*/ 203011 h 209394"/>
                  <a:gd name="connsiteX36" fmla="*/ 147363 w 210235"/>
                  <a:gd name="connsiteY36" fmla="*/ 196627 h 209394"/>
                  <a:gd name="connsiteX37" fmla="*/ 111579 w 210235"/>
                  <a:gd name="connsiteY37" fmla="*/ 196627 h 209394"/>
                  <a:gd name="connsiteX38" fmla="*/ 111579 w 210235"/>
                  <a:gd name="connsiteY38" fmla="*/ 40219 h 209394"/>
                  <a:gd name="connsiteX39" fmla="*/ 166533 w 210235"/>
                  <a:gd name="connsiteY39" fmla="*/ 40219 h 209394"/>
                  <a:gd name="connsiteX40" fmla="*/ 133944 w 210235"/>
                  <a:gd name="connsiteY40" fmla="*/ 144278 h 209394"/>
                  <a:gd name="connsiteX41" fmla="*/ 138417 w 210235"/>
                  <a:gd name="connsiteY41" fmla="*/ 151939 h 209394"/>
                  <a:gd name="connsiteX42" fmla="*/ 140334 w 210235"/>
                  <a:gd name="connsiteY42" fmla="*/ 151939 h 209394"/>
                  <a:gd name="connsiteX43" fmla="*/ 203595 w 210235"/>
                  <a:gd name="connsiteY43" fmla="*/ 151939 h 209394"/>
                  <a:gd name="connsiteX44" fmla="*/ 208706 w 210235"/>
                  <a:gd name="connsiteY44" fmla="*/ 149385 h 209394"/>
                  <a:gd name="connsiteX45" fmla="*/ 209984 w 210235"/>
                  <a:gd name="connsiteY45" fmla="*/ 143640 h 209394"/>
                  <a:gd name="connsiteX46" fmla="*/ 181869 w 210235"/>
                  <a:gd name="connsiteY46" fmla="*/ 32558 h 209394"/>
                  <a:gd name="connsiteX47" fmla="*/ 62376 w 210235"/>
                  <a:gd name="connsiteY47" fmla="*/ 139809 h 209394"/>
                  <a:gd name="connsiteX48" fmla="*/ 15730 w 210235"/>
                  <a:gd name="connsiteY48" fmla="*/ 139809 h 209394"/>
                  <a:gd name="connsiteX49" fmla="*/ 41290 w 210235"/>
                  <a:gd name="connsiteY49" fmla="*/ 57456 h 209394"/>
                  <a:gd name="connsiteX50" fmla="*/ 62376 w 210235"/>
                  <a:gd name="connsiteY50" fmla="*/ 139809 h 209394"/>
                  <a:gd name="connsiteX51" fmla="*/ 149280 w 210235"/>
                  <a:gd name="connsiteY51" fmla="*/ 139809 h 209394"/>
                  <a:gd name="connsiteX52" fmla="*/ 174840 w 210235"/>
                  <a:gd name="connsiteY52" fmla="*/ 57456 h 209394"/>
                  <a:gd name="connsiteX53" fmla="*/ 195287 w 210235"/>
                  <a:gd name="connsiteY53" fmla="*/ 139809 h 209394"/>
                  <a:gd name="connsiteX54" fmla="*/ 149280 w 210235"/>
                  <a:gd name="connsiteY54" fmla="*/ 139809 h 209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10235" h="209394">
                    <a:moveTo>
                      <a:pt x="181869" y="32558"/>
                    </a:moveTo>
                    <a:cubicBezTo>
                      <a:pt x="181869" y="32558"/>
                      <a:pt x="181869" y="31920"/>
                      <a:pt x="181869" y="32558"/>
                    </a:cubicBezTo>
                    <a:lnTo>
                      <a:pt x="181230" y="31282"/>
                    </a:lnTo>
                    <a:cubicBezTo>
                      <a:pt x="181230" y="30643"/>
                      <a:pt x="180590" y="30643"/>
                      <a:pt x="180590" y="30005"/>
                    </a:cubicBezTo>
                    <a:lnTo>
                      <a:pt x="179951" y="29366"/>
                    </a:lnTo>
                    <a:cubicBezTo>
                      <a:pt x="179312" y="28728"/>
                      <a:pt x="179312" y="28728"/>
                      <a:pt x="178674" y="28728"/>
                    </a:cubicBezTo>
                    <a:cubicBezTo>
                      <a:pt x="178674" y="28728"/>
                      <a:pt x="178035" y="28728"/>
                      <a:pt x="178035" y="28728"/>
                    </a:cubicBezTo>
                    <a:cubicBezTo>
                      <a:pt x="177395" y="28728"/>
                      <a:pt x="176756" y="28090"/>
                      <a:pt x="176117" y="28090"/>
                    </a:cubicBezTo>
                    <a:lnTo>
                      <a:pt x="112218" y="28090"/>
                    </a:lnTo>
                    <a:lnTo>
                      <a:pt x="112218" y="6384"/>
                    </a:lnTo>
                    <a:cubicBezTo>
                      <a:pt x="112218" y="2554"/>
                      <a:pt x="109662" y="0"/>
                      <a:pt x="105828" y="0"/>
                    </a:cubicBezTo>
                    <a:cubicBezTo>
                      <a:pt x="101994" y="0"/>
                      <a:pt x="99438" y="2554"/>
                      <a:pt x="99438" y="6384"/>
                    </a:cubicBezTo>
                    <a:lnTo>
                      <a:pt x="99438" y="28090"/>
                    </a:lnTo>
                    <a:lnTo>
                      <a:pt x="41929" y="28090"/>
                    </a:lnTo>
                    <a:lnTo>
                      <a:pt x="41290" y="28090"/>
                    </a:lnTo>
                    <a:cubicBezTo>
                      <a:pt x="40651" y="28090"/>
                      <a:pt x="40011" y="28090"/>
                      <a:pt x="39373" y="28728"/>
                    </a:cubicBezTo>
                    <a:lnTo>
                      <a:pt x="38734" y="29366"/>
                    </a:lnTo>
                    <a:lnTo>
                      <a:pt x="37456" y="30005"/>
                    </a:lnTo>
                    <a:lnTo>
                      <a:pt x="36817" y="30643"/>
                    </a:lnTo>
                    <a:lnTo>
                      <a:pt x="36178" y="31920"/>
                    </a:lnTo>
                    <a:lnTo>
                      <a:pt x="35539" y="32558"/>
                    </a:lnTo>
                    <a:cubicBezTo>
                      <a:pt x="35539" y="32558"/>
                      <a:pt x="35539" y="32558"/>
                      <a:pt x="35539" y="33197"/>
                    </a:cubicBezTo>
                    <a:lnTo>
                      <a:pt x="394" y="145555"/>
                    </a:lnTo>
                    <a:cubicBezTo>
                      <a:pt x="-883" y="148747"/>
                      <a:pt x="1033" y="152577"/>
                      <a:pt x="4867" y="153216"/>
                    </a:cubicBezTo>
                    <a:cubicBezTo>
                      <a:pt x="5506" y="153216"/>
                      <a:pt x="6145" y="153216"/>
                      <a:pt x="6784" y="153216"/>
                    </a:cubicBezTo>
                    <a:lnTo>
                      <a:pt x="70045" y="153216"/>
                    </a:lnTo>
                    <a:cubicBezTo>
                      <a:pt x="71961" y="153216"/>
                      <a:pt x="73878" y="152577"/>
                      <a:pt x="75156" y="150662"/>
                    </a:cubicBezTo>
                    <a:cubicBezTo>
                      <a:pt x="76435" y="149385"/>
                      <a:pt x="77073" y="146832"/>
                      <a:pt x="76435" y="144916"/>
                    </a:cubicBezTo>
                    <a:lnTo>
                      <a:pt x="50236" y="40219"/>
                    </a:lnTo>
                    <a:lnTo>
                      <a:pt x="98799" y="40219"/>
                    </a:lnTo>
                    <a:lnTo>
                      <a:pt x="98799" y="196627"/>
                    </a:lnTo>
                    <a:lnTo>
                      <a:pt x="63016" y="196627"/>
                    </a:lnTo>
                    <a:cubicBezTo>
                      <a:pt x="59181" y="196627"/>
                      <a:pt x="56626" y="199180"/>
                      <a:pt x="56626" y="203011"/>
                    </a:cubicBezTo>
                    <a:cubicBezTo>
                      <a:pt x="56626" y="206841"/>
                      <a:pt x="59181" y="209395"/>
                      <a:pt x="63016" y="209395"/>
                    </a:cubicBezTo>
                    <a:lnTo>
                      <a:pt x="147363" y="209395"/>
                    </a:lnTo>
                    <a:cubicBezTo>
                      <a:pt x="151197" y="209395"/>
                      <a:pt x="153753" y="206841"/>
                      <a:pt x="153753" y="203011"/>
                    </a:cubicBezTo>
                    <a:cubicBezTo>
                      <a:pt x="153753" y="199180"/>
                      <a:pt x="151197" y="196627"/>
                      <a:pt x="147363" y="196627"/>
                    </a:cubicBezTo>
                    <a:lnTo>
                      <a:pt x="111579" y="196627"/>
                    </a:lnTo>
                    <a:lnTo>
                      <a:pt x="111579" y="40219"/>
                    </a:lnTo>
                    <a:lnTo>
                      <a:pt x="166533" y="40219"/>
                    </a:lnTo>
                    <a:lnTo>
                      <a:pt x="133944" y="144278"/>
                    </a:lnTo>
                    <a:cubicBezTo>
                      <a:pt x="132666" y="147470"/>
                      <a:pt x="134583" y="151300"/>
                      <a:pt x="138417" y="151939"/>
                    </a:cubicBezTo>
                    <a:cubicBezTo>
                      <a:pt x="139056" y="151939"/>
                      <a:pt x="139695" y="151939"/>
                      <a:pt x="140334" y="151939"/>
                    </a:cubicBezTo>
                    <a:lnTo>
                      <a:pt x="203595" y="151939"/>
                    </a:lnTo>
                    <a:cubicBezTo>
                      <a:pt x="205511" y="151939"/>
                      <a:pt x="207428" y="151300"/>
                      <a:pt x="208706" y="149385"/>
                    </a:cubicBezTo>
                    <a:cubicBezTo>
                      <a:pt x="209984" y="148108"/>
                      <a:pt x="210623" y="145555"/>
                      <a:pt x="209984" y="143640"/>
                    </a:cubicBezTo>
                    <a:lnTo>
                      <a:pt x="181869" y="32558"/>
                    </a:lnTo>
                    <a:close/>
                    <a:moveTo>
                      <a:pt x="62376" y="139809"/>
                    </a:moveTo>
                    <a:lnTo>
                      <a:pt x="15730" y="139809"/>
                    </a:lnTo>
                    <a:lnTo>
                      <a:pt x="41290" y="57456"/>
                    </a:lnTo>
                    <a:lnTo>
                      <a:pt x="62376" y="139809"/>
                    </a:lnTo>
                    <a:close/>
                    <a:moveTo>
                      <a:pt x="149280" y="139809"/>
                    </a:moveTo>
                    <a:lnTo>
                      <a:pt x="174840" y="57456"/>
                    </a:lnTo>
                    <a:lnTo>
                      <a:pt x="195287" y="139809"/>
                    </a:lnTo>
                    <a:lnTo>
                      <a:pt x="149280" y="139809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32D2D2-9519-4550-B539-2FA83775A3A4}"/>
              </a:ext>
            </a:extLst>
          </p:cNvPr>
          <p:cNvGrpSpPr/>
          <p:nvPr/>
        </p:nvGrpSpPr>
        <p:grpSpPr>
          <a:xfrm>
            <a:off x="9087406" y="4626523"/>
            <a:ext cx="531387" cy="530891"/>
            <a:chOff x="6195958" y="3113351"/>
            <a:chExt cx="362309" cy="361971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A065E47-57FB-4E40-AC09-1212947FBA5A}"/>
                </a:ext>
              </a:extLst>
            </p:cNvPr>
            <p:cNvSpPr/>
            <p:nvPr/>
          </p:nvSpPr>
          <p:spPr>
            <a:xfrm>
              <a:off x="6195958" y="3113351"/>
              <a:ext cx="362309" cy="361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grpSp>
          <p:nvGrpSpPr>
            <p:cNvPr id="99" name="Graphic 4">
              <a:extLst>
                <a:ext uri="{FF2B5EF4-FFF2-40B4-BE49-F238E27FC236}">
                  <a16:creationId xmlns:a16="http://schemas.microsoft.com/office/drawing/2014/main" id="{EECD53C5-CCB8-4B01-853E-A310B32C7490}"/>
                </a:ext>
              </a:extLst>
            </p:cNvPr>
            <p:cNvGrpSpPr/>
            <p:nvPr/>
          </p:nvGrpSpPr>
          <p:grpSpPr>
            <a:xfrm>
              <a:off x="6196277" y="3113670"/>
              <a:ext cx="361670" cy="361333"/>
              <a:chOff x="467743" y="3339623"/>
              <a:chExt cx="361670" cy="361333"/>
            </a:xfrm>
            <a:solidFill>
              <a:schemeClr val="accent4"/>
            </a:solidFill>
          </p:grpSpPr>
          <p:sp>
            <p:nvSpPr>
              <p:cNvPr id="100" name="Graphic 4">
                <a:extLst>
                  <a:ext uri="{FF2B5EF4-FFF2-40B4-BE49-F238E27FC236}">
                    <a16:creationId xmlns:a16="http://schemas.microsoft.com/office/drawing/2014/main" id="{4D84182A-7225-4D90-B2F3-E74A4EE19916}"/>
                  </a:ext>
                </a:extLst>
              </p:cNvPr>
              <p:cNvSpPr/>
              <p:nvPr/>
            </p:nvSpPr>
            <p:spPr>
              <a:xfrm>
                <a:off x="467743" y="3339623"/>
                <a:ext cx="361670" cy="361333"/>
              </a:xfrm>
              <a:custGeom>
                <a:avLst/>
                <a:gdLst>
                  <a:gd name="connsiteX0" fmla="*/ 180835 w 361670"/>
                  <a:gd name="connsiteY0" fmla="*/ 0 h 361333"/>
                  <a:gd name="connsiteX1" fmla="*/ 0 w 361670"/>
                  <a:gd name="connsiteY1" fmla="*/ 180667 h 361333"/>
                  <a:gd name="connsiteX2" fmla="*/ 180835 w 361670"/>
                  <a:gd name="connsiteY2" fmla="*/ 361333 h 361333"/>
                  <a:gd name="connsiteX3" fmla="*/ 361670 w 361670"/>
                  <a:gd name="connsiteY3" fmla="*/ 180667 h 361333"/>
                  <a:gd name="connsiteX4" fmla="*/ 180835 w 361670"/>
                  <a:gd name="connsiteY4" fmla="*/ 0 h 361333"/>
                  <a:gd name="connsiteX5" fmla="*/ 180835 w 361670"/>
                  <a:gd name="connsiteY5" fmla="*/ 349204 h 361333"/>
                  <a:gd name="connsiteX6" fmla="*/ 12780 w 361670"/>
                  <a:gd name="connsiteY6" fmla="*/ 181305 h 361333"/>
                  <a:gd name="connsiteX7" fmla="*/ 180835 w 361670"/>
                  <a:gd name="connsiteY7" fmla="*/ 13406 h 361333"/>
                  <a:gd name="connsiteX8" fmla="*/ 348891 w 361670"/>
                  <a:gd name="connsiteY8" fmla="*/ 181305 h 361333"/>
                  <a:gd name="connsiteX9" fmla="*/ 180835 w 361670"/>
                  <a:gd name="connsiteY9" fmla="*/ 349204 h 36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670" h="361333">
                    <a:moveTo>
                      <a:pt x="180835" y="0"/>
                    </a:moveTo>
                    <a:cubicBezTo>
                      <a:pt x="80513" y="0"/>
                      <a:pt x="0" y="81077"/>
                      <a:pt x="0" y="180667"/>
                    </a:cubicBezTo>
                    <a:cubicBezTo>
                      <a:pt x="0" y="280257"/>
                      <a:pt x="81152" y="361333"/>
                      <a:pt x="180835" y="361333"/>
                    </a:cubicBezTo>
                    <a:cubicBezTo>
                      <a:pt x="281157" y="361333"/>
                      <a:pt x="361670" y="280257"/>
                      <a:pt x="361670" y="180667"/>
                    </a:cubicBezTo>
                    <a:cubicBezTo>
                      <a:pt x="361670" y="81077"/>
                      <a:pt x="280518" y="0"/>
                      <a:pt x="180835" y="0"/>
                    </a:cubicBezTo>
                    <a:close/>
                    <a:moveTo>
                      <a:pt x="180835" y="349204"/>
                    </a:moveTo>
                    <a:cubicBezTo>
                      <a:pt x="88181" y="349204"/>
                      <a:pt x="12780" y="273873"/>
                      <a:pt x="12780" y="181305"/>
                    </a:cubicBezTo>
                    <a:cubicBezTo>
                      <a:pt x="12780" y="88738"/>
                      <a:pt x="88181" y="13406"/>
                      <a:pt x="180835" y="13406"/>
                    </a:cubicBezTo>
                    <a:cubicBezTo>
                      <a:pt x="273489" y="13406"/>
                      <a:pt x="348891" y="88738"/>
                      <a:pt x="348891" y="181305"/>
                    </a:cubicBezTo>
                    <a:cubicBezTo>
                      <a:pt x="348891" y="273873"/>
                      <a:pt x="273489" y="349204"/>
                      <a:pt x="180835" y="349204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01" name="Graphic 4">
                <a:extLst>
                  <a:ext uri="{FF2B5EF4-FFF2-40B4-BE49-F238E27FC236}">
                    <a16:creationId xmlns:a16="http://schemas.microsoft.com/office/drawing/2014/main" id="{40AC2C4B-9AC7-445B-91F5-A19643EFEE5C}"/>
                  </a:ext>
                </a:extLst>
              </p:cNvPr>
              <p:cNvSpPr/>
              <p:nvPr/>
            </p:nvSpPr>
            <p:spPr>
              <a:xfrm>
                <a:off x="570621" y="3414954"/>
                <a:ext cx="155275" cy="211948"/>
              </a:xfrm>
              <a:custGeom>
                <a:avLst/>
                <a:gdLst>
                  <a:gd name="connsiteX0" fmla="*/ 148886 w 155275"/>
                  <a:gd name="connsiteY0" fmla="*/ 0 h 211948"/>
                  <a:gd name="connsiteX1" fmla="*/ 6390 w 155275"/>
                  <a:gd name="connsiteY1" fmla="*/ 0 h 211948"/>
                  <a:gd name="connsiteX2" fmla="*/ 0 w 155275"/>
                  <a:gd name="connsiteY2" fmla="*/ 6384 h 211948"/>
                  <a:gd name="connsiteX3" fmla="*/ 0 w 155275"/>
                  <a:gd name="connsiteY3" fmla="*/ 205564 h 211948"/>
                  <a:gd name="connsiteX4" fmla="*/ 6390 w 155275"/>
                  <a:gd name="connsiteY4" fmla="*/ 211948 h 211948"/>
                  <a:gd name="connsiteX5" fmla="*/ 148886 w 155275"/>
                  <a:gd name="connsiteY5" fmla="*/ 211948 h 211948"/>
                  <a:gd name="connsiteX6" fmla="*/ 155275 w 155275"/>
                  <a:gd name="connsiteY6" fmla="*/ 205564 h 211948"/>
                  <a:gd name="connsiteX7" fmla="*/ 155275 w 155275"/>
                  <a:gd name="connsiteY7" fmla="*/ 6384 h 211948"/>
                  <a:gd name="connsiteX8" fmla="*/ 148886 w 155275"/>
                  <a:gd name="connsiteY8" fmla="*/ 0 h 211948"/>
                  <a:gd name="connsiteX9" fmla="*/ 142496 w 155275"/>
                  <a:gd name="connsiteY9" fmla="*/ 199180 h 211948"/>
                  <a:gd name="connsiteX10" fmla="*/ 12780 w 155275"/>
                  <a:gd name="connsiteY10" fmla="*/ 199180 h 211948"/>
                  <a:gd name="connsiteX11" fmla="*/ 12780 w 155275"/>
                  <a:gd name="connsiteY11" fmla="*/ 12768 h 211948"/>
                  <a:gd name="connsiteX12" fmla="*/ 142496 w 155275"/>
                  <a:gd name="connsiteY12" fmla="*/ 12768 h 211948"/>
                  <a:gd name="connsiteX13" fmla="*/ 142496 w 155275"/>
                  <a:gd name="connsiteY13" fmla="*/ 199180 h 21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275" h="211948">
                    <a:moveTo>
                      <a:pt x="148886" y="0"/>
                    </a:moveTo>
                    <a:lnTo>
                      <a:pt x="6390" y="0"/>
                    </a:lnTo>
                    <a:cubicBezTo>
                      <a:pt x="2556" y="0"/>
                      <a:pt x="0" y="2554"/>
                      <a:pt x="0" y="6384"/>
                    </a:cubicBezTo>
                    <a:lnTo>
                      <a:pt x="0" y="205564"/>
                    </a:lnTo>
                    <a:cubicBezTo>
                      <a:pt x="0" y="209395"/>
                      <a:pt x="2556" y="211948"/>
                      <a:pt x="6390" y="211948"/>
                    </a:cubicBezTo>
                    <a:lnTo>
                      <a:pt x="148886" y="211948"/>
                    </a:lnTo>
                    <a:cubicBezTo>
                      <a:pt x="152719" y="211948"/>
                      <a:pt x="155275" y="209395"/>
                      <a:pt x="155275" y="205564"/>
                    </a:cubicBezTo>
                    <a:lnTo>
                      <a:pt x="155275" y="6384"/>
                    </a:lnTo>
                    <a:cubicBezTo>
                      <a:pt x="155275" y="2554"/>
                      <a:pt x="152719" y="0"/>
                      <a:pt x="148886" y="0"/>
                    </a:cubicBezTo>
                    <a:close/>
                    <a:moveTo>
                      <a:pt x="142496" y="199180"/>
                    </a:moveTo>
                    <a:lnTo>
                      <a:pt x="12780" y="199180"/>
                    </a:lnTo>
                    <a:lnTo>
                      <a:pt x="12780" y="12768"/>
                    </a:lnTo>
                    <a:lnTo>
                      <a:pt x="142496" y="12768"/>
                    </a:lnTo>
                    <a:lnTo>
                      <a:pt x="142496" y="199180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02" name="Graphic 4">
                <a:extLst>
                  <a:ext uri="{FF2B5EF4-FFF2-40B4-BE49-F238E27FC236}">
                    <a16:creationId xmlns:a16="http://schemas.microsoft.com/office/drawing/2014/main" id="{0A4A5C82-FEFF-4F21-B2B2-49E4A460C95D}"/>
                  </a:ext>
                </a:extLst>
              </p:cNvPr>
              <p:cNvSpPr/>
              <p:nvPr/>
            </p:nvSpPr>
            <p:spPr>
              <a:xfrm>
                <a:off x="599376" y="3443044"/>
                <a:ext cx="98404" cy="41495"/>
              </a:xfrm>
              <a:custGeom>
                <a:avLst/>
                <a:gdLst>
                  <a:gd name="connsiteX0" fmla="*/ 6390 w 98404"/>
                  <a:gd name="connsiteY0" fmla="*/ 41496 h 41495"/>
                  <a:gd name="connsiteX1" fmla="*/ 92015 w 98404"/>
                  <a:gd name="connsiteY1" fmla="*/ 41496 h 41495"/>
                  <a:gd name="connsiteX2" fmla="*/ 98405 w 98404"/>
                  <a:gd name="connsiteY2" fmla="*/ 35112 h 41495"/>
                  <a:gd name="connsiteX3" fmla="*/ 98405 w 98404"/>
                  <a:gd name="connsiteY3" fmla="*/ 6384 h 41495"/>
                  <a:gd name="connsiteX4" fmla="*/ 92015 w 98404"/>
                  <a:gd name="connsiteY4" fmla="*/ 0 h 41495"/>
                  <a:gd name="connsiteX5" fmla="*/ 6390 w 98404"/>
                  <a:gd name="connsiteY5" fmla="*/ 0 h 41495"/>
                  <a:gd name="connsiteX6" fmla="*/ 0 w 98404"/>
                  <a:gd name="connsiteY6" fmla="*/ 6384 h 41495"/>
                  <a:gd name="connsiteX7" fmla="*/ 0 w 98404"/>
                  <a:gd name="connsiteY7" fmla="*/ 35112 h 41495"/>
                  <a:gd name="connsiteX8" fmla="*/ 6390 w 98404"/>
                  <a:gd name="connsiteY8" fmla="*/ 41496 h 41495"/>
                  <a:gd name="connsiteX9" fmla="*/ 12780 w 98404"/>
                  <a:gd name="connsiteY9" fmla="*/ 12768 h 41495"/>
                  <a:gd name="connsiteX10" fmla="*/ 85625 w 98404"/>
                  <a:gd name="connsiteY10" fmla="*/ 12768 h 41495"/>
                  <a:gd name="connsiteX11" fmla="*/ 85625 w 98404"/>
                  <a:gd name="connsiteY11" fmla="*/ 28728 h 41495"/>
                  <a:gd name="connsiteX12" fmla="*/ 12780 w 98404"/>
                  <a:gd name="connsiteY12" fmla="*/ 28728 h 41495"/>
                  <a:gd name="connsiteX13" fmla="*/ 12780 w 98404"/>
                  <a:gd name="connsiteY13" fmla="*/ 12768 h 41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8404" h="41495">
                    <a:moveTo>
                      <a:pt x="6390" y="41496"/>
                    </a:moveTo>
                    <a:lnTo>
                      <a:pt x="92015" y="41496"/>
                    </a:lnTo>
                    <a:cubicBezTo>
                      <a:pt x="95849" y="41496"/>
                      <a:pt x="98405" y="38942"/>
                      <a:pt x="98405" y="35112"/>
                    </a:cubicBezTo>
                    <a:lnTo>
                      <a:pt x="98405" y="6384"/>
                    </a:lnTo>
                    <a:cubicBezTo>
                      <a:pt x="98405" y="2553"/>
                      <a:pt x="95849" y="0"/>
                      <a:pt x="92015" y="0"/>
                    </a:cubicBezTo>
                    <a:lnTo>
                      <a:pt x="6390" y="0"/>
                    </a:lnTo>
                    <a:cubicBezTo>
                      <a:pt x="2556" y="0"/>
                      <a:pt x="0" y="2553"/>
                      <a:pt x="0" y="6384"/>
                    </a:cubicBezTo>
                    <a:lnTo>
                      <a:pt x="0" y="35112"/>
                    </a:lnTo>
                    <a:cubicBezTo>
                      <a:pt x="0" y="38304"/>
                      <a:pt x="3195" y="41496"/>
                      <a:pt x="6390" y="41496"/>
                    </a:cubicBezTo>
                    <a:close/>
                    <a:moveTo>
                      <a:pt x="12780" y="12768"/>
                    </a:moveTo>
                    <a:lnTo>
                      <a:pt x="85625" y="12768"/>
                    </a:lnTo>
                    <a:lnTo>
                      <a:pt x="85625" y="28728"/>
                    </a:lnTo>
                    <a:lnTo>
                      <a:pt x="12780" y="28728"/>
                    </a:lnTo>
                    <a:lnTo>
                      <a:pt x="12780" y="12768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03" name="Graphic 4">
                <a:extLst>
                  <a:ext uri="{FF2B5EF4-FFF2-40B4-BE49-F238E27FC236}">
                    <a16:creationId xmlns:a16="http://schemas.microsoft.com/office/drawing/2014/main" id="{EA4FE540-F921-4ED6-8E5E-BADB6FAF576B}"/>
                  </a:ext>
                </a:extLst>
              </p:cNvPr>
              <p:cNvSpPr/>
              <p:nvPr/>
            </p:nvSpPr>
            <p:spPr>
              <a:xfrm>
                <a:off x="685001" y="3556040"/>
                <a:ext cx="12779" cy="43411"/>
              </a:xfrm>
              <a:custGeom>
                <a:avLst/>
                <a:gdLst>
                  <a:gd name="connsiteX0" fmla="*/ 6390 w 12779"/>
                  <a:gd name="connsiteY0" fmla="*/ 0 h 43411"/>
                  <a:gd name="connsiteX1" fmla="*/ 0 w 12779"/>
                  <a:gd name="connsiteY1" fmla="*/ 6384 h 43411"/>
                  <a:gd name="connsiteX2" fmla="*/ 0 w 12779"/>
                  <a:gd name="connsiteY2" fmla="*/ 37027 h 43411"/>
                  <a:gd name="connsiteX3" fmla="*/ 6390 w 12779"/>
                  <a:gd name="connsiteY3" fmla="*/ 43411 h 43411"/>
                  <a:gd name="connsiteX4" fmla="*/ 12780 w 12779"/>
                  <a:gd name="connsiteY4" fmla="*/ 37027 h 43411"/>
                  <a:gd name="connsiteX5" fmla="*/ 12780 w 12779"/>
                  <a:gd name="connsiteY5" fmla="*/ 6384 h 43411"/>
                  <a:gd name="connsiteX6" fmla="*/ 6390 w 12779"/>
                  <a:gd name="connsiteY6" fmla="*/ 0 h 4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79" h="43411">
                    <a:moveTo>
                      <a:pt x="6390" y="0"/>
                    </a:moveTo>
                    <a:cubicBezTo>
                      <a:pt x="2556" y="0"/>
                      <a:pt x="0" y="2553"/>
                      <a:pt x="0" y="6384"/>
                    </a:cubicBezTo>
                    <a:lnTo>
                      <a:pt x="0" y="37027"/>
                    </a:lnTo>
                    <a:cubicBezTo>
                      <a:pt x="0" y="40857"/>
                      <a:pt x="2556" y="43411"/>
                      <a:pt x="6390" y="43411"/>
                    </a:cubicBezTo>
                    <a:cubicBezTo>
                      <a:pt x="10224" y="43411"/>
                      <a:pt x="12780" y="40857"/>
                      <a:pt x="12780" y="37027"/>
                    </a:cubicBezTo>
                    <a:lnTo>
                      <a:pt x="12780" y="6384"/>
                    </a:lnTo>
                    <a:cubicBezTo>
                      <a:pt x="12780" y="2553"/>
                      <a:pt x="9585" y="0"/>
                      <a:pt x="6390" y="0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06" name="Graphic 4">
                <a:extLst>
                  <a:ext uri="{FF2B5EF4-FFF2-40B4-BE49-F238E27FC236}">
                    <a16:creationId xmlns:a16="http://schemas.microsoft.com/office/drawing/2014/main" id="{28250654-B859-41EE-93B8-8E63756D5209}"/>
                  </a:ext>
                </a:extLst>
              </p:cNvPr>
              <p:cNvSpPr/>
              <p:nvPr/>
            </p:nvSpPr>
            <p:spPr>
              <a:xfrm>
                <a:off x="598737" y="3499861"/>
                <a:ext cx="14057" cy="14044"/>
              </a:xfrm>
              <a:custGeom>
                <a:avLst/>
                <a:gdLst>
                  <a:gd name="connsiteX0" fmla="*/ 7029 w 14057"/>
                  <a:gd name="connsiteY0" fmla="*/ 14045 h 14044"/>
                  <a:gd name="connsiteX1" fmla="*/ 14058 w 14057"/>
                  <a:gd name="connsiteY1" fmla="*/ 7023 h 14044"/>
                  <a:gd name="connsiteX2" fmla="*/ 7029 w 14057"/>
                  <a:gd name="connsiteY2" fmla="*/ 0 h 14044"/>
                  <a:gd name="connsiteX3" fmla="*/ 0 w 14057"/>
                  <a:gd name="connsiteY3" fmla="*/ 7023 h 14044"/>
                  <a:gd name="connsiteX4" fmla="*/ 7029 w 14057"/>
                  <a:gd name="connsiteY4" fmla="*/ 14045 h 1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7" h="14044">
                    <a:moveTo>
                      <a:pt x="7029" y="14045"/>
                    </a:moveTo>
                    <a:cubicBezTo>
                      <a:pt x="10863" y="14045"/>
                      <a:pt x="14058" y="10853"/>
                      <a:pt x="14058" y="7023"/>
                    </a:cubicBezTo>
                    <a:cubicBezTo>
                      <a:pt x="14058" y="3192"/>
                      <a:pt x="10863" y="0"/>
                      <a:pt x="7029" y="0"/>
                    </a:cubicBezTo>
                    <a:cubicBezTo>
                      <a:pt x="3195" y="0"/>
                      <a:pt x="0" y="3192"/>
                      <a:pt x="0" y="7023"/>
                    </a:cubicBezTo>
                    <a:cubicBezTo>
                      <a:pt x="0" y="10853"/>
                      <a:pt x="3195" y="14045"/>
                      <a:pt x="7029" y="14045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07" name="Graphic 4">
                <a:extLst>
                  <a:ext uri="{FF2B5EF4-FFF2-40B4-BE49-F238E27FC236}">
                    <a16:creationId xmlns:a16="http://schemas.microsoft.com/office/drawing/2014/main" id="{97079F63-AFEF-4A77-BA0F-5B8F1E603519}"/>
                  </a:ext>
                </a:extLst>
              </p:cNvPr>
              <p:cNvSpPr/>
              <p:nvPr/>
            </p:nvSpPr>
            <p:spPr>
              <a:xfrm>
                <a:off x="627491" y="3499223"/>
                <a:ext cx="14057" cy="14044"/>
              </a:xfrm>
              <a:custGeom>
                <a:avLst/>
                <a:gdLst>
                  <a:gd name="connsiteX0" fmla="*/ 7029 w 14057"/>
                  <a:gd name="connsiteY0" fmla="*/ 0 h 14044"/>
                  <a:gd name="connsiteX1" fmla="*/ 0 w 14057"/>
                  <a:gd name="connsiteY1" fmla="*/ 7022 h 14044"/>
                  <a:gd name="connsiteX2" fmla="*/ 7029 w 14057"/>
                  <a:gd name="connsiteY2" fmla="*/ 14045 h 14044"/>
                  <a:gd name="connsiteX3" fmla="*/ 14058 w 14057"/>
                  <a:gd name="connsiteY3" fmla="*/ 7022 h 14044"/>
                  <a:gd name="connsiteX4" fmla="*/ 7029 w 14057"/>
                  <a:gd name="connsiteY4" fmla="*/ 0 h 1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7" h="14044">
                    <a:moveTo>
                      <a:pt x="7029" y="0"/>
                    </a:moveTo>
                    <a:cubicBezTo>
                      <a:pt x="3195" y="0"/>
                      <a:pt x="0" y="3192"/>
                      <a:pt x="0" y="7022"/>
                    </a:cubicBezTo>
                    <a:cubicBezTo>
                      <a:pt x="0" y="10853"/>
                      <a:pt x="3195" y="14045"/>
                      <a:pt x="7029" y="14045"/>
                    </a:cubicBezTo>
                    <a:cubicBezTo>
                      <a:pt x="10863" y="14045"/>
                      <a:pt x="14058" y="10853"/>
                      <a:pt x="14058" y="7022"/>
                    </a:cubicBezTo>
                    <a:cubicBezTo>
                      <a:pt x="14058" y="3192"/>
                      <a:pt x="10863" y="0"/>
                      <a:pt x="7029" y="0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08" name="Graphic 4">
                <a:extLst>
                  <a:ext uri="{FF2B5EF4-FFF2-40B4-BE49-F238E27FC236}">
                    <a16:creationId xmlns:a16="http://schemas.microsoft.com/office/drawing/2014/main" id="{D1139E73-6BFC-4C73-A8F2-9487D419B64C}"/>
                  </a:ext>
                </a:extLst>
              </p:cNvPr>
              <p:cNvSpPr/>
              <p:nvPr/>
            </p:nvSpPr>
            <p:spPr>
              <a:xfrm>
                <a:off x="655607" y="3499223"/>
                <a:ext cx="14057" cy="14044"/>
              </a:xfrm>
              <a:custGeom>
                <a:avLst/>
                <a:gdLst>
                  <a:gd name="connsiteX0" fmla="*/ 7029 w 14057"/>
                  <a:gd name="connsiteY0" fmla="*/ 0 h 14044"/>
                  <a:gd name="connsiteX1" fmla="*/ 0 w 14057"/>
                  <a:gd name="connsiteY1" fmla="*/ 7022 h 14044"/>
                  <a:gd name="connsiteX2" fmla="*/ 7029 w 14057"/>
                  <a:gd name="connsiteY2" fmla="*/ 14045 h 14044"/>
                  <a:gd name="connsiteX3" fmla="*/ 14058 w 14057"/>
                  <a:gd name="connsiteY3" fmla="*/ 7022 h 14044"/>
                  <a:gd name="connsiteX4" fmla="*/ 7029 w 14057"/>
                  <a:gd name="connsiteY4" fmla="*/ 0 h 1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7" h="14044">
                    <a:moveTo>
                      <a:pt x="7029" y="0"/>
                    </a:moveTo>
                    <a:cubicBezTo>
                      <a:pt x="3195" y="0"/>
                      <a:pt x="0" y="3192"/>
                      <a:pt x="0" y="7022"/>
                    </a:cubicBezTo>
                    <a:cubicBezTo>
                      <a:pt x="0" y="10853"/>
                      <a:pt x="3195" y="14045"/>
                      <a:pt x="7029" y="14045"/>
                    </a:cubicBezTo>
                    <a:cubicBezTo>
                      <a:pt x="10863" y="14045"/>
                      <a:pt x="14058" y="10853"/>
                      <a:pt x="14058" y="7022"/>
                    </a:cubicBezTo>
                    <a:cubicBezTo>
                      <a:pt x="14058" y="3192"/>
                      <a:pt x="10863" y="0"/>
                      <a:pt x="7029" y="0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09" name="Graphic 4">
                <a:extLst>
                  <a:ext uri="{FF2B5EF4-FFF2-40B4-BE49-F238E27FC236}">
                    <a16:creationId xmlns:a16="http://schemas.microsoft.com/office/drawing/2014/main" id="{0B593DB8-CD8C-4576-8388-537EA4A5FD98}"/>
                  </a:ext>
                </a:extLst>
              </p:cNvPr>
              <p:cNvSpPr/>
              <p:nvPr/>
            </p:nvSpPr>
            <p:spPr>
              <a:xfrm>
                <a:off x="684362" y="3499223"/>
                <a:ext cx="14057" cy="14044"/>
              </a:xfrm>
              <a:custGeom>
                <a:avLst/>
                <a:gdLst>
                  <a:gd name="connsiteX0" fmla="*/ 7029 w 14057"/>
                  <a:gd name="connsiteY0" fmla="*/ 0 h 14044"/>
                  <a:gd name="connsiteX1" fmla="*/ 0 w 14057"/>
                  <a:gd name="connsiteY1" fmla="*/ 7022 h 14044"/>
                  <a:gd name="connsiteX2" fmla="*/ 7029 w 14057"/>
                  <a:gd name="connsiteY2" fmla="*/ 14045 h 14044"/>
                  <a:gd name="connsiteX3" fmla="*/ 14058 w 14057"/>
                  <a:gd name="connsiteY3" fmla="*/ 7022 h 14044"/>
                  <a:gd name="connsiteX4" fmla="*/ 7029 w 14057"/>
                  <a:gd name="connsiteY4" fmla="*/ 0 h 1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7" h="14044">
                    <a:moveTo>
                      <a:pt x="7029" y="0"/>
                    </a:moveTo>
                    <a:cubicBezTo>
                      <a:pt x="3195" y="0"/>
                      <a:pt x="0" y="3192"/>
                      <a:pt x="0" y="7022"/>
                    </a:cubicBezTo>
                    <a:cubicBezTo>
                      <a:pt x="0" y="10853"/>
                      <a:pt x="3195" y="14045"/>
                      <a:pt x="7029" y="14045"/>
                    </a:cubicBezTo>
                    <a:cubicBezTo>
                      <a:pt x="10863" y="14045"/>
                      <a:pt x="14058" y="10853"/>
                      <a:pt x="14058" y="7022"/>
                    </a:cubicBezTo>
                    <a:cubicBezTo>
                      <a:pt x="14058" y="3192"/>
                      <a:pt x="10863" y="0"/>
                      <a:pt x="7029" y="0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13" name="Graphic 4">
                <a:extLst>
                  <a:ext uri="{FF2B5EF4-FFF2-40B4-BE49-F238E27FC236}">
                    <a16:creationId xmlns:a16="http://schemas.microsoft.com/office/drawing/2014/main" id="{F650E7C1-6226-4174-820A-B5647B884947}"/>
                  </a:ext>
                </a:extLst>
              </p:cNvPr>
              <p:cNvSpPr/>
              <p:nvPr/>
            </p:nvSpPr>
            <p:spPr>
              <a:xfrm>
                <a:off x="598737" y="3527951"/>
                <a:ext cx="14057" cy="14044"/>
              </a:xfrm>
              <a:custGeom>
                <a:avLst/>
                <a:gdLst>
                  <a:gd name="connsiteX0" fmla="*/ 14058 w 14057"/>
                  <a:gd name="connsiteY0" fmla="*/ 7022 h 14044"/>
                  <a:gd name="connsiteX1" fmla="*/ 7029 w 14057"/>
                  <a:gd name="connsiteY1" fmla="*/ 14044 h 14044"/>
                  <a:gd name="connsiteX2" fmla="*/ 0 w 14057"/>
                  <a:gd name="connsiteY2" fmla="*/ 7022 h 14044"/>
                  <a:gd name="connsiteX3" fmla="*/ 7029 w 14057"/>
                  <a:gd name="connsiteY3" fmla="*/ 0 h 14044"/>
                  <a:gd name="connsiteX4" fmla="*/ 14058 w 14057"/>
                  <a:gd name="connsiteY4" fmla="*/ 7022 h 1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7" h="14044">
                    <a:moveTo>
                      <a:pt x="14058" y="7022"/>
                    </a:moveTo>
                    <a:cubicBezTo>
                      <a:pt x="14058" y="10900"/>
                      <a:pt x="10911" y="14044"/>
                      <a:pt x="7029" y="14044"/>
                    </a:cubicBezTo>
                    <a:cubicBezTo>
                      <a:pt x="3147" y="14044"/>
                      <a:pt x="0" y="10900"/>
                      <a:pt x="0" y="7022"/>
                    </a:cubicBezTo>
                    <a:cubicBezTo>
                      <a:pt x="0" y="3144"/>
                      <a:pt x="3147" y="0"/>
                      <a:pt x="7029" y="0"/>
                    </a:cubicBezTo>
                    <a:cubicBezTo>
                      <a:pt x="10911" y="0"/>
                      <a:pt x="14058" y="3144"/>
                      <a:pt x="14058" y="7022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14" name="Graphic 4">
                <a:extLst>
                  <a:ext uri="{FF2B5EF4-FFF2-40B4-BE49-F238E27FC236}">
                    <a16:creationId xmlns:a16="http://schemas.microsoft.com/office/drawing/2014/main" id="{68185A62-FF8F-4D15-B041-ECCF1A8CC689}"/>
                  </a:ext>
                </a:extLst>
              </p:cNvPr>
              <p:cNvSpPr/>
              <p:nvPr/>
            </p:nvSpPr>
            <p:spPr>
              <a:xfrm>
                <a:off x="627491" y="3527951"/>
                <a:ext cx="14057" cy="14044"/>
              </a:xfrm>
              <a:custGeom>
                <a:avLst/>
                <a:gdLst>
                  <a:gd name="connsiteX0" fmla="*/ 14058 w 14057"/>
                  <a:gd name="connsiteY0" fmla="*/ 7022 h 14044"/>
                  <a:gd name="connsiteX1" fmla="*/ 7029 w 14057"/>
                  <a:gd name="connsiteY1" fmla="*/ 14044 h 14044"/>
                  <a:gd name="connsiteX2" fmla="*/ 0 w 14057"/>
                  <a:gd name="connsiteY2" fmla="*/ 7022 h 14044"/>
                  <a:gd name="connsiteX3" fmla="*/ 7029 w 14057"/>
                  <a:gd name="connsiteY3" fmla="*/ 0 h 14044"/>
                  <a:gd name="connsiteX4" fmla="*/ 14058 w 14057"/>
                  <a:gd name="connsiteY4" fmla="*/ 7022 h 1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7" h="14044">
                    <a:moveTo>
                      <a:pt x="14058" y="7022"/>
                    </a:moveTo>
                    <a:cubicBezTo>
                      <a:pt x="14058" y="10900"/>
                      <a:pt x="10911" y="14044"/>
                      <a:pt x="7029" y="14044"/>
                    </a:cubicBezTo>
                    <a:cubicBezTo>
                      <a:pt x="3147" y="14044"/>
                      <a:pt x="0" y="10900"/>
                      <a:pt x="0" y="7022"/>
                    </a:cubicBezTo>
                    <a:cubicBezTo>
                      <a:pt x="0" y="3144"/>
                      <a:pt x="3147" y="0"/>
                      <a:pt x="7029" y="0"/>
                    </a:cubicBezTo>
                    <a:cubicBezTo>
                      <a:pt x="10911" y="0"/>
                      <a:pt x="14058" y="3144"/>
                      <a:pt x="14058" y="7022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15" name="Graphic 4">
                <a:extLst>
                  <a:ext uri="{FF2B5EF4-FFF2-40B4-BE49-F238E27FC236}">
                    <a16:creationId xmlns:a16="http://schemas.microsoft.com/office/drawing/2014/main" id="{C47944A7-1240-48C1-83D1-6143860EEF6E}"/>
                  </a:ext>
                </a:extLst>
              </p:cNvPr>
              <p:cNvSpPr/>
              <p:nvPr/>
            </p:nvSpPr>
            <p:spPr>
              <a:xfrm>
                <a:off x="655607" y="3527951"/>
                <a:ext cx="14057" cy="14044"/>
              </a:xfrm>
              <a:custGeom>
                <a:avLst/>
                <a:gdLst>
                  <a:gd name="connsiteX0" fmla="*/ 14058 w 14057"/>
                  <a:gd name="connsiteY0" fmla="*/ 7022 h 14044"/>
                  <a:gd name="connsiteX1" fmla="*/ 7029 w 14057"/>
                  <a:gd name="connsiteY1" fmla="*/ 14044 h 14044"/>
                  <a:gd name="connsiteX2" fmla="*/ 0 w 14057"/>
                  <a:gd name="connsiteY2" fmla="*/ 7022 h 14044"/>
                  <a:gd name="connsiteX3" fmla="*/ 7029 w 14057"/>
                  <a:gd name="connsiteY3" fmla="*/ 0 h 14044"/>
                  <a:gd name="connsiteX4" fmla="*/ 14058 w 14057"/>
                  <a:gd name="connsiteY4" fmla="*/ 7022 h 1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7" h="14044">
                    <a:moveTo>
                      <a:pt x="14058" y="7022"/>
                    </a:moveTo>
                    <a:cubicBezTo>
                      <a:pt x="14058" y="10900"/>
                      <a:pt x="10911" y="14044"/>
                      <a:pt x="7029" y="14044"/>
                    </a:cubicBezTo>
                    <a:cubicBezTo>
                      <a:pt x="3147" y="14044"/>
                      <a:pt x="0" y="10900"/>
                      <a:pt x="0" y="7022"/>
                    </a:cubicBezTo>
                    <a:cubicBezTo>
                      <a:pt x="0" y="3144"/>
                      <a:pt x="3147" y="0"/>
                      <a:pt x="7029" y="0"/>
                    </a:cubicBezTo>
                    <a:cubicBezTo>
                      <a:pt x="10911" y="0"/>
                      <a:pt x="14058" y="3144"/>
                      <a:pt x="14058" y="7022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16" name="Graphic 4">
                <a:extLst>
                  <a:ext uri="{FF2B5EF4-FFF2-40B4-BE49-F238E27FC236}">
                    <a16:creationId xmlns:a16="http://schemas.microsoft.com/office/drawing/2014/main" id="{06A6C550-6B7A-4EFC-AE9F-149AA375B31D}"/>
                  </a:ext>
                </a:extLst>
              </p:cNvPr>
              <p:cNvSpPr/>
              <p:nvPr/>
            </p:nvSpPr>
            <p:spPr>
              <a:xfrm>
                <a:off x="684362" y="3527951"/>
                <a:ext cx="14057" cy="14044"/>
              </a:xfrm>
              <a:custGeom>
                <a:avLst/>
                <a:gdLst>
                  <a:gd name="connsiteX0" fmla="*/ 14058 w 14057"/>
                  <a:gd name="connsiteY0" fmla="*/ 7022 h 14044"/>
                  <a:gd name="connsiteX1" fmla="*/ 7029 w 14057"/>
                  <a:gd name="connsiteY1" fmla="*/ 14044 h 14044"/>
                  <a:gd name="connsiteX2" fmla="*/ 0 w 14057"/>
                  <a:gd name="connsiteY2" fmla="*/ 7022 h 14044"/>
                  <a:gd name="connsiteX3" fmla="*/ 7029 w 14057"/>
                  <a:gd name="connsiteY3" fmla="*/ 0 h 14044"/>
                  <a:gd name="connsiteX4" fmla="*/ 14058 w 14057"/>
                  <a:gd name="connsiteY4" fmla="*/ 7022 h 1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7" h="14044">
                    <a:moveTo>
                      <a:pt x="14058" y="7022"/>
                    </a:moveTo>
                    <a:cubicBezTo>
                      <a:pt x="14058" y="10900"/>
                      <a:pt x="10911" y="14044"/>
                      <a:pt x="7029" y="14044"/>
                    </a:cubicBezTo>
                    <a:cubicBezTo>
                      <a:pt x="3147" y="14044"/>
                      <a:pt x="0" y="10900"/>
                      <a:pt x="0" y="7022"/>
                    </a:cubicBezTo>
                    <a:cubicBezTo>
                      <a:pt x="0" y="3144"/>
                      <a:pt x="3147" y="0"/>
                      <a:pt x="7029" y="0"/>
                    </a:cubicBezTo>
                    <a:cubicBezTo>
                      <a:pt x="10911" y="0"/>
                      <a:pt x="14058" y="3144"/>
                      <a:pt x="14058" y="7022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17" name="Graphic 4">
                <a:extLst>
                  <a:ext uri="{FF2B5EF4-FFF2-40B4-BE49-F238E27FC236}">
                    <a16:creationId xmlns:a16="http://schemas.microsoft.com/office/drawing/2014/main" id="{A7CAF043-3D6E-413D-B362-5EA00E5B85E0}"/>
                  </a:ext>
                </a:extLst>
              </p:cNvPr>
              <p:cNvSpPr/>
              <p:nvPr/>
            </p:nvSpPr>
            <p:spPr>
              <a:xfrm>
                <a:off x="598737" y="3556679"/>
                <a:ext cx="14057" cy="14044"/>
              </a:xfrm>
              <a:custGeom>
                <a:avLst/>
                <a:gdLst>
                  <a:gd name="connsiteX0" fmla="*/ 7029 w 14057"/>
                  <a:gd name="connsiteY0" fmla="*/ 14045 h 14044"/>
                  <a:gd name="connsiteX1" fmla="*/ 14058 w 14057"/>
                  <a:gd name="connsiteY1" fmla="*/ 7022 h 14044"/>
                  <a:gd name="connsiteX2" fmla="*/ 7029 w 14057"/>
                  <a:gd name="connsiteY2" fmla="*/ 0 h 14044"/>
                  <a:gd name="connsiteX3" fmla="*/ 0 w 14057"/>
                  <a:gd name="connsiteY3" fmla="*/ 7022 h 14044"/>
                  <a:gd name="connsiteX4" fmla="*/ 7029 w 14057"/>
                  <a:gd name="connsiteY4" fmla="*/ 14045 h 1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7" h="14044">
                    <a:moveTo>
                      <a:pt x="7029" y="14045"/>
                    </a:moveTo>
                    <a:cubicBezTo>
                      <a:pt x="10863" y="14045"/>
                      <a:pt x="14058" y="10853"/>
                      <a:pt x="14058" y="7022"/>
                    </a:cubicBezTo>
                    <a:cubicBezTo>
                      <a:pt x="14058" y="3192"/>
                      <a:pt x="10863" y="0"/>
                      <a:pt x="7029" y="0"/>
                    </a:cubicBezTo>
                    <a:cubicBezTo>
                      <a:pt x="3195" y="0"/>
                      <a:pt x="0" y="3192"/>
                      <a:pt x="0" y="7022"/>
                    </a:cubicBezTo>
                    <a:cubicBezTo>
                      <a:pt x="0" y="10853"/>
                      <a:pt x="3195" y="14045"/>
                      <a:pt x="7029" y="14045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18" name="Graphic 4">
                <a:extLst>
                  <a:ext uri="{FF2B5EF4-FFF2-40B4-BE49-F238E27FC236}">
                    <a16:creationId xmlns:a16="http://schemas.microsoft.com/office/drawing/2014/main" id="{C8A20EEB-C562-48EA-BDC2-F5A948E1565F}"/>
                  </a:ext>
                </a:extLst>
              </p:cNvPr>
              <p:cNvSpPr/>
              <p:nvPr/>
            </p:nvSpPr>
            <p:spPr>
              <a:xfrm>
                <a:off x="627491" y="3556040"/>
                <a:ext cx="14057" cy="14044"/>
              </a:xfrm>
              <a:custGeom>
                <a:avLst/>
                <a:gdLst>
                  <a:gd name="connsiteX0" fmla="*/ 7029 w 14057"/>
                  <a:gd name="connsiteY0" fmla="*/ 0 h 14044"/>
                  <a:gd name="connsiteX1" fmla="*/ 0 w 14057"/>
                  <a:gd name="connsiteY1" fmla="*/ 7022 h 14044"/>
                  <a:gd name="connsiteX2" fmla="*/ 7029 w 14057"/>
                  <a:gd name="connsiteY2" fmla="*/ 14044 h 14044"/>
                  <a:gd name="connsiteX3" fmla="*/ 14058 w 14057"/>
                  <a:gd name="connsiteY3" fmla="*/ 7022 h 14044"/>
                  <a:gd name="connsiteX4" fmla="*/ 7029 w 14057"/>
                  <a:gd name="connsiteY4" fmla="*/ 0 h 1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7" h="14044">
                    <a:moveTo>
                      <a:pt x="7029" y="0"/>
                    </a:moveTo>
                    <a:cubicBezTo>
                      <a:pt x="3195" y="0"/>
                      <a:pt x="0" y="3192"/>
                      <a:pt x="0" y="7022"/>
                    </a:cubicBezTo>
                    <a:cubicBezTo>
                      <a:pt x="0" y="10852"/>
                      <a:pt x="3195" y="14044"/>
                      <a:pt x="7029" y="14044"/>
                    </a:cubicBezTo>
                    <a:cubicBezTo>
                      <a:pt x="10863" y="14044"/>
                      <a:pt x="14058" y="10852"/>
                      <a:pt x="14058" y="7022"/>
                    </a:cubicBezTo>
                    <a:cubicBezTo>
                      <a:pt x="14058" y="3192"/>
                      <a:pt x="10863" y="0"/>
                      <a:pt x="7029" y="0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19" name="Graphic 4">
                <a:extLst>
                  <a:ext uri="{FF2B5EF4-FFF2-40B4-BE49-F238E27FC236}">
                    <a16:creationId xmlns:a16="http://schemas.microsoft.com/office/drawing/2014/main" id="{6CA24E5E-3375-4A27-B64E-4AE0674C8718}"/>
                  </a:ext>
                </a:extLst>
              </p:cNvPr>
              <p:cNvSpPr/>
              <p:nvPr/>
            </p:nvSpPr>
            <p:spPr>
              <a:xfrm>
                <a:off x="655607" y="3556040"/>
                <a:ext cx="14057" cy="14044"/>
              </a:xfrm>
              <a:custGeom>
                <a:avLst/>
                <a:gdLst>
                  <a:gd name="connsiteX0" fmla="*/ 7029 w 14057"/>
                  <a:gd name="connsiteY0" fmla="*/ 0 h 14044"/>
                  <a:gd name="connsiteX1" fmla="*/ 0 w 14057"/>
                  <a:gd name="connsiteY1" fmla="*/ 7022 h 14044"/>
                  <a:gd name="connsiteX2" fmla="*/ 7029 w 14057"/>
                  <a:gd name="connsiteY2" fmla="*/ 14044 h 14044"/>
                  <a:gd name="connsiteX3" fmla="*/ 14058 w 14057"/>
                  <a:gd name="connsiteY3" fmla="*/ 7022 h 14044"/>
                  <a:gd name="connsiteX4" fmla="*/ 7029 w 14057"/>
                  <a:gd name="connsiteY4" fmla="*/ 0 h 1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7" h="14044">
                    <a:moveTo>
                      <a:pt x="7029" y="0"/>
                    </a:moveTo>
                    <a:cubicBezTo>
                      <a:pt x="3195" y="0"/>
                      <a:pt x="0" y="3192"/>
                      <a:pt x="0" y="7022"/>
                    </a:cubicBezTo>
                    <a:cubicBezTo>
                      <a:pt x="0" y="10852"/>
                      <a:pt x="3195" y="14044"/>
                      <a:pt x="7029" y="14044"/>
                    </a:cubicBezTo>
                    <a:cubicBezTo>
                      <a:pt x="10863" y="14044"/>
                      <a:pt x="14058" y="10852"/>
                      <a:pt x="14058" y="7022"/>
                    </a:cubicBezTo>
                    <a:cubicBezTo>
                      <a:pt x="14058" y="3192"/>
                      <a:pt x="10863" y="0"/>
                      <a:pt x="7029" y="0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20" name="Graphic 4">
                <a:extLst>
                  <a:ext uri="{FF2B5EF4-FFF2-40B4-BE49-F238E27FC236}">
                    <a16:creationId xmlns:a16="http://schemas.microsoft.com/office/drawing/2014/main" id="{E0F29469-C360-429C-B85D-47DB42D81702}"/>
                  </a:ext>
                </a:extLst>
              </p:cNvPr>
              <p:cNvSpPr/>
              <p:nvPr/>
            </p:nvSpPr>
            <p:spPr>
              <a:xfrm>
                <a:off x="598737" y="3584768"/>
                <a:ext cx="14057" cy="14044"/>
              </a:xfrm>
              <a:custGeom>
                <a:avLst/>
                <a:gdLst>
                  <a:gd name="connsiteX0" fmla="*/ 14058 w 14057"/>
                  <a:gd name="connsiteY0" fmla="*/ 7022 h 14044"/>
                  <a:gd name="connsiteX1" fmla="*/ 7029 w 14057"/>
                  <a:gd name="connsiteY1" fmla="*/ 14045 h 14044"/>
                  <a:gd name="connsiteX2" fmla="*/ 0 w 14057"/>
                  <a:gd name="connsiteY2" fmla="*/ 7022 h 14044"/>
                  <a:gd name="connsiteX3" fmla="*/ 7029 w 14057"/>
                  <a:gd name="connsiteY3" fmla="*/ 0 h 14044"/>
                  <a:gd name="connsiteX4" fmla="*/ 14058 w 14057"/>
                  <a:gd name="connsiteY4" fmla="*/ 7022 h 1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7" h="14044">
                    <a:moveTo>
                      <a:pt x="14058" y="7022"/>
                    </a:moveTo>
                    <a:cubicBezTo>
                      <a:pt x="14058" y="10901"/>
                      <a:pt x="10911" y="14045"/>
                      <a:pt x="7029" y="14045"/>
                    </a:cubicBezTo>
                    <a:cubicBezTo>
                      <a:pt x="3147" y="14045"/>
                      <a:pt x="0" y="10901"/>
                      <a:pt x="0" y="7022"/>
                    </a:cubicBezTo>
                    <a:cubicBezTo>
                      <a:pt x="0" y="3144"/>
                      <a:pt x="3147" y="0"/>
                      <a:pt x="7029" y="0"/>
                    </a:cubicBezTo>
                    <a:cubicBezTo>
                      <a:pt x="10911" y="0"/>
                      <a:pt x="14058" y="3144"/>
                      <a:pt x="14058" y="7022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21" name="Graphic 4">
                <a:extLst>
                  <a:ext uri="{FF2B5EF4-FFF2-40B4-BE49-F238E27FC236}">
                    <a16:creationId xmlns:a16="http://schemas.microsoft.com/office/drawing/2014/main" id="{ABD19CBD-DAC4-4408-80AE-7AD6250C7A38}"/>
                  </a:ext>
                </a:extLst>
              </p:cNvPr>
              <p:cNvSpPr/>
              <p:nvPr/>
            </p:nvSpPr>
            <p:spPr>
              <a:xfrm>
                <a:off x="627491" y="3584768"/>
                <a:ext cx="14057" cy="14044"/>
              </a:xfrm>
              <a:custGeom>
                <a:avLst/>
                <a:gdLst>
                  <a:gd name="connsiteX0" fmla="*/ 14058 w 14057"/>
                  <a:gd name="connsiteY0" fmla="*/ 7022 h 14044"/>
                  <a:gd name="connsiteX1" fmla="*/ 7029 w 14057"/>
                  <a:gd name="connsiteY1" fmla="*/ 14045 h 14044"/>
                  <a:gd name="connsiteX2" fmla="*/ 0 w 14057"/>
                  <a:gd name="connsiteY2" fmla="*/ 7022 h 14044"/>
                  <a:gd name="connsiteX3" fmla="*/ 7029 w 14057"/>
                  <a:gd name="connsiteY3" fmla="*/ 0 h 14044"/>
                  <a:gd name="connsiteX4" fmla="*/ 14058 w 14057"/>
                  <a:gd name="connsiteY4" fmla="*/ 7022 h 1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7" h="14044">
                    <a:moveTo>
                      <a:pt x="14058" y="7022"/>
                    </a:moveTo>
                    <a:cubicBezTo>
                      <a:pt x="14058" y="10901"/>
                      <a:pt x="10911" y="14045"/>
                      <a:pt x="7029" y="14045"/>
                    </a:cubicBezTo>
                    <a:cubicBezTo>
                      <a:pt x="3147" y="14045"/>
                      <a:pt x="0" y="10901"/>
                      <a:pt x="0" y="7022"/>
                    </a:cubicBezTo>
                    <a:cubicBezTo>
                      <a:pt x="0" y="3144"/>
                      <a:pt x="3147" y="0"/>
                      <a:pt x="7029" y="0"/>
                    </a:cubicBezTo>
                    <a:cubicBezTo>
                      <a:pt x="10911" y="0"/>
                      <a:pt x="14058" y="3144"/>
                      <a:pt x="14058" y="7022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  <p:sp>
            <p:nvSpPr>
              <p:cNvPr id="122" name="Graphic 4">
                <a:extLst>
                  <a:ext uri="{FF2B5EF4-FFF2-40B4-BE49-F238E27FC236}">
                    <a16:creationId xmlns:a16="http://schemas.microsoft.com/office/drawing/2014/main" id="{82A1B83E-35C6-4C50-BDE0-B232447979E7}"/>
                  </a:ext>
                </a:extLst>
              </p:cNvPr>
              <p:cNvSpPr/>
              <p:nvPr/>
            </p:nvSpPr>
            <p:spPr>
              <a:xfrm>
                <a:off x="655607" y="3584768"/>
                <a:ext cx="14057" cy="14044"/>
              </a:xfrm>
              <a:custGeom>
                <a:avLst/>
                <a:gdLst>
                  <a:gd name="connsiteX0" fmla="*/ 14058 w 14057"/>
                  <a:gd name="connsiteY0" fmla="*/ 7022 h 14044"/>
                  <a:gd name="connsiteX1" fmla="*/ 7029 w 14057"/>
                  <a:gd name="connsiteY1" fmla="*/ 14045 h 14044"/>
                  <a:gd name="connsiteX2" fmla="*/ 0 w 14057"/>
                  <a:gd name="connsiteY2" fmla="*/ 7022 h 14044"/>
                  <a:gd name="connsiteX3" fmla="*/ 7029 w 14057"/>
                  <a:gd name="connsiteY3" fmla="*/ 0 h 14044"/>
                  <a:gd name="connsiteX4" fmla="*/ 14058 w 14057"/>
                  <a:gd name="connsiteY4" fmla="*/ 7022 h 1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7" h="14044">
                    <a:moveTo>
                      <a:pt x="14058" y="7022"/>
                    </a:moveTo>
                    <a:cubicBezTo>
                      <a:pt x="14058" y="10901"/>
                      <a:pt x="10911" y="14045"/>
                      <a:pt x="7029" y="14045"/>
                    </a:cubicBezTo>
                    <a:cubicBezTo>
                      <a:pt x="3147" y="14045"/>
                      <a:pt x="0" y="10901"/>
                      <a:pt x="0" y="7022"/>
                    </a:cubicBezTo>
                    <a:cubicBezTo>
                      <a:pt x="0" y="3144"/>
                      <a:pt x="3147" y="0"/>
                      <a:pt x="7029" y="0"/>
                    </a:cubicBezTo>
                    <a:cubicBezTo>
                      <a:pt x="10911" y="0"/>
                      <a:pt x="14058" y="3144"/>
                      <a:pt x="14058" y="7022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64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9798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FD6E18-DBCB-4EB3-9417-FF6CA238AC28}"/>
              </a:ext>
            </a:extLst>
          </p:cNvPr>
          <p:cNvCxnSpPr>
            <a:cxnSpLocks/>
          </p:cNvCxnSpPr>
          <p:nvPr/>
        </p:nvCxnSpPr>
        <p:spPr>
          <a:xfrm>
            <a:off x="8060838" y="1676168"/>
            <a:ext cx="0" cy="729940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3733037-88E6-446D-8420-28BE852AD306}"/>
              </a:ext>
            </a:extLst>
          </p:cNvPr>
          <p:cNvSpPr/>
          <p:nvPr/>
        </p:nvSpPr>
        <p:spPr>
          <a:xfrm>
            <a:off x="0" y="0"/>
            <a:ext cx="17881600" cy="670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47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 Loan Programs </a:t>
            </a:r>
            <a:r>
              <a:rPr lang="en-US" sz="2347" b="1" dirty="0"/>
              <a:t>| Application Fast Track Loan Underwriting Initiative - Project Plan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8741D-9E94-429C-904E-85E223646C60}"/>
              </a:ext>
            </a:extLst>
          </p:cNvPr>
          <p:cNvSpPr/>
          <p:nvPr/>
        </p:nvSpPr>
        <p:spPr>
          <a:xfrm>
            <a:off x="0" y="9698415"/>
            <a:ext cx="17881600" cy="359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rtlCol="0" anchor="ctr"/>
          <a:lstStyle/>
          <a:p>
            <a:pPr algn="r"/>
            <a:r>
              <a:rPr lang="en-US" sz="2053" dirty="0">
                <a:ea typeface="Open Sans"/>
                <a:cs typeface="Open Sans"/>
              </a:rPr>
              <a:t>June 2023</a:t>
            </a:r>
            <a:endParaRPr lang="en-US" sz="2053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D5AE453-4040-4501-961D-23FF7CB1D219}"/>
              </a:ext>
            </a:extLst>
          </p:cNvPr>
          <p:cNvGraphicFramePr>
            <a:graphicFrameLocks noGrp="1"/>
          </p:cNvGraphicFramePr>
          <p:nvPr/>
        </p:nvGraphicFramePr>
        <p:xfrm>
          <a:off x="1223441" y="1032475"/>
          <a:ext cx="15131942" cy="804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853">
                  <a:extLst>
                    <a:ext uri="{9D8B030D-6E8A-4147-A177-3AD203B41FA5}">
                      <a16:colId xmlns:a16="http://schemas.microsoft.com/office/drawing/2014/main" val="3854668378"/>
                    </a:ext>
                  </a:extLst>
                </a:gridCol>
                <a:gridCol w="1080853">
                  <a:extLst>
                    <a:ext uri="{9D8B030D-6E8A-4147-A177-3AD203B41FA5}">
                      <a16:colId xmlns:a16="http://schemas.microsoft.com/office/drawing/2014/main" val="1061867044"/>
                    </a:ext>
                  </a:extLst>
                </a:gridCol>
                <a:gridCol w="1080853">
                  <a:extLst>
                    <a:ext uri="{9D8B030D-6E8A-4147-A177-3AD203B41FA5}">
                      <a16:colId xmlns:a16="http://schemas.microsoft.com/office/drawing/2014/main" val="246533593"/>
                    </a:ext>
                  </a:extLst>
                </a:gridCol>
                <a:gridCol w="1080853">
                  <a:extLst>
                    <a:ext uri="{9D8B030D-6E8A-4147-A177-3AD203B41FA5}">
                      <a16:colId xmlns:a16="http://schemas.microsoft.com/office/drawing/2014/main" val="3044622418"/>
                    </a:ext>
                  </a:extLst>
                </a:gridCol>
                <a:gridCol w="1080853">
                  <a:extLst>
                    <a:ext uri="{9D8B030D-6E8A-4147-A177-3AD203B41FA5}">
                      <a16:colId xmlns:a16="http://schemas.microsoft.com/office/drawing/2014/main" val="1928002699"/>
                    </a:ext>
                  </a:extLst>
                </a:gridCol>
                <a:gridCol w="1080853">
                  <a:extLst>
                    <a:ext uri="{9D8B030D-6E8A-4147-A177-3AD203B41FA5}">
                      <a16:colId xmlns:a16="http://schemas.microsoft.com/office/drawing/2014/main" val="2034743566"/>
                    </a:ext>
                  </a:extLst>
                </a:gridCol>
                <a:gridCol w="1080853">
                  <a:extLst>
                    <a:ext uri="{9D8B030D-6E8A-4147-A177-3AD203B41FA5}">
                      <a16:colId xmlns:a16="http://schemas.microsoft.com/office/drawing/2014/main" val="1759667222"/>
                    </a:ext>
                  </a:extLst>
                </a:gridCol>
                <a:gridCol w="1080853">
                  <a:extLst>
                    <a:ext uri="{9D8B030D-6E8A-4147-A177-3AD203B41FA5}">
                      <a16:colId xmlns:a16="http://schemas.microsoft.com/office/drawing/2014/main" val="1201714560"/>
                    </a:ext>
                  </a:extLst>
                </a:gridCol>
                <a:gridCol w="1080853">
                  <a:extLst>
                    <a:ext uri="{9D8B030D-6E8A-4147-A177-3AD203B41FA5}">
                      <a16:colId xmlns:a16="http://schemas.microsoft.com/office/drawing/2014/main" val="338019325"/>
                    </a:ext>
                  </a:extLst>
                </a:gridCol>
                <a:gridCol w="1080853">
                  <a:extLst>
                    <a:ext uri="{9D8B030D-6E8A-4147-A177-3AD203B41FA5}">
                      <a16:colId xmlns:a16="http://schemas.microsoft.com/office/drawing/2014/main" val="50103884"/>
                    </a:ext>
                  </a:extLst>
                </a:gridCol>
                <a:gridCol w="1080853">
                  <a:extLst>
                    <a:ext uri="{9D8B030D-6E8A-4147-A177-3AD203B41FA5}">
                      <a16:colId xmlns:a16="http://schemas.microsoft.com/office/drawing/2014/main" val="1551896242"/>
                    </a:ext>
                  </a:extLst>
                </a:gridCol>
                <a:gridCol w="1080853">
                  <a:extLst>
                    <a:ext uri="{9D8B030D-6E8A-4147-A177-3AD203B41FA5}">
                      <a16:colId xmlns:a16="http://schemas.microsoft.com/office/drawing/2014/main" val="630032731"/>
                    </a:ext>
                  </a:extLst>
                </a:gridCol>
                <a:gridCol w="1080853">
                  <a:extLst>
                    <a:ext uri="{9D8B030D-6E8A-4147-A177-3AD203B41FA5}">
                      <a16:colId xmlns:a16="http://schemas.microsoft.com/office/drawing/2014/main" val="4015705552"/>
                    </a:ext>
                  </a:extLst>
                </a:gridCol>
                <a:gridCol w="1080853">
                  <a:extLst>
                    <a:ext uri="{9D8B030D-6E8A-4147-A177-3AD203B41FA5}">
                      <a16:colId xmlns:a16="http://schemas.microsoft.com/office/drawing/2014/main" val="4238436596"/>
                    </a:ext>
                  </a:extLst>
                </a:gridCol>
              </a:tblGrid>
              <a:tr h="35763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844257"/>
                  </a:ext>
                </a:extLst>
              </a:tr>
              <a:tr h="357632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Jun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Jul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Aug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Sep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Oct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Nov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Dec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Feb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Mar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Apr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Jun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Jul</a:t>
                      </a: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890213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479575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843012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458792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881915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656322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852574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120315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287863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303884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81499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232722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777585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993019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23649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284619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959050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609623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17190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505834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040180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222663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898421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149059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096807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738136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243424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134112" marR="134112" marT="67056" marB="6705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116063"/>
                  </a:ext>
                </a:extLst>
              </a:tr>
            </a:tbl>
          </a:graphicData>
        </a:graphic>
      </p:graphicFrame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E768DE0-133A-4F94-AD2C-930C6C973302}"/>
              </a:ext>
            </a:extLst>
          </p:cNvPr>
          <p:cNvSpPr/>
          <p:nvPr/>
        </p:nvSpPr>
        <p:spPr bwMode="gray">
          <a:xfrm flipH="1">
            <a:off x="1150202" y="1750322"/>
            <a:ext cx="8312144" cy="214091"/>
          </a:xfrm>
          <a:prstGeom prst="homePlat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bg1"/>
                </a:solidFill>
              </a:rPr>
              <a:t>Model Development and Testing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68D08B6-26FA-4334-8C44-AFE117679A49}"/>
              </a:ext>
            </a:extLst>
          </p:cNvPr>
          <p:cNvSpPr/>
          <p:nvPr/>
        </p:nvSpPr>
        <p:spPr bwMode="gray">
          <a:xfrm flipH="1">
            <a:off x="1150202" y="1973952"/>
            <a:ext cx="8312144" cy="214579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Develop and validate in-house scoring model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1EA10F2-BFAA-402E-81CC-5CFB8EC03186}"/>
              </a:ext>
            </a:extLst>
          </p:cNvPr>
          <p:cNvSpPr/>
          <p:nvPr/>
        </p:nvSpPr>
        <p:spPr bwMode="gray">
          <a:xfrm flipH="1">
            <a:off x="1150201" y="2198070"/>
            <a:ext cx="2197939" cy="402336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Validate Moody’s model with FLP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8A8113-A459-4951-8D89-05A8B78BC800}"/>
              </a:ext>
            </a:extLst>
          </p:cNvPr>
          <p:cNvSpPr/>
          <p:nvPr/>
        </p:nvSpPr>
        <p:spPr>
          <a:xfrm rot="2700000">
            <a:off x="9332735" y="1872238"/>
            <a:ext cx="214579" cy="2145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1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 dirty="0">
              <a:solidFill>
                <a:prstClr val="white"/>
              </a:solidFill>
              <a:ea typeface="Microsoft YaHe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A2150-2579-4353-B85F-FB67AC030B04}"/>
              </a:ext>
            </a:extLst>
          </p:cNvPr>
          <p:cNvSpPr txBox="1"/>
          <p:nvPr/>
        </p:nvSpPr>
        <p:spPr>
          <a:xfrm>
            <a:off x="9516318" y="1810251"/>
            <a:ext cx="4150111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" b="1" dirty="0"/>
              <a:t>Finalize scorecard model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A643A-37C5-497D-9B91-B756F0A97BBF}"/>
              </a:ext>
            </a:extLst>
          </p:cNvPr>
          <p:cNvSpPr/>
          <p:nvPr/>
        </p:nvSpPr>
        <p:spPr bwMode="gray">
          <a:xfrm>
            <a:off x="2307990" y="2603251"/>
            <a:ext cx="8651563" cy="21457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bg1"/>
                </a:solidFill>
              </a:rPr>
              <a:t>Pilot Sample Selection and Assignment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8ADBC4-F141-4C43-B4C5-ABE27D29DCCC}"/>
              </a:ext>
            </a:extLst>
          </p:cNvPr>
          <p:cNvSpPr/>
          <p:nvPr/>
        </p:nvSpPr>
        <p:spPr bwMode="gray">
          <a:xfrm>
            <a:off x="2333482" y="2820677"/>
            <a:ext cx="7128864" cy="2166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Identify pilot scope and approach (e.g., loan types, treatment and control groups)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92F4EB-4D24-4052-9518-45B9A2346136}"/>
              </a:ext>
            </a:extLst>
          </p:cNvPr>
          <p:cNvSpPr/>
          <p:nvPr/>
        </p:nvSpPr>
        <p:spPr>
          <a:xfrm rot="2700000">
            <a:off x="10853746" y="2586477"/>
            <a:ext cx="214579" cy="2145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1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 dirty="0">
              <a:solidFill>
                <a:prstClr val="white"/>
              </a:solidFill>
              <a:ea typeface="Microsoft YaHe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AB895-D345-4372-9463-F72338E76477}"/>
              </a:ext>
            </a:extLst>
          </p:cNvPr>
          <p:cNvSpPr txBox="1"/>
          <p:nvPr/>
        </p:nvSpPr>
        <p:spPr>
          <a:xfrm>
            <a:off x="11037329" y="2524490"/>
            <a:ext cx="279589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" b="1" dirty="0"/>
              <a:t>Finalize pilot scope/approach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AC790C-3496-488F-B855-DC54B73478CD}"/>
              </a:ext>
            </a:extLst>
          </p:cNvPr>
          <p:cNvSpPr/>
          <p:nvPr/>
        </p:nvSpPr>
        <p:spPr bwMode="gray">
          <a:xfrm>
            <a:off x="5562899" y="3458716"/>
            <a:ext cx="6488555" cy="209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bg1"/>
                </a:solidFill>
              </a:rPr>
              <a:t>Process Development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8DBA0F-8E1A-4364-800E-336763000F5A}"/>
              </a:ext>
            </a:extLst>
          </p:cNvPr>
          <p:cNvGrpSpPr/>
          <p:nvPr/>
        </p:nvGrpSpPr>
        <p:grpSpPr>
          <a:xfrm>
            <a:off x="5568344" y="3678051"/>
            <a:ext cx="4292276" cy="402336"/>
            <a:chOff x="3796598" y="2486603"/>
            <a:chExt cx="2926552" cy="2743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640AA7-BF0D-4892-BE1B-3C6D078FA003}"/>
                </a:ext>
              </a:extLst>
            </p:cNvPr>
            <p:cNvSpPr/>
            <p:nvPr/>
          </p:nvSpPr>
          <p:spPr bwMode="gray">
            <a:xfrm>
              <a:off x="3796598" y="2486603"/>
              <a:ext cx="1455886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41117">
                <a:defRPr/>
              </a:pPr>
              <a:r>
                <a:rPr lang="en-US" sz="1173" dirty="0">
                  <a:solidFill>
                    <a:schemeClr val="tx1"/>
                  </a:solidFill>
                </a:rPr>
                <a:t>Identify and convene task force to develop process flow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5B9E0C9-EE9C-407A-8B74-82C5A4749D0F}"/>
                </a:ext>
              </a:extLst>
            </p:cNvPr>
            <p:cNvSpPr/>
            <p:nvPr/>
          </p:nvSpPr>
          <p:spPr bwMode="gray">
            <a:xfrm>
              <a:off x="5287584" y="2500223"/>
              <a:ext cx="1435566" cy="2553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4109" tIns="67055" rIns="134109" bIns="67055" rtlCol="0" anchor="ctr"/>
            <a:lstStyle/>
            <a:p>
              <a:pPr algn="ctr" defTabSz="1341117">
                <a:defRPr/>
              </a:pPr>
              <a:r>
                <a:rPr lang="en-US" sz="1173" dirty="0">
                  <a:solidFill>
                    <a:schemeClr val="tx1"/>
                  </a:solidFill>
                </a:rPr>
                <a:t>Validate process flow with internal stakeholders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5D19990-AFFC-4148-9F91-E2C3DE5604F9}"/>
              </a:ext>
            </a:extLst>
          </p:cNvPr>
          <p:cNvSpPr/>
          <p:nvPr/>
        </p:nvSpPr>
        <p:spPr bwMode="gray">
          <a:xfrm>
            <a:off x="7755123" y="4089927"/>
            <a:ext cx="3216731" cy="37807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Document and validate procedures with internal stakeholders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9777C0-4655-46B2-B6D8-BB696131E2FA}"/>
              </a:ext>
            </a:extLst>
          </p:cNvPr>
          <p:cNvSpPr/>
          <p:nvPr/>
        </p:nvSpPr>
        <p:spPr bwMode="gray">
          <a:xfrm>
            <a:off x="10424590" y="4477541"/>
            <a:ext cx="1591644" cy="2145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7055" rIns="0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Finalize procedures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B12DA8-082A-4891-86CB-625A89D84274}"/>
              </a:ext>
            </a:extLst>
          </p:cNvPr>
          <p:cNvSpPr/>
          <p:nvPr/>
        </p:nvSpPr>
        <p:spPr bwMode="gray">
          <a:xfrm>
            <a:off x="7703642" y="4701660"/>
            <a:ext cx="4387230" cy="22019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bg1"/>
                </a:solidFill>
              </a:rPr>
              <a:t>Federal Register Pilot Notice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885D89-1D1A-4AC5-B52A-F72F8087B846}"/>
              </a:ext>
            </a:extLst>
          </p:cNvPr>
          <p:cNvSpPr/>
          <p:nvPr/>
        </p:nvSpPr>
        <p:spPr bwMode="gray">
          <a:xfrm>
            <a:off x="7703644" y="4931391"/>
            <a:ext cx="2720947" cy="2145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Draft and review notice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B35035-07A4-49EA-953C-3852A539D552}"/>
              </a:ext>
            </a:extLst>
          </p:cNvPr>
          <p:cNvSpPr/>
          <p:nvPr/>
        </p:nvSpPr>
        <p:spPr bwMode="gray">
          <a:xfrm>
            <a:off x="9945046" y="5155509"/>
            <a:ext cx="4141785" cy="1867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7055" rIns="0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Submission and OGC review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5C353E-48B2-4FA9-91DC-17A26E7B2CD3}"/>
              </a:ext>
            </a:extLst>
          </p:cNvPr>
          <p:cNvSpPr/>
          <p:nvPr/>
        </p:nvSpPr>
        <p:spPr bwMode="gray">
          <a:xfrm>
            <a:off x="6677661" y="5379628"/>
            <a:ext cx="5413210" cy="21457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bg1"/>
                </a:solidFill>
              </a:rPr>
              <a:t>Technical Implementation (FBP)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8C589D-759F-40F9-8CC8-28DBA65968CA}"/>
              </a:ext>
            </a:extLst>
          </p:cNvPr>
          <p:cNvSpPr/>
          <p:nvPr/>
        </p:nvSpPr>
        <p:spPr bwMode="gray">
          <a:xfrm>
            <a:off x="6677661" y="5603746"/>
            <a:ext cx="4294193" cy="1830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Identify system changes required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AF429D-CE41-4992-82C0-B13D48EA9F81}"/>
              </a:ext>
            </a:extLst>
          </p:cNvPr>
          <p:cNvSpPr/>
          <p:nvPr/>
        </p:nvSpPr>
        <p:spPr bwMode="gray">
          <a:xfrm>
            <a:off x="8810631" y="5796367"/>
            <a:ext cx="3280237" cy="2145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Implement and test system functionality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169183-6669-4BD7-9909-10FBC94F8D20}"/>
              </a:ext>
            </a:extLst>
          </p:cNvPr>
          <p:cNvSpPr/>
          <p:nvPr/>
        </p:nvSpPr>
        <p:spPr bwMode="gray">
          <a:xfrm>
            <a:off x="7714345" y="6020485"/>
            <a:ext cx="5436949" cy="21457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bg1"/>
                </a:solidFill>
              </a:rPr>
              <a:t>Training &amp; Communications</a:t>
            </a: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54BCC8AF-200B-445E-B5D4-8C50AA12BCA0}"/>
              </a:ext>
            </a:extLst>
          </p:cNvPr>
          <p:cNvSpPr/>
          <p:nvPr/>
        </p:nvSpPr>
        <p:spPr bwMode="gray">
          <a:xfrm>
            <a:off x="8810647" y="7120071"/>
            <a:ext cx="8190833" cy="214579"/>
          </a:xfrm>
          <a:prstGeom prst="homePlat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bg1"/>
                </a:solidFill>
              </a:rPr>
              <a:t>Measurement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581B339-41E2-4C17-B5AE-F5D18BFC701D}"/>
              </a:ext>
            </a:extLst>
          </p:cNvPr>
          <p:cNvSpPr/>
          <p:nvPr/>
        </p:nvSpPr>
        <p:spPr bwMode="gray">
          <a:xfrm>
            <a:off x="8794475" y="7362061"/>
            <a:ext cx="2177378" cy="3834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Define indicators, establish measurement process</a:t>
            </a: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BDF85115-EB5D-46A7-ACCE-84BB37A4F2E0}"/>
              </a:ext>
            </a:extLst>
          </p:cNvPr>
          <p:cNvSpPr/>
          <p:nvPr/>
        </p:nvSpPr>
        <p:spPr bwMode="gray">
          <a:xfrm>
            <a:off x="10951412" y="7755037"/>
            <a:ext cx="6050069" cy="214579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Draft survey/focus group material and validate with stakeholders</a:t>
            </a: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B83CEEFB-16D2-4EE4-A463-088FC3789A6B}"/>
              </a:ext>
            </a:extLst>
          </p:cNvPr>
          <p:cNvSpPr/>
          <p:nvPr/>
        </p:nvSpPr>
        <p:spPr bwMode="gray">
          <a:xfrm>
            <a:off x="14226757" y="7979155"/>
            <a:ext cx="2774724" cy="214579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Data checkpoints</a:t>
            </a: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E15DA21C-9C43-444E-8345-FF901B06B8BB}"/>
              </a:ext>
            </a:extLst>
          </p:cNvPr>
          <p:cNvSpPr/>
          <p:nvPr/>
        </p:nvSpPr>
        <p:spPr bwMode="gray">
          <a:xfrm>
            <a:off x="13144905" y="8203274"/>
            <a:ext cx="3856575" cy="214579"/>
          </a:xfrm>
          <a:prstGeom prst="homePlat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bg1"/>
                </a:solidFill>
              </a:rPr>
              <a:t>Operation &amp; Implementation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AB0696BB-6C3F-4949-B6DA-9A7CE932FD83}"/>
              </a:ext>
            </a:extLst>
          </p:cNvPr>
          <p:cNvSpPr/>
          <p:nvPr/>
        </p:nvSpPr>
        <p:spPr bwMode="gray">
          <a:xfrm>
            <a:off x="14226767" y="8427387"/>
            <a:ext cx="2774713" cy="35998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09" tIns="67055" rIns="134109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Monitor pilot sites and provide support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13F5E04-788F-4AA3-9FA9-9593E8718108}"/>
              </a:ext>
            </a:extLst>
          </p:cNvPr>
          <p:cNvGrpSpPr/>
          <p:nvPr/>
        </p:nvGrpSpPr>
        <p:grpSpPr>
          <a:xfrm>
            <a:off x="565532" y="9139220"/>
            <a:ext cx="2264750" cy="295466"/>
            <a:chOff x="646957" y="6231283"/>
            <a:chExt cx="1544148" cy="20145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CD11AA6-C21B-4A3E-8844-B3AB1867D511}"/>
                </a:ext>
              </a:extLst>
            </p:cNvPr>
            <p:cNvSpPr/>
            <p:nvPr/>
          </p:nvSpPr>
          <p:spPr>
            <a:xfrm rot="2700000">
              <a:off x="646957" y="6273547"/>
              <a:ext cx="146304" cy="14630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411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40" dirty="0">
                <a:solidFill>
                  <a:prstClr val="white"/>
                </a:solidFill>
                <a:ea typeface="Microsoft YaHei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6AD5F77-66A4-4360-B09A-86D1CFB10224}"/>
                </a:ext>
              </a:extLst>
            </p:cNvPr>
            <p:cNvSpPr txBox="1"/>
            <p:nvPr/>
          </p:nvSpPr>
          <p:spPr>
            <a:xfrm>
              <a:off x="772127" y="6231283"/>
              <a:ext cx="1418978" cy="20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20" b="1" dirty="0"/>
                <a:t>Key event or decision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96B6CD0-38DD-440B-ACB7-0D218EBD85E2}"/>
              </a:ext>
            </a:extLst>
          </p:cNvPr>
          <p:cNvSpPr txBox="1"/>
          <p:nvPr/>
        </p:nvSpPr>
        <p:spPr>
          <a:xfrm>
            <a:off x="217038" y="1750322"/>
            <a:ext cx="915416" cy="6338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73" i="1" dirty="0">
                <a:solidFill>
                  <a:schemeClr val="bg1">
                    <a:lumMod val="50000"/>
                  </a:schemeClr>
                </a:solidFill>
              </a:rPr>
              <a:t>Work initiated prior to June 2022.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45C7A08-EC13-432D-B80F-920CD184ED61}"/>
              </a:ext>
            </a:extLst>
          </p:cNvPr>
          <p:cNvSpPr txBox="1"/>
          <p:nvPr/>
        </p:nvSpPr>
        <p:spPr>
          <a:xfrm>
            <a:off x="16355379" y="8826721"/>
            <a:ext cx="1243585" cy="453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173" i="1" dirty="0">
                <a:solidFill>
                  <a:schemeClr val="bg1">
                    <a:lumMod val="50000"/>
                  </a:schemeClr>
                </a:solidFill>
              </a:rPr>
              <a:t>Work continues after July 2023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B2BB38E-2D26-440C-A155-1B9CC8AEBCB7}"/>
              </a:ext>
            </a:extLst>
          </p:cNvPr>
          <p:cNvSpPr/>
          <p:nvPr/>
        </p:nvSpPr>
        <p:spPr>
          <a:xfrm rot="2700000">
            <a:off x="7627317" y="2273153"/>
            <a:ext cx="214579" cy="2145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1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 dirty="0">
              <a:solidFill>
                <a:prstClr val="white"/>
              </a:solidFill>
              <a:ea typeface="Microsoft YaHe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7610B4-4C98-4BA0-8EA8-B24B9F1B5AF6}"/>
              </a:ext>
            </a:extLst>
          </p:cNvPr>
          <p:cNvSpPr txBox="1"/>
          <p:nvPr/>
        </p:nvSpPr>
        <p:spPr>
          <a:xfrm>
            <a:off x="7970963" y="2294498"/>
            <a:ext cx="4150111" cy="20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sz="1320" b="1" dirty="0"/>
              <a:t>Select scorecard model approach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8A668F-5168-4091-8F65-EA85639BD580}"/>
              </a:ext>
            </a:extLst>
          </p:cNvPr>
          <p:cNvGrpSpPr/>
          <p:nvPr/>
        </p:nvGrpSpPr>
        <p:grpSpPr>
          <a:xfrm>
            <a:off x="6761481" y="3036148"/>
            <a:ext cx="4189919" cy="413029"/>
            <a:chOff x="4610100" y="2062681"/>
            <a:chExt cx="2856763" cy="28161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44F7B-5884-434A-AB1A-F19D9702FDE2}"/>
                </a:ext>
              </a:extLst>
            </p:cNvPr>
            <p:cNvSpPr/>
            <p:nvPr/>
          </p:nvSpPr>
          <p:spPr bwMode="gray">
            <a:xfrm>
              <a:off x="6762750" y="2062681"/>
              <a:ext cx="704113" cy="2816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41117">
                <a:defRPr/>
              </a:pPr>
              <a:r>
                <a:rPr lang="en-US" sz="1173" dirty="0">
                  <a:solidFill>
                    <a:schemeClr val="tx1"/>
                  </a:solidFill>
                </a:rPr>
                <a:t>Confirm site participation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0374741-FBF1-4917-BED6-2FCEB37F2A28}"/>
                </a:ext>
              </a:extLst>
            </p:cNvPr>
            <p:cNvSpPr/>
            <p:nvPr/>
          </p:nvSpPr>
          <p:spPr bwMode="gray">
            <a:xfrm>
              <a:off x="4610100" y="2069972"/>
              <a:ext cx="211305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4109" tIns="67055" rIns="134109" bIns="67055" rtlCol="0" anchor="ctr"/>
            <a:lstStyle/>
            <a:p>
              <a:pPr algn="ctr" defTabSz="1341117">
                <a:defRPr/>
              </a:pPr>
              <a:r>
                <a:rPr lang="en-US" sz="1173" dirty="0">
                  <a:solidFill>
                    <a:schemeClr val="tx1"/>
                  </a:solidFill>
                </a:rPr>
                <a:t>Identify sample size and select pilot sites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92CBFDF3-ECA8-4E62-B285-0A7DDF1E88AA}"/>
              </a:ext>
            </a:extLst>
          </p:cNvPr>
          <p:cNvSpPr/>
          <p:nvPr/>
        </p:nvSpPr>
        <p:spPr>
          <a:xfrm rot="2700000">
            <a:off x="11968332" y="5764263"/>
            <a:ext cx="214579" cy="2145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1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 dirty="0">
              <a:solidFill>
                <a:prstClr val="white"/>
              </a:solidFill>
              <a:ea typeface="Microsoft YaHe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225385-AAEE-44C9-AB86-3C0B24630CB6}"/>
              </a:ext>
            </a:extLst>
          </p:cNvPr>
          <p:cNvSpPr txBox="1"/>
          <p:nvPr/>
        </p:nvSpPr>
        <p:spPr>
          <a:xfrm>
            <a:off x="12136248" y="5702275"/>
            <a:ext cx="3154453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0" b="1" dirty="0"/>
              <a:t>Application Fast Track functionality go-live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F2E981D-D8C5-4A50-8A1E-CE78C01DAEB6}"/>
              </a:ext>
            </a:extLst>
          </p:cNvPr>
          <p:cNvGrpSpPr/>
          <p:nvPr/>
        </p:nvGrpSpPr>
        <p:grpSpPr>
          <a:xfrm>
            <a:off x="7728710" y="6449719"/>
            <a:ext cx="8150589" cy="377497"/>
            <a:chOff x="5269575" y="4409153"/>
            <a:chExt cx="5557220" cy="25738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870776-7EC0-40C6-8556-E759B1C073CA}"/>
                </a:ext>
              </a:extLst>
            </p:cNvPr>
            <p:cNvSpPr/>
            <p:nvPr/>
          </p:nvSpPr>
          <p:spPr bwMode="gray">
            <a:xfrm>
              <a:off x="5269575" y="4499863"/>
              <a:ext cx="2923322" cy="1666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4109" tIns="67055" rIns="134109" bIns="67055" rtlCol="0" anchor="ctr"/>
            <a:lstStyle/>
            <a:p>
              <a:pPr algn="ctr" defTabSz="1341117">
                <a:defRPr/>
              </a:pPr>
              <a:r>
                <a:rPr lang="en-US" sz="1173" dirty="0">
                  <a:solidFill>
                    <a:schemeClr val="tx1"/>
                  </a:solidFill>
                </a:rPr>
                <a:t>Draft training materials and schedule training sessions 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6EA104C-20FF-458F-BD63-6C9624701300}"/>
                </a:ext>
              </a:extLst>
            </p:cNvPr>
            <p:cNvSpPr/>
            <p:nvPr/>
          </p:nvSpPr>
          <p:spPr bwMode="gray">
            <a:xfrm>
              <a:off x="8243774" y="4409153"/>
              <a:ext cx="2583021" cy="241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4109" tIns="67055" rIns="134109" bIns="67055" rtlCol="0" anchor="ctr"/>
            <a:lstStyle/>
            <a:p>
              <a:pPr algn="ctr" defTabSz="1341117">
                <a:defRPr/>
              </a:pPr>
              <a:r>
                <a:rPr lang="en-US" sz="1173" dirty="0">
                  <a:solidFill>
                    <a:schemeClr val="tx1"/>
                  </a:solidFill>
                </a:rPr>
                <a:t>Training Delivery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FAFC1F26-6B0D-4EC8-A04F-B0CD7D17DE8B}"/>
              </a:ext>
            </a:extLst>
          </p:cNvPr>
          <p:cNvSpPr/>
          <p:nvPr/>
        </p:nvSpPr>
        <p:spPr>
          <a:xfrm>
            <a:off x="565532" y="7399890"/>
            <a:ext cx="5611100" cy="138748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67" dirty="0">
                <a:solidFill>
                  <a:schemeClr val="tx1"/>
                </a:solidFill>
              </a:rPr>
              <a:t>Ongoing efforts during the pilot will include: </a:t>
            </a:r>
          </a:p>
          <a:p>
            <a:pPr marL="251466" indent="-251466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chemeClr val="tx1"/>
                </a:solidFill>
              </a:rPr>
              <a:t>Check-ins to collect feedback and answer questions </a:t>
            </a:r>
          </a:p>
          <a:p>
            <a:pPr marL="251466" indent="-251466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chemeClr val="tx1"/>
                </a:solidFill>
              </a:rPr>
              <a:t>Periodic validation of data </a:t>
            </a:r>
          </a:p>
          <a:p>
            <a:r>
              <a:rPr lang="en-US" sz="1467" dirty="0">
                <a:solidFill>
                  <a:schemeClr val="tx1"/>
                </a:solidFill>
              </a:rPr>
              <a:t>Data analysis expected to occur at pilot mid-point (~5 mos.) and completion (15 mos.) 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51EEC2C-6BB8-4519-B3CB-B4943BFEC81A}"/>
              </a:ext>
            </a:extLst>
          </p:cNvPr>
          <p:cNvCxnSpPr>
            <a:cxnSpLocks/>
          </p:cNvCxnSpPr>
          <p:nvPr/>
        </p:nvCxnSpPr>
        <p:spPr>
          <a:xfrm>
            <a:off x="8060838" y="1018257"/>
            <a:ext cx="0" cy="3437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A537D54-734B-437A-936B-D62C93F4905C}"/>
              </a:ext>
            </a:extLst>
          </p:cNvPr>
          <p:cNvSpPr/>
          <p:nvPr/>
        </p:nvSpPr>
        <p:spPr>
          <a:xfrm rot="2700000">
            <a:off x="11968332" y="4499474"/>
            <a:ext cx="214579" cy="2145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1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 dirty="0">
              <a:solidFill>
                <a:prstClr val="white"/>
              </a:solidFill>
              <a:ea typeface="Microsoft YaHe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C34B7E-9750-4DB7-967A-05F79AC5F3B1}"/>
              </a:ext>
            </a:extLst>
          </p:cNvPr>
          <p:cNvSpPr txBox="1"/>
          <p:nvPr/>
        </p:nvSpPr>
        <p:spPr>
          <a:xfrm>
            <a:off x="12130248" y="4437487"/>
            <a:ext cx="2242537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0" b="1" dirty="0"/>
              <a:t>Approval for final procedures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0C2467-832F-4C15-8F39-47C8AE8FC1AD}"/>
              </a:ext>
            </a:extLst>
          </p:cNvPr>
          <p:cNvSpPr/>
          <p:nvPr/>
        </p:nvSpPr>
        <p:spPr bwMode="gray">
          <a:xfrm>
            <a:off x="11015333" y="6845692"/>
            <a:ext cx="2085423" cy="25590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7055" rIns="0" bIns="67055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Establish check-in cadence</a:t>
            </a:r>
          </a:p>
        </p:txBody>
      </p:sp>
      <p:sp>
        <p:nvSpPr>
          <p:cNvPr id="69" name="Arrow: Pentagon 68">
            <a:extLst>
              <a:ext uri="{FF2B5EF4-FFF2-40B4-BE49-F238E27FC236}">
                <a16:creationId xmlns:a16="http://schemas.microsoft.com/office/drawing/2014/main" id="{90CAC2A6-E857-4C59-AA11-9381EA7DB612}"/>
              </a:ext>
            </a:extLst>
          </p:cNvPr>
          <p:cNvSpPr/>
          <p:nvPr/>
        </p:nvSpPr>
        <p:spPr>
          <a:xfrm>
            <a:off x="16262173" y="6400096"/>
            <a:ext cx="1570451" cy="190634"/>
          </a:xfrm>
          <a:prstGeom prst="homePlate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40" b="1" dirty="0">
                <a:solidFill>
                  <a:schemeClr val="tx1"/>
                </a:solidFill>
              </a:rPr>
              <a:t>Pilot Launch</a:t>
            </a:r>
          </a:p>
          <a:p>
            <a:pPr algn="ctr"/>
            <a:r>
              <a:rPr lang="en-US" sz="2640" b="1" dirty="0">
                <a:solidFill>
                  <a:schemeClr val="tx1"/>
                </a:solidFill>
              </a:rPr>
              <a:t>~Aug 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18DE1F-99C7-4876-A938-76B1500B8B0F}"/>
              </a:ext>
            </a:extLst>
          </p:cNvPr>
          <p:cNvSpPr/>
          <p:nvPr/>
        </p:nvSpPr>
        <p:spPr>
          <a:xfrm rot="2700000">
            <a:off x="16017061" y="6396606"/>
            <a:ext cx="214579" cy="21457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1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 dirty="0">
              <a:solidFill>
                <a:prstClr val="white"/>
              </a:solidFill>
              <a:ea typeface="Microsoft YaHe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E747EF-266F-4BB3-A932-15056F73B64E}"/>
              </a:ext>
            </a:extLst>
          </p:cNvPr>
          <p:cNvSpPr/>
          <p:nvPr/>
        </p:nvSpPr>
        <p:spPr>
          <a:xfrm rot="2700000">
            <a:off x="11968332" y="6234203"/>
            <a:ext cx="214579" cy="2145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11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 dirty="0">
              <a:solidFill>
                <a:prstClr val="white"/>
              </a:solidFill>
              <a:ea typeface="Microsoft YaHe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0B5498-C38C-426A-9A44-1ED2DAC0FBEE}"/>
              </a:ext>
            </a:extLst>
          </p:cNvPr>
          <p:cNvSpPr txBox="1"/>
          <p:nvPr/>
        </p:nvSpPr>
        <p:spPr>
          <a:xfrm>
            <a:off x="12173581" y="6172216"/>
            <a:ext cx="1802032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0" b="1" dirty="0"/>
              <a:t>Announce pilot to field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8AE80D-E6F7-4164-B5F0-2FFBDDF123FD}"/>
              </a:ext>
            </a:extLst>
          </p:cNvPr>
          <p:cNvSpPr/>
          <p:nvPr/>
        </p:nvSpPr>
        <p:spPr bwMode="gray">
          <a:xfrm>
            <a:off x="7735443" y="6244603"/>
            <a:ext cx="2125178" cy="33815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341117">
              <a:defRPr/>
            </a:pPr>
            <a:r>
              <a:rPr lang="en-US" sz="1173" dirty="0">
                <a:solidFill>
                  <a:schemeClr val="tx1"/>
                </a:solidFill>
              </a:rPr>
              <a:t>Develop overview and roll-out materials</a:t>
            </a:r>
          </a:p>
        </p:txBody>
      </p:sp>
    </p:spTree>
    <p:extLst>
      <p:ext uri="{BB962C8B-B14F-4D97-AF65-F5344CB8AC3E}">
        <p14:creationId xmlns:p14="http://schemas.microsoft.com/office/powerpoint/2010/main" val="2367035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CF457A48-BB95-4B5B-A367-C023BBBE5B68}"/>
              </a:ext>
            </a:extLst>
          </p:cNvPr>
          <p:cNvSpPr/>
          <p:nvPr/>
        </p:nvSpPr>
        <p:spPr>
          <a:xfrm rot="5400000">
            <a:off x="5838647" y="-5070857"/>
            <a:ext cx="970216" cy="12647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4" name="Right Triangle 133">
            <a:extLst>
              <a:ext uri="{FF2B5EF4-FFF2-40B4-BE49-F238E27FC236}">
                <a16:creationId xmlns:a16="http://schemas.microsoft.com/office/drawing/2014/main" id="{AFA2576F-B6FB-48B1-A016-652DA07A771E}"/>
              </a:ext>
            </a:extLst>
          </p:cNvPr>
          <p:cNvSpPr/>
          <p:nvPr/>
        </p:nvSpPr>
        <p:spPr>
          <a:xfrm rot="5400000">
            <a:off x="12913576" y="495811"/>
            <a:ext cx="1151715" cy="105054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636F001-DABF-4136-9809-1C0B3316C548}"/>
              </a:ext>
            </a:extLst>
          </p:cNvPr>
          <p:cNvSpPr/>
          <p:nvPr/>
        </p:nvSpPr>
        <p:spPr>
          <a:xfrm>
            <a:off x="1" y="449313"/>
            <a:ext cx="12964160" cy="11476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292D386-2241-4BD4-B804-1F5E5133907B}"/>
              </a:ext>
            </a:extLst>
          </p:cNvPr>
          <p:cNvSpPr txBox="1"/>
          <p:nvPr/>
        </p:nvSpPr>
        <p:spPr>
          <a:xfrm>
            <a:off x="487477" y="646252"/>
            <a:ext cx="11672553" cy="72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7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Upcoming Regulatory Items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4CF63A-454E-464A-B38E-F9DA068964D9}"/>
              </a:ext>
            </a:extLst>
          </p:cNvPr>
          <p:cNvSpPr txBox="1"/>
          <p:nvPr/>
        </p:nvSpPr>
        <p:spPr>
          <a:xfrm>
            <a:off x="487476" y="2056479"/>
            <a:ext cx="16332404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33" dirty="0"/>
              <a:t>DAFLP has been drafting a rule </a:t>
            </a:r>
            <a:r>
              <a:rPr lang="en-US" sz="2933" i="1" dirty="0"/>
              <a:t>“Enhancing Program Access, Equity and Delivery for Farm Loans”</a:t>
            </a:r>
          </a:p>
          <a:p>
            <a:endParaRPr lang="en-US" sz="2933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33" dirty="0"/>
              <a:t>Federal Register publication is anticipated this year and will make a wide-range of changes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0F10B0C-DF03-4FA4-BB5E-63ED4D032D05}"/>
              </a:ext>
            </a:extLst>
          </p:cNvPr>
          <p:cNvSpPr/>
          <p:nvPr/>
        </p:nvSpPr>
        <p:spPr>
          <a:xfrm>
            <a:off x="6170175" y="4076123"/>
            <a:ext cx="4967006" cy="5782041"/>
          </a:xfrm>
          <a:prstGeom prst="roundRect">
            <a:avLst>
              <a:gd name="adj" fmla="val 8289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41120" rtlCol="0" anchor="t"/>
          <a:lstStyle/>
          <a:p>
            <a:pPr algn="ctr"/>
            <a:endParaRPr lang="en-US" sz="2933" b="1" dirty="0">
              <a:solidFill>
                <a:schemeClr val="accent1"/>
              </a:solidFill>
            </a:endParaRPr>
          </a:p>
          <a:p>
            <a:pPr algn="ctr"/>
            <a:r>
              <a:rPr lang="en-US" sz="3520" b="1" dirty="0">
                <a:solidFill>
                  <a:schemeClr val="accent1"/>
                </a:solidFill>
              </a:rPr>
              <a:t>FEASIBILITY</a:t>
            </a:r>
          </a:p>
          <a:p>
            <a:pPr algn="ctr"/>
            <a:endParaRPr lang="en-US" sz="3520" b="1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20" b="1" dirty="0">
                <a:solidFill>
                  <a:schemeClr val="accent1"/>
                </a:solidFill>
              </a:rPr>
              <a:t>Loan Terms</a:t>
            </a:r>
          </a:p>
          <a:p>
            <a:endParaRPr lang="en-US" sz="1000" b="1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20" b="1" dirty="0">
                <a:solidFill>
                  <a:schemeClr val="accent1"/>
                </a:solidFill>
              </a:rPr>
              <a:t>Repayment Schedules</a:t>
            </a:r>
          </a:p>
          <a:p>
            <a:pPr algn="ctr"/>
            <a:endParaRPr lang="en-US" sz="1540" b="1" dirty="0">
              <a:solidFill>
                <a:schemeClr val="accent1"/>
              </a:solidFill>
            </a:endParaRPr>
          </a:p>
          <a:p>
            <a:pPr algn="ctr"/>
            <a:endParaRPr lang="en-US" sz="3520" dirty="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2864EE9-8CD8-4000-B50B-F1E7CAD3CD81}"/>
              </a:ext>
            </a:extLst>
          </p:cNvPr>
          <p:cNvSpPr/>
          <p:nvPr/>
        </p:nvSpPr>
        <p:spPr>
          <a:xfrm>
            <a:off x="7983117" y="4488547"/>
            <a:ext cx="1341120" cy="1341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pic>
        <p:nvPicPr>
          <p:cNvPr id="26" name="Graphic 25" descr="Periodic Graph with solid fill">
            <a:extLst>
              <a:ext uri="{FF2B5EF4-FFF2-40B4-BE49-F238E27FC236}">
                <a16:creationId xmlns:a16="http://schemas.microsoft.com/office/drawing/2014/main" id="{EB13218E-9B2A-4D33-AAAA-AFD6D23BA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251341" y="4760895"/>
            <a:ext cx="804672" cy="804672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F9A2940-C7DE-4B25-B19B-96F0D217B670}"/>
              </a:ext>
            </a:extLst>
          </p:cNvPr>
          <p:cNvSpPr/>
          <p:nvPr/>
        </p:nvSpPr>
        <p:spPr>
          <a:xfrm>
            <a:off x="11852875" y="4091260"/>
            <a:ext cx="4967006" cy="5766903"/>
          </a:xfrm>
          <a:prstGeom prst="roundRect">
            <a:avLst>
              <a:gd name="adj" fmla="val 883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41120" rtlCol="0" anchor="t"/>
          <a:lstStyle/>
          <a:p>
            <a:pPr algn="ctr"/>
            <a:endParaRPr lang="en-US" sz="2933" b="1" dirty="0">
              <a:solidFill>
                <a:schemeClr val="accent1"/>
              </a:solidFill>
            </a:endParaRPr>
          </a:p>
          <a:p>
            <a:pPr algn="ctr"/>
            <a:r>
              <a:rPr lang="en-US" sz="3520" b="1" dirty="0">
                <a:solidFill>
                  <a:schemeClr val="accent1"/>
                </a:solidFill>
              </a:rPr>
              <a:t>SECURITY</a:t>
            </a:r>
          </a:p>
          <a:p>
            <a:pPr algn="ctr"/>
            <a:endParaRPr lang="en-US" sz="3520" b="1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20" b="1" dirty="0">
                <a:solidFill>
                  <a:schemeClr val="accent1"/>
                </a:solidFill>
              </a:rPr>
              <a:t>Additional Security</a:t>
            </a:r>
          </a:p>
          <a:p>
            <a:endParaRPr lang="en-US" sz="1000" b="1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20" b="1" dirty="0">
                <a:solidFill>
                  <a:schemeClr val="accent1"/>
                </a:solidFill>
              </a:rPr>
              <a:t>Collateral Releases</a:t>
            </a:r>
          </a:p>
          <a:p>
            <a:pPr algn="ctr"/>
            <a:endParaRPr lang="en-US" sz="3520" b="1" dirty="0">
              <a:solidFill>
                <a:schemeClr val="accent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875252-D7B0-4723-A697-FD901E3169F2}"/>
              </a:ext>
            </a:extLst>
          </p:cNvPr>
          <p:cNvSpPr/>
          <p:nvPr/>
        </p:nvSpPr>
        <p:spPr>
          <a:xfrm>
            <a:off x="13665816" y="4488547"/>
            <a:ext cx="1341120" cy="1341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pic>
        <p:nvPicPr>
          <p:cNvPr id="28" name="Graphic 27" descr="Circles with arrows with solid fill">
            <a:extLst>
              <a:ext uri="{FF2B5EF4-FFF2-40B4-BE49-F238E27FC236}">
                <a16:creationId xmlns:a16="http://schemas.microsoft.com/office/drawing/2014/main" id="{2F7A2345-38D8-4781-828A-EC4DF1601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3934040" y="4760895"/>
            <a:ext cx="804672" cy="80467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AEEFB3-2EFE-4B13-BD30-1A98A0F3A6BB}"/>
              </a:ext>
            </a:extLst>
          </p:cNvPr>
          <p:cNvSpPr/>
          <p:nvPr/>
        </p:nvSpPr>
        <p:spPr>
          <a:xfrm>
            <a:off x="487477" y="4076123"/>
            <a:ext cx="4967006" cy="5782041"/>
          </a:xfrm>
          <a:prstGeom prst="roundRect">
            <a:avLst>
              <a:gd name="adj" fmla="val 9641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41120" rtlCol="0" anchor="t"/>
          <a:lstStyle/>
          <a:p>
            <a:pPr algn="ctr"/>
            <a:endParaRPr lang="en-US" sz="2933" b="1" dirty="0">
              <a:solidFill>
                <a:schemeClr val="accent1"/>
              </a:solidFill>
            </a:endParaRPr>
          </a:p>
          <a:p>
            <a:pPr algn="ctr"/>
            <a:r>
              <a:rPr lang="en-US" sz="3520" b="1" dirty="0">
                <a:solidFill>
                  <a:schemeClr val="accent1"/>
                </a:solidFill>
              </a:rPr>
              <a:t>ELIGIBILITY</a:t>
            </a:r>
          </a:p>
          <a:p>
            <a:pPr algn="ctr"/>
            <a:endParaRPr lang="en-US" sz="3520" b="1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20" b="1" dirty="0">
                <a:solidFill>
                  <a:schemeClr val="accent1"/>
                </a:solidFill>
              </a:rPr>
              <a:t>Family Farm Definition</a:t>
            </a:r>
          </a:p>
          <a:p>
            <a:endParaRPr lang="en-US" sz="1000" b="1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20" b="1" dirty="0">
                <a:solidFill>
                  <a:schemeClr val="accent1"/>
                </a:solidFill>
              </a:rPr>
              <a:t>Test for Credit</a:t>
            </a:r>
          </a:p>
          <a:p>
            <a:endParaRPr lang="en-US" sz="1000" b="1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20" b="1" dirty="0">
                <a:solidFill>
                  <a:schemeClr val="accent1"/>
                </a:solidFill>
              </a:rPr>
              <a:t>Production Training</a:t>
            </a:r>
          </a:p>
          <a:p>
            <a:pPr algn="ctr"/>
            <a:endParaRPr lang="en-US" sz="1540" dirty="0">
              <a:solidFill>
                <a:schemeClr val="tx1"/>
              </a:solidFill>
            </a:endParaRPr>
          </a:p>
          <a:p>
            <a:pPr algn="ctr"/>
            <a:endParaRPr lang="en-US" sz="352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728A05-0DDC-4EA0-9BF3-6775320EEFFE}"/>
              </a:ext>
            </a:extLst>
          </p:cNvPr>
          <p:cNvSpPr/>
          <p:nvPr/>
        </p:nvSpPr>
        <p:spPr>
          <a:xfrm>
            <a:off x="2300418" y="4488547"/>
            <a:ext cx="1341120" cy="1341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pic>
        <p:nvPicPr>
          <p:cNvPr id="24" name="Graphic 23" descr="Ruler with solid fill">
            <a:extLst>
              <a:ext uri="{FF2B5EF4-FFF2-40B4-BE49-F238E27FC236}">
                <a16:creationId xmlns:a16="http://schemas.microsoft.com/office/drawing/2014/main" id="{1CA60057-24BD-4FB4-91AA-EC750DFA35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8642" y="4756190"/>
            <a:ext cx="804672" cy="8046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5049DA-A412-996D-C226-15990063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A288-4043-4803-B7CC-A3F66FB97A2D}" type="slidenum">
              <a:rPr lang="en-US" smtClean="0"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019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322708-4817-40DF-AEAF-A121005EE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74" y="0"/>
            <a:ext cx="17878627" cy="100584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3517101-8AD6-4B3D-B1E5-90941B84CA6A}"/>
              </a:ext>
            </a:extLst>
          </p:cNvPr>
          <p:cNvGrpSpPr/>
          <p:nvPr/>
        </p:nvGrpSpPr>
        <p:grpSpPr>
          <a:xfrm flipH="1">
            <a:off x="3865030" y="6359236"/>
            <a:ext cx="14016570" cy="1922464"/>
            <a:chOff x="-2" y="4770966"/>
            <a:chExt cx="9556752" cy="131077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763D44-D6BD-4B9C-9558-7FD9467BE63F}"/>
                </a:ext>
              </a:extLst>
            </p:cNvPr>
            <p:cNvSpPr/>
            <p:nvPr/>
          </p:nvSpPr>
          <p:spPr>
            <a:xfrm rot="5400000">
              <a:off x="3950489" y="1408926"/>
              <a:ext cx="722321" cy="86233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91C462EA-0E55-4F11-97FB-3EEEFA796EB2}"/>
                </a:ext>
              </a:extLst>
            </p:cNvPr>
            <p:cNvSpPr/>
            <p:nvPr/>
          </p:nvSpPr>
          <p:spPr>
            <a:xfrm rot="5400000">
              <a:off x="8670925" y="4943475"/>
              <a:ext cx="1054100" cy="717549"/>
            </a:xfrm>
            <a:prstGeom prst="rtTriangl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573D630-73DC-439A-8977-453F6EF4C0C4}"/>
                </a:ext>
              </a:extLst>
            </p:cNvPr>
            <p:cNvSpPr/>
            <p:nvPr/>
          </p:nvSpPr>
          <p:spPr>
            <a:xfrm>
              <a:off x="0" y="4775200"/>
              <a:ext cx="8839200" cy="10541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00EFD1-C16C-48F5-938F-B485CE3E60F8}"/>
                </a:ext>
              </a:extLst>
            </p:cNvPr>
            <p:cNvSpPr txBox="1"/>
            <p:nvPr/>
          </p:nvSpPr>
          <p:spPr>
            <a:xfrm>
              <a:off x="332370" y="4978526"/>
              <a:ext cx="6387176" cy="6169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28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Thank You!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5EB88C-AB11-417F-BE17-230A92801B9F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4770966"/>
              <a:ext cx="9556751" cy="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C7C5D4E-9E20-4AA9-A2FE-CC5F37C717B9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5843447"/>
              <a:ext cx="8839202" cy="70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C70E2A56-AAC7-4B80-B232-E14AAE51ADB3}"/>
                </a:ext>
              </a:extLst>
            </p:cNvPr>
            <p:cNvSpPr/>
            <p:nvPr/>
          </p:nvSpPr>
          <p:spPr>
            <a:xfrm>
              <a:off x="8208434" y="4781647"/>
              <a:ext cx="1326368" cy="1054103"/>
            </a:xfrm>
            <a:prstGeom prst="parallelogram">
              <a:avLst>
                <a:gd name="adj" fmla="val 66625"/>
              </a:avLst>
            </a:prstGeom>
            <a:solidFill>
              <a:srgbClr val="43B02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3583C35-32FC-4E3B-A027-155596E6F6A4}"/>
                </a:ext>
              </a:extLst>
            </p:cNvPr>
            <p:cNvSpPr/>
            <p:nvPr/>
          </p:nvSpPr>
          <p:spPr>
            <a:xfrm>
              <a:off x="7574056" y="4785880"/>
              <a:ext cx="1326368" cy="1054103"/>
            </a:xfrm>
            <a:prstGeom prst="parallelogram">
              <a:avLst>
                <a:gd name="adj" fmla="val 66625"/>
              </a:avLst>
            </a:prstGeom>
            <a:solidFill>
              <a:srgbClr val="26890D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D9F2EE0E-805F-4216-80B8-D456F5A0EE54}"/>
                </a:ext>
              </a:extLst>
            </p:cNvPr>
            <p:cNvSpPr/>
            <p:nvPr/>
          </p:nvSpPr>
          <p:spPr>
            <a:xfrm>
              <a:off x="6935444" y="4781647"/>
              <a:ext cx="1326368" cy="1054103"/>
            </a:xfrm>
            <a:prstGeom prst="parallelogram">
              <a:avLst>
                <a:gd name="adj" fmla="val 66625"/>
              </a:avLst>
            </a:prstGeom>
            <a:solidFill>
              <a:srgbClr val="23643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0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21A96A8-B570-4978-847D-8994DE4CD9B5}"/>
              </a:ext>
            </a:extLst>
          </p:cNvPr>
          <p:cNvSpPr/>
          <p:nvPr/>
        </p:nvSpPr>
        <p:spPr>
          <a:xfrm>
            <a:off x="0" y="0"/>
            <a:ext cx="17881600" cy="4280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56A4B7-B708-4375-926F-A0D95BC67D05}"/>
              </a:ext>
            </a:extLst>
          </p:cNvPr>
          <p:cNvSpPr/>
          <p:nvPr/>
        </p:nvSpPr>
        <p:spPr>
          <a:xfrm>
            <a:off x="0" y="9620875"/>
            <a:ext cx="17881600" cy="4280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C3B8D-94A2-C4A6-42CC-E5AE167D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A288-4043-4803-B7CC-A3F66FB97A2D}" type="slidenum">
              <a:rPr lang="en-US" smtClean="0"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CF457A48-BB95-4B5B-A367-C023BBBE5B68}"/>
              </a:ext>
            </a:extLst>
          </p:cNvPr>
          <p:cNvSpPr/>
          <p:nvPr/>
        </p:nvSpPr>
        <p:spPr>
          <a:xfrm rot="5400000">
            <a:off x="5838647" y="-5070857"/>
            <a:ext cx="970216" cy="12647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4" name="Right Triangle 133">
            <a:extLst>
              <a:ext uri="{FF2B5EF4-FFF2-40B4-BE49-F238E27FC236}">
                <a16:creationId xmlns:a16="http://schemas.microsoft.com/office/drawing/2014/main" id="{AFA2576F-B6FB-48B1-A016-652DA07A771E}"/>
              </a:ext>
            </a:extLst>
          </p:cNvPr>
          <p:cNvSpPr/>
          <p:nvPr/>
        </p:nvSpPr>
        <p:spPr>
          <a:xfrm rot="5400000">
            <a:off x="12913576" y="495811"/>
            <a:ext cx="1151715" cy="105054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636F001-DABF-4136-9809-1C0B3316C548}"/>
              </a:ext>
            </a:extLst>
          </p:cNvPr>
          <p:cNvSpPr/>
          <p:nvPr/>
        </p:nvSpPr>
        <p:spPr>
          <a:xfrm>
            <a:off x="1" y="449313"/>
            <a:ext cx="12964160" cy="11476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292D386-2241-4BD4-B804-1F5E5133907B}"/>
              </a:ext>
            </a:extLst>
          </p:cNvPr>
          <p:cNvSpPr txBox="1"/>
          <p:nvPr/>
        </p:nvSpPr>
        <p:spPr>
          <a:xfrm>
            <a:off x="645804" y="580925"/>
            <a:ext cx="11672553" cy="72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7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TOPICS – Bill Cobb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DF462C-84A1-4EC9-8C22-E366A7089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3512"/>
              </p:ext>
            </p:extLst>
          </p:nvPr>
        </p:nvGraphicFramePr>
        <p:xfrm>
          <a:off x="487476" y="3965682"/>
          <a:ext cx="13102473" cy="3084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22154">
                  <a:extLst>
                    <a:ext uri="{9D8B030D-6E8A-4147-A177-3AD203B41FA5}">
                      <a16:colId xmlns:a16="http://schemas.microsoft.com/office/drawing/2014/main" val="1780494683"/>
                    </a:ext>
                  </a:extLst>
                </a:gridCol>
                <a:gridCol w="12080319">
                  <a:extLst>
                    <a:ext uri="{9D8B030D-6E8A-4147-A177-3AD203B41FA5}">
                      <a16:colId xmlns:a16="http://schemas.microsoft.com/office/drawing/2014/main" val="1628148731"/>
                    </a:ext>
                  </a:extLst>
                </a:gridCol>
              </a:tblGrid>
              <a:tr h="1028192">
                <a:tc>
                  <a:txBody>
                    <a:bodyPr/>
                    <a:lstStyle/>
                    <a:p>
                      <a:r>
                        <a:rPr lang="en-US" sz="4100" b="1" i="1" dirty="0">
                          <a:solidFill>
                            <a:srgbClr val="86BC25"/>
                          </a:solidFill>
                        </a:rPr>
                        <a:t>1</a:t>
                      </a:r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1" dirty="0"/>
                        <a:t>IRA Update</a:t>
                      </a:r>
                      <a:endParaRPr lang="en-US" sz="2900" b="0" i="1" dirty="0"/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75951"/>
                  </a:ext>
                </a:extLst>
              </a:tr>
              <a:tr h="10281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4100" b="1" i="1" dirty="0">
                          <a:solidFill>
                            <a:srgbClr val="86BC25"/>
                          </a:solidFill>
                        </a:rPr>
                        <a:t>2</a:t>
                      </a:r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1" i="0" dirty="0"/>
                        <a:t>Farm Bill Issues</a:t>
                      </a:r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804379"/>
                  </a:ext>
                </a:extLst>
              </a:tr>
              <a:tr h="1028192">
                <a:tc>
                  <a:txBody>
                    <a:bodyPr/>
                    <a:lstStyle/>
                    <a:p>
                      <a:r>
                        <a:rPr lang="en-US" sz="4100" b="1" i="1" dirty="0">
                          <a:solidFill>
                            <a:srgbClr val="86BC25"/>
                          </a:solidFill>
                        </a:rPr>
                        <a:t>3</a:t>
                      </a:r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dirty="0"/>
                        <a:t>Loan Activity Review and FY 2024 ACIF Funding Update</a:t>
                      </a:r>
                    </a:p>
                  </a:txBody>
                  <a:tcPr marL="134112" marR="134112" marT="67056" marB="67056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47712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DAFC63-9314-0933-E504-6645E79B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A288-4043-4803-B7CC-A3F66FB97A2D}" type="slidenum">
              <a:rPr lang="en-US" smtClean="0"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57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33037-88E6-446D-8420-28BE852AD306}"/>
              </a:ext>
            </a:extLst>
          </p:cNvPr>
          <p:cNvSpPr/>
          <p:nvPr/>
        </p:nvSpPr>
        <p:spPr>
          <a:xfrm>
            <a:off x="0" y="0"/>
            <a:ext cx="17881600" cy="670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 Loan Programs </a:t>
            </a:r>
            <a:r>
              <a:rPr lang="en-US" sz="4800" dirty="0"/>
              <a:t>| Inflation Reduction Act</a:t>
            </a:r>
            <a:endParaRPr lang="en-US" sz="4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8741D-9E94-429C-904E-85E223646C60}"/>
              </a:ext>
            </a:extLst>
          </p:cNvPr>
          <p:cNvSpPr/>
          <p:nvPr/>
        </p:nvSpPr>
        <p:spPr>
          <a:xfrm>
            <a:off x="0" y="9698415"/>
            <a:ext cx="17881600" cy="359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rtlCol="0" anchor="ctr"/>
          <a:lstStyle/>
          <a:p>
            <a:pPr algn="r"/>
            <a:r>
              <a:rPr lang="en-US" sz="2053" dirty="0">
                <a:ea typeface="Open Sans"/>
                <a:cs typeface="Open Sans"/>
              </a:rPr>
              <a:t>June 2023</a:t>
            </a:r>
            <a:endParaRPr lang="en-US" sz="205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D7625-A734-D5DB-6B55-2BABE4C1F2EC}"/>
              </a:ext>
            </a:extLst>
          </p:cNvPr>
          <p:cNvSpPr txBox="1"/>
          <p:nvPr/>
        </p:nvSpPr>
        <p:spPr>
          <a:xfrm>
            <a:off x="1067661" y="1374353"/>
            <a:ext cx="15746278" cy="730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IRA work pending with RDSO:</a:t>
            </a:r>
          </a:p>
          <a:p>
            <a:pPr marL="1028700" lvl="1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Direct Borrowers 60 Days or More Delinquent – 343 (this includes those that are held up because of IT issues)</a:t>
            </a:r>
          </a:p>
          <a:p>
            <a:pPr marL="1028700" lvl="1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Disaster Set-Aside received during the pandemic period – 6</a:t>
            </a:r>
          </a:p>
          <a:p>
            <a:pPr marL="1028700" lvl="1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Direct Distressed Borrower Automatic Payments – 184 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Finalizing the list of payments to be reversed from 60+-day delinquent loans that resulted from criminal judgments, as well as the list of additional payments to be issued on loans resulting from deficiency and other non-criminal judgments.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Guidance for reviewing bankruptcy borrowers for IRA eligibility was issued on June 22, 2023.</a:t>
            </a:r>
          </a:p>
        </p:txBody>
      </p:sp>
    </p:spTree>
    <p:extLst>
      <p:ext uri="{BB962C8B-B14F-4D97-AF65-F5344CB8AC3E}">
        <p14:creationId xmlns:p14="http://schemas.microsoft.com/office/powerpoint/2010/main" val="181406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33037-88E6-446D-8420-28BE852AD306}"/>
              </a:ext>
            </a:extLst>
          </p:cNvPr>
          <p:cNvSpPr/>
          <p:nvPr/>
        </p:nvSpPr>
        <p:spPr>
          <a:xfrm>
            <a:off x="0" y="0"/>
            <a:ext cx="17881600" cy="670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 Loan Programs </a:t>
            </a:r>
            <a:r>
              <a:rPr lang="en-US" sz="4800" dirty="0"/>
              <a:t>| Inflation Reduction Act</a:t>
            </a:r>
            <a:endParaRPr lang="en-US" sz="4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8741D-9E94-429C-904E-85E223646C60}"/>
              </a:ext>
            </a:extLst>
          </p:cNvPr>
          <p:cNvSpPr/>
          <p:nvPr/>
        </p:nvSpPr>
        <p:spPr>
          <a:xfrm>
            <a:off x="0" y="9698415"/>
            <a:ext cx="17881600" cy="359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rtlCol="0" anchor="ctr"/>
          <a:lstStyle/>
          <a:p>
            <a:pPr algn="r"/>
            <a:r>
              <a:rPr lang="en-US" sz="2053" dirty="0">
                <a:ea typeface="Open Sans"/>
                <a:cs typeface="Open Sans"/>
              </a:rPr>
              <a:t>June 2023</a:t>
            </a:r>
            <a:endParaRPr lang="en-US" sz="2053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F75AB1E0-3F1D-5B67-3A7A-FDFD1CE33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" y="2599595"/>
            <a:ext cx="17590770" cy="19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3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33037-88E6-446D-8420-28BE852AD306}"/>
              </a:ext>
            </a:extLst>
          </p:cNvPr>
          <p:cNvSpPr/>
          <p:nvPr/>
        </p:nvSpPr>
        <p:spPr>
          <a:xfrm>
            <a:off x="0" y="0"/>
            <a:ext cx="17881600" cy="670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 Loan Programs </a:t>
            </a:r>
            <a:r>
              <a:rPr lang="en-US" sz="4800" dirty="0"/>
              <a:t>| Farm Bill</a:t>
            </a:r>
            <a:endParaRPr lang="en-US" sz="4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8741D-9E94-429C-904E-85E223646C60}"/>
              </a:ext>
            </a:extLst>
          </p:cNvPr>
          <p:cNvSpPr/>
          <p:nvPr/>
        </p:nvSpPr>
        <p:spPr>
          <a:xfrm>
            <a:off x="0" y="9698415"/>
            <a:ext cx="17881600" cy="359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rtlCol="0" anchor="ctr"/>
          <a:lstStyle/>
          <a:p>
            <a:pPr algn="r"/>
            <a:r>
              <a:rPr lang="en-US" sz="2053" dirty="0">
                <a:ea typeface="Open Sans"/>
                <a:cs typeface="Open Sans"/>
              </a:rPr>
              <a:t>June 2023</a:t>
            </a:r>
            <a:endParaRPr lang="en-US" sz="2053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0FDB3B-7B2A-61BC-F8A5-336440E0692E}"/>
              </a:ext>
            </a:extLst>
          </p:cNvPr>
          <p:cNvSpPr txBox="1">
            <a:spLocks/>
          </p:cNvSpPr>
          <p:nvPr/>
        </p:nvSpPr>
        <p:spPr>
          <a:xfrm>
            <a:off x="1229360" y="1838219"/>
            <a:ext cx="1542288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None/>
              <a:defRPr sz="3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0575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150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172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230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7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345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4027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64602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Providing technical assistance when requested.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Developed responses to technical assistance in advance.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Per June 23, 2023 Agri-Pulse:</a:t>
            </a:r>
          </a:p>
          <a:p>
            <a:pPr marL="1127775" lvl="1" indent="-457200" algn="l">
              <a:buFont typeface="Wingdings" panose="05000000000000000000" pitchFamily="2" charset="2"/>
              <a:buChar char="Ø"/>
            </a:pPr>
            <a:r>
              <a:rPr lang="en-US" sz="3600" dirty="0"/>
              <a:t>“House Agriculture Committee Chairman Glenn “GT” Thompson, R-Pa., said draft language for the House bill could be available by August. Thompson was speaking at a Bloomberg Government event on Thursday.”</a:t>
            </a:r>
          </a:p>
          <a:p>
            <a:pPr marL="1127775" lvl="1" indent="-457200" algn="l">
              <a:buFont typeface="Wingdings" panose="05000000000000000000" pitchFamily="2" charset="2"/>
              <a:buChar char="Ø"/>
            </a:pPr>
            <a:r>
              <a:rPr lang="en-US" sz="3600" dirty="0"/>
              <a:t>“Senate Agriculture Chairwoman Debbie Stabenow, who also spoke at the event along with the ranking members of the two committees, didn’t commit to a schedule for bill introduction. Stabenow, D-Mich., said she wouldn’t be surprised if Congress has to pass a brief extension of the 2018 bill.”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9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33037-88E6-446D-8420-28BE852AD306}"/>
              </a:ext>
            </a:extLst>
          </p:cNvPr>
          <p:cNvSpPr/>
          <p:nvPr/>
        </p:nvSpPr>
        <p:spPr>
          <a:xfrm>
            <a:off x="0" y="0"/>
            <a:ext cx="17881600" cy="670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 Loan Programs </a:t>
            </a:r>
            <a:r>
              <a:rPr lang="en-US" sz="4800" dirty="0"/>
              <a:t>| Sources of Agricultural Credit</a:t>
            </a:r>
            <a:endParaRPr lang="en-US" sz="4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8741D-9E94-429C-904E-85E223646C60}"/>
              </a:ext>
            </a:extLst>
          </p:cNvPr>
          <p:cNvSpPr/>
          <p:nvPr/>
        </p:nvSpPr>
        <p:spPr>
          <a:xfrm>
            <a:off x="0" y="9698415"/>
            <a:ext cx="17881600" cy="359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rtlCol="0" anchor="ctr"/>
          <a:lstStyle/>
          <a:p>
            <a:pPr algn="r"/>
            <a:r>
              <a:rPr lang="en-US" sz="2053" dirty="0">
                <a:ea typeface="Open Sans"/>
                <a:cs typeface="Open Sans"/>
              </a:rPr>
              <a:t>June 2023</a:t>
            </a:r>
            <a:endParaRPr lang="en-US" sz="205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20213-67B1-D89B-9282-BD49E76898C2}"/>
              </a:ext>
            </a:extLst>
          </p:cNvPr>
          <p:cNvSpPr txBox="1">
            <a:spLocks/>
          </p:cNvSpPr>
          <p:nvPr/>
        </p:nvSpPr>
        <p:spPr>
          <a:xfrm>
            <a:off x="666427" y="1295778"/>
            <a:ext cx="16877654" cy="638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None/>
              <a:defRPr sz="3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0575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150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172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230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7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345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4027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64602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$441 billion in outstanding farm debt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3% provided through FLP direct loans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4% provided through FLP guaranteed loans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44% provided through the Farm Credit System – largest lender for farm real estate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36% provided through commercial lenders – largest lender for farm production loans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10% individuals and others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4% Life Insurance Companies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Source: Agricultural Credit: Institutions and Issues, Jim </a:t>
            </a:r>
            <a:r>
              <a:rPr lang="en-US" sz="4000" dirty="0" err="1"/>
              <a:t>Monke</a:t>
            </a:r>
            <a:r>
              <a:rPr lang="en-US" sz="4000" dirty="0"/>
              <a:t> – Congressional Research Service, July 27, 2022 - https://crsreports.congress.gov/product/pdf/R/R46768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255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33037-88E6-446D-8420-28BE852AD306}"/>
              </a:ext>
            </a:extLst>
          </p:cNvPr>
          <p:cNvSpPr/>
          <p:nvPr/>
        </p:nvSpPr>
        <p:spPr>
          <a:xfrm>
            <a:off x="0" y="0"/>
            <a:ext cx="17881600" cy="670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 Loan Programs </a:t>
            </a:r>
            <a:r>
              <a:rPr lang="en-US" sz="4800" dirty="0"/>
              <a:t>| Historical Data</a:t>
            </a:r>
            <a:endParaRPr lang="en-US" sz="4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8741D-9E94-429C-904E-85E223646C60}"/>
              </a:ext>
            </a:extLst>
          </p:cNvPr>
          <p:cNvSpPr/>
          <p:nvPr/>
        </p:nvSpPr>
        <p:spPr>
          <a:xfrm>
            <a:off x="0" y="9698415"/>
            <a:ext cx="17881600" cy="359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rtlCol="0" anchor="ctr"/>
          <a:lstStyle/>
          <a:p>
            <a:pPr algn="r"/>
            <a:r>
              <a:rPr lang="en-US" sz="2053" dirty="0">
                <a:ea typeface="Open Sans"/>
                <a:cs typeface="Open Sans"/>
              </a:rPr>
              <a:t>June 2023</a:t>
            </a:r>
            <a:endParaRPr lang="en-US" sz="2053" dirty="0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AB4DA32B-B7D7-A6D0-10FB-6E96CDD87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" y="2760161"/>
            <a:ext cx="17311923" cy="45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33037-88E6-446D-8420-28BE852AD306}"/>
              </a:ext>
            </a:extLst>
          </p:cNvPr>
          <p:cNvSpPr/>
          <p:nvPr/>
        </p:nvSpPr>
        <p:spPr>
          <a:xfrm>
            <a:off x="0" y="0"/>
            <a:ext cx="17881600" cy="670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 Loan Programs </a:t>
            </a:r>
            <a:r>
              <a:rPr lang="en-US" sz="4800" dirty="0"/>
              <a:t>| Loan Obligations – As of May 31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8741D-9E94-429C-904E-85E223646C60}"/>
              </a:ext>
            </a:extLst>
          </p:cNvPr>
          <p:cNvSpPr/>
          <p:nvPr/>
        </p:nvSpPr>
        <p:spPr>
          <a:xfrm>
            <a:off x="0" y="9698415"/>
            <a:ext cx="17881600" cy="359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rtlCol="0" anchor="ctr"/>
          <a:lstStyle/>
          <a:p>
            <a:pPr algn="r"/>
            <a:r>
              <a:rPr lang="en-US" sz="2053" dirty="0">
                <a:ea typeface="Open Sans"/>
                <a:cs typeface="Open Sans"/>
              </a:rPr>
              <a:t>June 2023</a:t>
            </a:r>
            <a:endParaRPr lang="en-US" sz="2053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7992E74-F8EE-C32F-34AE-6279F529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297" y="1007370"/>
            <a:ext cx="12257007" cy="8043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06707-2A05-8FC1-4B70-966D87A67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76" y="9093531"/>
            <a:ext cx="4822354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631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44D0A5414634A9BD7D11062D55D3A" ma:contentTypeVersion="6" ma:contentTypeDescription="Create a new document." ma:contentTypeScope="" ma:versionID="25563d1da61aa3d49e1e87d8ef87c6a2">
  <xsd:schema xmlns:xsd="http://www.w3.org/2001/XMLSchema" xmlns:xs="http://www.w3.org/2001/XMLSchema" xmlns:p="http://schemas.microsoft.com/office/2006/metadata/properties" xmlns:ns2="40300316-4668-4c68-a727-1fca2aa580c2" xmlns:ns3="70c67558-e7bb-4cb3-8db9-fd7c81de63a7" targetNamespace="http://schemas.microsoft.com/office/2006/metadata/properties" ma:root="true" ma:fieldsID="433fae3333b1c87eca43c5f27cbbee76" ns2:_="" ns3:_="">
    <xsd:import namespace="40300316-4668-4c68-a727-1fca2aa580c2"/>
    <xsd:import namespace="70c67558-e7bb-4cb3-8db9-fd7c81de6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00316-4668-4c68-a727-1fca2aa58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67558-e7bb-4cb3-8db9-fd7c81de63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93FF55-9081-44A8-99B5-6D1DEDD70D22}">
  <ds:schemaRefs>
    <ds:schemaRef ds:uri="40300316-4668-4c68-a727-1fca2aa580c2"/>
    <ds:schemaRef ds:uri="70c67558-e7bb-4cb3-8db9-fd7c81de63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C17441-DEFF-4945-A5B0-3A6156246A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237E34-403F-4888-8236-BA033E1B5149}">
  <ds:schemaRefs>
    <ds:schemaRef ds:uri="40300316-4668-4c68-a727-1fca2aa580c2"/>
    <ds:schemaRef ds:uri="70c67558-e7bb-4cb3-8db9-fd7c81de63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396</TotalTime>
  <Words>3112</Words>
  <Application>Microsoft Office PowerPoint</Application>
  <PresentationFormat>Custom</PresentationFormat>
  <Paragraphs>367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Open Sans</vt:lpstr>
      <vt:lpstr>Open Sans Light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Management</dc:title>
  <dc:creator>Alcaro, Anna</dc:creator>
  <cp:lastModifiedBy>Herink, Ben - FPAC-FSA, NE</cp:lastModifiedBy>
  <cp:revision>23</cp:revision>
  <cp:lastPrinted>2023-05-19T15:20:48Z</cp:lastPrinted>
  <dcterms:created xsi:type="dcterms:W3CDTF">2019-06-03T19:28:54Z</dcterms:created>
  <dcterms:modified xsi:type="dcterms:W3CDTF">2023-06-26T20:06:27Z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0x010100E2044D0A5414634A9BD7D11062D55D3A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2022-04-26T18:09:21Z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641aa3b2-4e8f-4ecc-8fd0-2cc0647afd43</vt:lpwstr>
  </property>
  <property fmtid="{D5CDD505-2E9C-101B-9397-08002B2CF9AE}" pid="9" name="MSIP_Label_ea60d57e-af5b-4752-ac57-3e4f28ca11dc_ContentBits">
    <vt:lpwstr>0</vt:lpwstr>
  </property>
</Properties>
</file>