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56" r:id="rId5"/>
    <p:sldId id="266" r:id="rId6"/>
    <p:sldId id="344" r:id="rId7"/>
    <p:sldId id="350" r:id="rId8"/>
    <p:sldId id="345" r:id="rId9"/>
    <p:sldId id="346" r:id="rId10"/>
    <p:sldId id="347" r:id="rId11"/>
    <p:sldId id="351" r:id="rId12"/>
    <p:sldId id="349" r:id="rId13"/>
    <p:sldId id="352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744"/>
    <a:srgbClr val="1A2E1D"/>
    <a:srgbClr val="0D2D1B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099"/>
  </p:normalViewPr>
  <p:slideViewPr>
    <p:cSldViewPr snapToGrid="0" snapToObjects="1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3B142C-4207-46BA-BCAF-A0AC6FE828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05FB64-C2B9-40A4-8612-A52B0EEFBFC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A1FF0F-865F-40EF-A7F9-1657E6AC19A2}" type="datetimeFigureOut">
              <a:rPr lang="en-US"/>
              <a:pPr>
                <a:defRPr/>
              </a:pPr>
              <a:t>6/27/2022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42DA25-B574-434A-A585-3477C2BBA2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5A93971-8D8C-4D5A-9628-163A35479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BD5FE-9333-45E8-B342-17DBAFCFECD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60149-0FF3-41B0-BE1A-A25BD4B0D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773F52-83E8-47BF-9106-2B9D79852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DCC8A824-82DA-49C6-8837-7C9E8666B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5CD9D8B8-97E5-44CD-94CE-C0F31D3FF2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/>
              <a:t>GO TO VIEW &gt; MASTER &gt; SLIDE MASTER TO EDIT THE IMAGES ON THE TITLE AND DIVIDER SLIDES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C420ADC5-06C4-4AF2-8DD5-7889528E2F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31C4223-B00B-4951-86AB-5F8DEA6B2FDA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LSPMD not being filled at this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73F52-83E8-47BF-9106-2B9D798529C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636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Rule has not been published on put on public display  this may occur early next week.  FLP notice forthcoming to provide guidance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773F52-83E8-47BF-9106-2B9D798529C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32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89438C09-2E8E-4B6D-B954-6FC751FC1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/>
          <a:stretch>
            <a:fillRect/>
          </a:stretch>
        </p:blipFill>
        <p:spPr bwMode="auto">
          <a:xfrm>
            <a:off x="0" y="1260476"/>
            <a:ext cx="7205133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5178926-F9FF-48C9-B528-FAC79F211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3341688"/>
            <a:ext cx="47498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D46667E-18A4-4F14-97AC-13C19BE51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1260475"/>
            <a:ext cx="474980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F044206-FAFD-4A42-89C5-DA6CA83C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6" y="5699052"/>
            <a:ext cx="9513317" cy="9852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7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solidFill>
                  <a:srgbClr val="065744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DA8F1-B4BE-465B-8A11-14745AEF43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6E3C2C-D348-4851-8F43-0E94EA2DDFE0}" type="datetimeFigureOut">
              <a:rPr lang="en-US"/>
              <a:pPr>
                <a:defRPr/>
              </a:pPr>
              <a:t>6/27/2022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76688-E977-46E2-8510-6F2C120B9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0C3B1-A14E-46BC-A42F-27C7DC4B6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7650D10-E335-4163-B5F0-DAE675F8AA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3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968F6-7E07-4967-9D93-888A8438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C39C84-E82E-4765-9CBB-15E03A4A0BF4}" type="datetimeFigureOut">
              <a:rPr lang="en-US"/>
              <a:pPr>
                <a:defRPr/>
              </a:pPr>
              <a:t>6/27/2022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3FDF7-6EEC-44CA-8DEF-98A526942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356AE-6441-491B-838F-BB6ECAC33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2A4FDC-432A-47B7-945F-F798FB072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41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6C131C85-79F2-49D5-8286-74472ACB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9F0A00-D087-479C-BED8-558863B263FB}" type="datetimeFigureOut">
              <a:rPr lang="en-US"/>
              <a:pPr>
                <a:defRPr/>
              </a:pPr>
              <a:t>6/27/2022</a:t>
            </a:fld>
            <a:endParaRPr lang="en-US" dirty="0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A615C03-DC88-404A-B252-063718DBC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3750DE7-6E80-4764-9EED-B3731DD03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47C24D-5B78-4FB1-B997-69C560E5E6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2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35665"/>
            <a:ext cx="10515600" cy="75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3B0777-E869-446C-802B-E1DB2BF61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DC9B15-9FDB-4945-8377-A16A60D2C350}" type="datetimeFigureOut">
              <a:rPr lang="en-US"/>
              <a:pPr>
                <a:defRPr/>
              </a:pPr>
              <a:t>6/27/2022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FF3487-BA52-4361-9C9B-66D56BD7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594F32-59B0-4B25-9F42-4A9C421C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E0664F-5FC0-4CD8-A1A1-E01C404F4F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77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443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615609"/>
            <a:ext cx="3932237" cy="32533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8137B2-2C4C-4D6A-909A-E1DC27197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7F997F-9D88-4086-AAA2-05495CE47A92}" type="datetimeFigureOut">
              <a:rPr lang="en-US"/>
              <a:pPr>
                <a:defRPr/>
              </a:pPr>
              <a:t>6/27/2022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87194-8FA1-42DA-98E5-215F5D6AB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D2092-DC57-4F20-885C-AEFB4D27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CFE85A5-9875-4188-BC93-09BFECCE97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23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0A6856A-9A95-40B8-AA10-83BC37AFF5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1" y="992188"/>
            <a:ext cx="9472084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614B3A1-015C-421A-A69B-43A2CCE1E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1" y="1825625"/>
            <a:ext cx="947208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668A2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668A25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mers.gov/heirs/relend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3">
            <a:extLst>
              <a:ext uri="{FF2B5EF4-FFF2-40B4-BE49-F238E27FC236}">
                <a16:creationId xmlns:a16="http://schemas.microsoft.com/office/drawing/2014/main" id="{A87A226B-E3D8-442A-AA34-8C9522E72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223" y="5534526"/>
            <a:ext cx="7134225" cy="1323474"/>
          </a:xfrm>
        </p:spPr>
        <p:txBody>
          <a:bodyPr/>
          <a:lstStyle/>
          <a:p>
            <a:r>
              <a:rPr lang="en-US" altLang="en-US" dirty="0"/>
              <a:t>Farm Loan Programs</a:t>
            </a:r>
            <a:br>
              <a:rPr lang="en-US" altLang="en-US" dirty="0"/>
            </a:br>
            <a:r>
              <a:rPr lang="en-US" altLang="en-US" sz="2400" dirty="0"/>
              <a:t>NACS, NASE, and NADD National Convention</a:t>
            </a:r>
            <a:br>
              <a:rPr lang="en-US" altLang="en-US" sz="2400" dirty="0"/>
            </a:br>
            <a:r>
              <a:rPr lang="en-US" altLang="en-US" sz="2400" dirty="0"/>
              <a:t>June 28,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>
            <a:extLst>
              <a:ext uri="{FF2B5EF4-FFF2-40B4-BE49-F238E27FC236}">
                <a16:creationId xmlns:a16="http://schemas.microsoft.com/office/drawing/2014/main" id="{9B1218CA-5C79-44F2-84E2-5865C9F4C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7816" y="992188"/>
            <a:ext cx="9472084" cy="698500"/>
          </a:xfrm>
        </p:spPr>
        <p:txBody>
          <a:bodyPr/>
          <a:lstStyle/>
          <a:p>
            <a:pPr algn="ctr"/>
            <a:r>
              <a:rPr lang="en-US" altLang="en-US" sz="3200" b="1" dirty="0"/>
              <a:t>What’s in the Future?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08A1-5DE7-4CFD-AC1D-CDC0C6D8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Sale of Inventory Property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Operational Review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Limited Resource Interest Rate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Equitable Relief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Assisting Borrowers Impacted by COVID-19 and ARPA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Continued Use of Field Office Staff on Task Forces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Streamlined Processes and IT Modernization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Continued Focus on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90556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>
            <a:extLst>
              <a:ext uri="{FF2B5EF4-FFF2-40B4-BE49-F238E27FC236}">
                <a16:creationId xmlns:a16="http://schemas.microsoft.com/office/drawing/2014/main" id="{9B1218CA-5C79-44F2-84E2-5865C9F4C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7816" y="992188"/>
            <a:ext cx="9472084" cy="698500"/>
          </a:xfrm>
        </p:spPr>
        <p:txBody>
          <a:bodyPr/>
          <a:lstStyle/>
          <a:p>
            <a:pPr algn="ctr"/>
            <a:r>
              <a:rPr lang="en-US" altLang="en-US" sz="3200" b="1" dirty="0"/>
              <a:t>DAFLP Staffing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08A1-5DE7-4CFD-AC1D-CDC0C6D8E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1287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New Division Director for the Loan Servicing and Property Management Division (LSPMD) and Assistant to the LSPMD Director to be announced.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Key Positions to be advertised:</a:t>
            </a:r>
          </a:p>
          <a:p>
            <a:pPr marL="1143000" lvl="1" indent="-457200"/>
            <a:r>
              <a:rPr lang="en-US" dirty="0">
                <a:solidFill>
                  <a:srgbClr val="065744"/>
                </a:solidFill>
              </a:rPr>
              <a:t>Division Director, Program Operations and Appraisal Division</a:t>
            </a:r>
            <a:r>
              <a:rPr lang="en-US" b="0" dirty="0">
                <a:solidFill>
                  <a:srgbClr val="065744"/>
                </a:solidFill>
              </a:rPr>
              <a:t> </a:t>
            </a:r>
          </a:p>
          <a:p>
            <a:pPr marL="1143000" lvl="1" indent="-457200"/>
            <a:r>
              <a:rPr lang="en-US" dirty="0">
                <a:solidFill>
                  <a:srgbClr val="065744"/>
                </a:solidFill>
              </a:rPr>
              <a:t>Deputy Director, Loan Making Division</a:t>
            </a:r>
          </a:p>
          <a:p>
            <a:pPr marL="1143000" lvl="1" indent="-457200"/>
            <a:r>
              <a:rPr lang="en-US" b="0" dirty="0">
                <a:solidFill>
                  <a:srgbClr val="065744"/>
                </a:solidFill>
              </a:rPr>
              <a:t>Assistant to the Director, Loan Making Division</a:t>
            </a:r>
          </a:p>
          <a:p>
            <a:pPr marL="1143000" lvl="1" indent="-457200"/>
            <a:r>
              <a:rPr lang="en-US" b="0" dirty="0">
                <a:solidFill>
                  <a:srgbClr val="065744"/>
                </a:solidFill>
              </a:rPr>
              <a:t>Branch Chief, Guaranteed Loan Making</a:t>
            </a:r>
          </a:p>
          <a:p>
            <a:pPr marL="1143000" lvl="1" indent="-457200"/>
            <a:r>
              <a:rPr lang="en-US" dirty="0">
                <a:solidFill>
                  <a:srgbClr val="065744"/>
                </a:solidFill>
              </a:rPr>
              <a:t>Branch Chief, Guaranteed Loan Servicing</a:t>
            </a:r>
          </a:p>
          <a:p>
            <a:pPr marL="1143000" lvl="1" indent="-457200"/>
            <a:r>
              <a:rPr lang="en-US" dirty="0">
                <a:solidFill>
                  <a:srgbClr val="065744"/>
                </a:solidFill>
              </a:rPr>
              <a:t>Special Programs Coordinator </a:t>
            </a:r>
          </a:p>
          <a:p>
            <a:pPr marL="1143000" lvl="1" indent="-457200"/>
            <a:r>
              <a:rPr lang="en-US" b="0" dirty="0">
                <a:solidFill>
                  <a:srgbClr val="065744"/>
                </a:solidFill>
              </a:rPr>
              <a:t>Senior Loan Office</a:t>
            </a:r>
            <a:r>
              <a:rPr lang="en-US" dirty="0">
                <a:solidFill>
                  <a:srgbClr val="065744"/>
                </a:solidFill>
              </a:rPr>
              <a:t>rs and Program Analyst</a:t>
            </a:r>
            <a:endParaRPr lang="en-US" b="0" dirty="0">
              <a:solidFill>
                <a:srgbClr val="065744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5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>
            <a:extLst>
              <a:ext uri="{FF2B5EF4-FFF2-40B4-BE49-F238E27FC236}">
                <a16:creationId xmlns:a16="http://schemas.microsoft.com/office/drawing/2014/main" id="{9B1218CA-5C79-44F2-84E2-5865C9F4C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7816" y="992188"/>
            <a:ext cx="9472084" cy="698500"/>
          </a:xfrm>
        </p:spPr>
        <p:txBody>
          <a:bodyPr/>
          <a:lstStyle/>
          <a:p>
            <a:pPr algn="ctr"/>
            <a:r>
              <a:rPr lang="en-US" altLang="en-US" sz="3200" b="1" dirty="0"/>
              <a:t>Farm Loan Programs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08A1-5DE7-4CFD-AC1D-CDC0C6D8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Recission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Anomaly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Historic 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DBB50D-8A67-4A0D-BFB2-41E8FF3C4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476"/>
            <a:ext cx="12036490" cy="304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599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>
            <a:extLst>
              <a:ext uri="{FF2B5EF4-FFF2-40B4-BE49-F238E27FC236}">
                <a16:creationId xmlns:a16="http://schemas.microsoft.com/office/drawing/2014/main" id="{9B1218CA-5C79-44F2-84E2-5865C9F4C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7816" y="992188"/>
            <a:ext cx="9472084" cy="698500"/>
          </a:xfrm>
        </p:spPr>
        <p:txBody>
          <a:bodyPr/>
          <a:lstStyle/>
          <a:p>
            <a:pPr algn="ctr"/>
            <a:r>
              <a:rPr lang="en-US" altLang="en-US" sz="3200" b="1" dirty="0"/>
              <a:t>Farm Loan Programs Budget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08A1-5DE7-4CFD-AC1D-CDC0C6D8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Prior to FY 2018, only unobligated budget authority (BA) for EM carried over to the next FY.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Since FY 2018, all unobligated BA has carried over.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For FY 2022, $90M in BA, primarily DOL and GOL, was rescinded. $5M in BA projected to be rescinded.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Recent years Continuing Resolutions have included an “Anomaly” for FLP allowing access to the prior years funding level.</a:t>
            </a:r>
          </a:p>
        </p:txBody>
      </p:sp>
    </p:spTree>
    <p:extLst>
      <p:ext uri="{BB962C8B-B14F-4D97-AF65-F5344CB8AC3E}">
        <p14:creationId xmlns:p14="http://schemas.microsoft.com/office/powerpoint/2010/main" val="793266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>
            <a:extLst>
              <a:ext uri="{FF2B5EF4-FFF2-40B4-BE49-F238E27FC236}">
                <a16:creationId xmlns:a16="http://schemas.microsoft.com/office/drawing/2014/main" id="{9B1218CA-5C79-44F2-84E2-5865C9F4C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7816" y="992188"/>
            <a:ext cx="9472084" cy="698500"/>
          </a:xfrm>
        </p:spPr>
        <p:txBody>
          <a:bodyPr/>
          <a:lstStyle/>
          <a:p>
            <a:pPr algn="ctr"/>
            <a:r>
              <a:rPr lang="en-US" altLang="en-US" sz="3200" b="1" dirty="0"/>
              <a:t>American Rescue Plan Act of 2021 (ARPA)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08A1-5DE7-4CFD-AC1D-CDC0C6D8E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1" y="1690688"/>
            <a:ext cx="9472084" cy="4351338"/>
          </a:xfrm>
        </p:spPr>
        <p:txBody>
          <a:bodyPr/>
          <a:lstStyle/>
          <a:p>
            <a:r>
              <a:rPr lang="en-US" b="0" dirty="0"/>
              <a:t>As of June 23, 2022: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Total Potential FSA 2601s – 18,656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No longer Eligible – 344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Number of FSA-2601s sent – 18,222 (99.5%)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Number of Files To be Processed - 90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Total Amount of Potential Payments - $3.44 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Number of FSA-2601s Returned – 15,692 (86.1%)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93% of banking information has been verified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84% of assignments have been verified.</a:t>
            </a:r>
          </a:p>
        </p:txBody>
      </p:sp>
    </p:spTree>
    <p:extLst>
      <p:ext uri="{BB962C8B-B14F-4D97-AF65-F5344CB8AC3E}">
        <p14:creationId xmlns:p14="http://schemas.microsoft.com/office/powerpoint/2010/main" val="2270759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>
            <a:extLst>
              <a:ext uri="{FF2B5EF4-FFF2-40B4-BE49-F238E27FC236}">
                <a16:creationId xmlns:a16="http://schemas.microsoft.com/office/drawing/2014/main" id="{9B1218CA-5C79-44F2-84E2-5865C9F4C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7816" y="992188"/>
            <a:ext cx="9472084" cy="698500"/>
          </a:xfrm>
        </p:spPr>
        <p:txBody>
          <a:bodyPr/>
          <a:lstStyle/>
          <a:p>
            <a:pPr algn="ctr"/>
            <a:r>
              <a:rPr lang="en-US" altLang="en-US" sz="3200" b="1" dirty="0"/>
              <a:t>Heirs’ Property Relending Program (HPRP)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08A1-5DE7-4CFD-AC1D-CDC0C6D8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Rule published in Federal Register August 9, 2021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Initial Application period closed October 29, 2021, and three applications totaling $12 M were received.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 Federal Register announcing a subsequent application period is in clearance.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Applications are processed, and loans will be serviced, by DAFLP staff in the National Office, but all State and County staff need to be aware of provisions.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Information for the public can be found at:</a:t>
            </a:r>
          </a:p>
          <a:p>
            <a:pPr marL="1143000" lvl="1" indent="-457200"/>
            <a:r>
              <a:rPr lang="en-US" b="0" dirty="0">
                <a:hlinkClick r:id="rId3"/>
              </a:rPr>
              <a:t>www.farmers.gov/heirs/relending</a:t>
            </a: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956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>
            <a:extLst>
              <a:ext uri="{FF2B5EF4-FFF2-40B4-BE49-F238E27FC236}">
                <a16:creationId xmlns:a16="http://schemas.microsoft.com/office/drawing/2014/main" id="{9B1218CA-5C79-44F2-84E2-5865C9F4C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7816" y="992188"/>
            <a:ext cx="9472084" cy="698500"/>
          </a:xfrm>
        </p:spPr>
        <p:txBody>
          <a:bodyPr/>
          <a:lstStyle/>
          <a:p>
            <a:pPr algn="ctr"/>
            <a:r>
              <a:rPr lang="en-US" altLang="en-US" sz="3200" b="1" dirty="0"/>
              <a:t>Credit Quality Reviews (CQR)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08A1-5DE7-4CFD-AC1D-CDC0C6D8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Review of Farm Loan Chiefs and District Directors implemented this fiscal year.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AL, AR, IN, KS, LA, MN, NJ, OR, and UT to be reviewed.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SharePoint tool used to complete/track CQR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Findings will be used to identify training needs and handbook clarifications.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3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C4035-C757-40C8-8E32-61425C7D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92188"/>
            <a:ext cx="11001374" cy="698500"/>
          </a:xfrm>
        </p:spPr>
        <p:txBody>
          <a:bodyPr/>
          <a:lstStyle/>
          <a:p>
            <a:pPr algn="ctr"/>
            <a:r>
              <a:rPr lang="en-US" dirty="0"/>
              <a:t>GS-1171 Appraiser - Special Salary Rate (SSR)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8D55A4-491E-4660-B8BF-1E4A491DC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OPM may establish higher rates of basic pay-special rates-for a group or category of GS positions.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One criteria is "significantly higher non-Federal pay rates.”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/>
              <a:t>Individuals cannot request an SSR.  Must come to OPM through agency headquarters.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effectLst/>
              </a:rPr>
              <a:t>Omnibus Appropriations Bill contained funding for DOI to institute a SSR for GS-1171.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effectLst/>
              </a:rPr>
              <a:t>USDA (FS, RD, NRCS and FSA) had option to join.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0" dirty="0">
                <a:effectLst/>
              </a:rPr>
              <a:t>Opportunity to pilot – Reviewed annually.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2264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5">
            <a:extLst>
              <a:ext uri="{FF2B5EF4-FFF2-40B4-BE49-F238E27FC236}">
                <a16:creationId xmlns:a16="http://schemas.microsoft.com/office/drawing/2014/main" id="{9B1218CA-5C79-44F2-84E2-5865C9F4C7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7816" y="992188"/>
            <a:ext cx="9472084" cy="698500"/>
          </a:xfrm>
        </p:spPr>
        <p:txBody>
          <a:bodyPr/>
          <a:lstStyle/>
          <a:p>
            <a:pPr algn="ctr"/>
            <a:r>
              <a:rPr lang="en-US" altLang="en-US" sz="3200" b="1" dirty="0"/>
              <a:t>FLP Strategic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08A1-5DE7-4CFD-AC1D-CDC0C6D8E6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Finalizing the FLP Strategic and Operational Plans</a:t>
            </a:r>
          </a:p>
          <a:p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8E55A-9FA6-4E7A-B1D0-16F90254C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3801"/>
            <a:ext cx="12192000" cy="283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10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6A65D80-1287-B544-B806-A97D73CA1838}" vid="{5C11D051-DCB4-B340-86E3-E152A2B512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0B094784534944B0F8B15E7EAC3A13" ma:contentTypeVersion="8" ma:contentTypeDescription="Create a new document." ma:contentTypeScope="" ma:versionID="0188a6f853d7389807c9b3e4d2984c37">
  <xsd:schema xmlns:xsd="http://www.w3.org/2001/XMLSchema" xmlns:xs="http://www.w3.org/2001/XMLSchema" xmlns:p="http://schemas.microsoft.com/office/2006/metadata/properties" xmlns:ns2="c17ca4a2-6390-4cb0-bb09-1210258d5dd3" xmlns:ns3="35c78327-8529-4d2c-ab16-23ec4d6e6204" targetNamespace="http://schemas.microsoft.com/office/2006/metadata/properties" ma:root="true" ma:fieldsID="c0a3bcf553f47e8fdbbcc88082dcd7e8" ns2:_="" ns3:_="">
    <xsd:import namespace="c17ca4a2-6390-4cb0-bb09-1210258d5dd3"/>
    <xsd:import namespace="35c78327-8529-4d2c-ab16-23ec4d6e620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ca4a2-6390-4cb0-bb09-1210258d5d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78327-8529-4d2c-ab16-23ec4d6e620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656932-544A-4929-8EFC-DBCBF7BDB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64B99B-F9FA-4BF5-9993-E7F0931754BE}">
  <ds:schemaRefs>
    <ds:schemaRef ds:uri="http://schemas.microsoft.com/office/infopath/2007/PartnerControls"/>
    <ds:schemaRef ds:uri="c17ca4a2-6390-4cb0-bb09-1210258d5dd3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35c78327-8529-4d2c-ab16-23ec4d6e620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925675D-F4D6-4FC4-82EA-7289C7C75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ca4a2-6390-4cb0-bb09-1210258d5dd3"/>
    <ds:schemaRef ds:uri="35c78327-8529-4d2c-ab16-23ec4d6e620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4056</TotalTime>
  <Words>613</Words>
  <Application>Microsoft Office PowerPoint</Application>
  <PresentationFormat>Widescreen</PresentationFormat>
  <Paragraphs>70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Farm Loan Programs NACS, NASE, and NADD National Convention June 28, 2022</vt:lpstr>
      <vt:lpstr>DAFLP Staffing</vt:lpstr>
      <vt:lpstr>Farm Loan Programs Budget</vt:lpstr>
      <vt:lpstr>Farm Loan Programs Budget (Continued)</vt:lpstr>
      <vt:lpstr>American Rescue Plan Act of 2021 (ARPA)</vt:lpstr>
      <vt:lpstr>Heirs’ Property Relending Program (HPRP)</vt:lpstr>
      <vt:lpstr>Credit Quality Reviews (CQR)</vt:lpstr>
      <vt:lpstr>GS-1171 Appraiser - Special Salary Rate (SSR)</vt:lpstr>
      <vt:lpstr>FLP Strategic Priorities</vt:lpstr>
      <vt:lpstr>What’s in the Future?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Cole, Jennifer - FPAC-BC, Spokane, WA</dc:creator>
  <cp:lastModifiedBy>Herink, Ben - FSA, Lincoln, NE</cp:lastModifiedBy>
  <cp:revision>102</cp:revision>
  <dcterms:created xsi:type="dcterms:W3CDTF">2019-03-25T19:51:15Z</dcterms:created>
  <dcterms:modified xsi:type="dcterms:W3CDTF">2022-06-27T20:19:43Z</dcterms:modified>
</cp:coreProperties>
</file>